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 id="2147483687" r:id="rId7"/>
  </p:sldMasterIdLst>
  <p:notesMasterIdLst>
    <p:notesMasterId r:id="rId19"/>
  </p:notesMasterIdLst>
  <p:handoutMasterIdLst>
    <p:handoutMasterId r:id="rId20"/>
  </p:handout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105926-0602-56D1-631F-10AB8A211D7D}" name="Edward Smith" initials="ES" userId="S::Edward.Smith@rathbones.com::e2299302-54a6-42f7-b3d8-4c9e0692fa6d" providerId="AD"/>
  <p188:author id="{741FBA30-9065-C79A-F7BD-BE70281C43E9}" name="Adam Hoyes" initials="AH" userId="S::Adam.Hoyes@rathbones.com::bbb4bc42-44fe-40c5-98ca-eff20672db45" providerId="AD"/>
  <p188:author id="{91A45D4B-6752-3B8A-DDF4-66C2DFDEED69}" name="William Rugg" initials="WR" userId="S::William.Rugg@rathbones.com::b2dfc3c9-ac16-4c30-9c51-f0faf360cca0" providerId="AD"/>
  <p188:author id="{A7842D5C-EE54-1AA9-7B57-C4A9715E0A15}" name="Amanda Johnston" initials="AJ" userId="S::Amanda.Johnston@tomd.co.uk::fa325257-b7a3-4d78-9273-5bdd87eacaa5" providerId="AD"/>
  <p188:author id="{DC44B47B-8F14-D525-6E3E-79DD878E2292}" name="Oliver Jones" initials="OJ" userId="S::Oliver.Jones@rathbones.com::fd21a07e-99bf-4821-8fca-f4d2408bbb99" providerId="AD"/>
  <p188:author id="{356B19F1-A1A1-FB18-4A56-ED6F5F4829D2}" name="Mike Johnstone" initials="MJ" userId="S::mike.johnstone@tomd.co.uk::efceb4e4-3a76-48c7-bef8-636081a216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1" clrIdx="0"/>
  <p:cmAuthor id="1" name="Amanda Johnston" initials="AJ" lastIdx="4" clrIdx="1">
    <p:extLst>
      <p:ext uri="{19B8F6BF-5375-455C-9EA6-DF929625EA0E}">
        <p15:presenceInfo xmlns:p15="http://schemas.microsoft.com/office/powerpoint/2012/main" userId="S::Amanda.Johnston@tomd.co.uk::fa325257-b7a3-4d78-9273-5bdd87eaca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CBE"/>
    <a:srgbClr val="E9EB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17" autoAdjust="0"/>
    <p:restoredTop sz="96233" autoAdjust="0"/>
  </p:normalViewPr>
  <p:slideViewPr>
    <p:cSldViewPr snapToGrid="0">
      <p:cViewPr varScale="1">
        <p:scale>
          <a:sx n="114" d="100"/>
          <a:sy n="114" d="100"/>
        </p:scale>
        <p:origin x="13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A0430E-EE69-4C72-99BE-943DB2969EF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26488F12-4E81-43F2-9320-B48B8F025BFB}"/>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3DF4A4-32C5-470C-BC94-4E8CF06E3EA7}" type="datetimeFigureOut">
              <a:rPr lang="en-GB" smtClean="0"/>
              <a:t>03/04/2024</a:t>
            </a:fld>
            <a:endParaRPr lang="en-GB" dirty="0"/>
          </a:p>
        </p:txBody>
      </p:sp>
      <p:sp>
        <p:nvSpPr>
          <p:cNvPr id="4" name="Footer Placeholder 3">
            <a:extLst>
              <a:ext uri="{FF2B5EF4-FFF2-40B4-BE49-F238E27FC236}">
                <a16:creationId xmlns:a16="http://schemas.microsoft.com/office/drawing/2014/main" id="{C2E6DAD8-2AA7-4023-B69F-5E5FDC4CDF2E}"/>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63F4E0D-346D-4DC2-9B1D-AF3D7B851EC2}"/>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BF5AF05-F25D-45AE-86EA-81C8F908AD6E}" type="slidenum">
              <a:rPr lang="en-GB" smtClean="0"/>
              <a:t>‹#›</a:t>
            </a:fld>
            <a:endParaRPr lang="en-GB" dirty="0"/>
          </a:p>
        </p:txBody>
      </p:sp>
    </p:spTree>
    <p:extLst>
      <p:ext uri="{BB962C8B-B14F-4D97-AF65-F5344CB8AC3E}">
        <p14:creationId xmlns:p14="http://schemas.microsoft.com/office/powerpoint/2010/main" val="35078349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n-GB" sz="4400" b="0" strike="noStrike" spc="-1" dirty="0">
                <a:latin typeface="Arial"/>
              </a:rPr>
              <a:t>Click to move the slide</a:t>
            </a:r>
          </a:p>
        </p:txBody>
      </p:sp>
      <p:sp>
        <p:nvSpPr>
          <p:cNvPr id="159"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160"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dirty="0">
                <a:latin typeface="Times New Roman"/>
              </a:rPr>
              <a:t>&lt;header&gt;</a:t>
            </a:r>
          </a:p>
        </p:txBody>
      </p:sp>
      <p:sp>
        <p:nvSpPr>
          <p:cNvPr id="16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dirty="0">
                <a:latin typeface="Times New Roman"/>
              </a:rPr>
              <a:t>&lt;date/time&gt;</a:t>
            </a:r>
          </a:p>
        </p:txBody>
      </p:sp>
      <p:sp>
        <p:nvSpPr>
          <p:cNvPr id="16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dirty="0">
                <a:latin typeface="Times New Roman"/>
              </a:rPr>
              <a:t>&lt;footer&gt;</a:t>
            </a:r>
          </a:p>
        </p:txBody>
      </p:sp>
      <p:sp>
        <p:nvSpPr>
          <p:cNvPr id="16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398010A-BC0E-4E99-9723-B070EA1A38D4}" type="slidenum">
              <a:rPr lang="en-GB" sz="1400" b="0" strike="noStrike" spc="-1">
                <a:latin typeface="Times New Roman"/>
              </a:rPr>
              <a:t>‹#›</a:t>
            </a:fld>
            <a:endParaRPr lang="en-GB" sz="1400" b="0" strike="noStrike" spc="-1" dirty="0">
              <a:latin typeface="Times New Roman"/>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noRot="1" noChangeAspect="1"/>
          </p:cNvSpPr>
          <p:nvPr>
            <p:ph type="sldImg"/>
          </p:nvPr>
        </p:nvSpPr>
        <p:spPr>
          <a:xfrm>
            <a:off x="981075" y="1241425"/>
            <a:ext cx="4833938" cy="3348038"/>
          </a:xfrm>
          <a:prstGeom prst="rect">
            <a:avLst/>
          </a:prstGeom>
        </p:spPr>
      </p:sp>
      <p:sp>
        <p:nvSpPr>
          <p:cNvPr id="268" name="PlaceHolder 2"/>
          <p:cNvSpPr>
            <a:spLocks noGrp="1"/>
          </p:cNvSpPr>
          <p:nvPr>
            <p:ph type="body"/>
          </p:nvPr>
        </p:nvSpPr>
        <p:spPr>
          <a:xfrm>
            <a:off x="679680" y="4777200"/>
            <a:ext cx="5436720" cy="3907080"/>
          </a:xfrm>
          <a:prstGeom prst="rect">
            <a:avLst/>
          </a:prstGeom>
        </p:spPr>
        <p:txBody>
          <a:bodyPr lIns="0" tIns="0" rIns="0" bIns="0">
            <a:noAutofit/>
          </a:bodyPr>
          <a:lstStyle/>
          <a:p>
            <a:endParaRPr lang="en-GB" sz="2000" b="0" strike="noStrike" spc="-1" dirty="0">
              <a:latin typeface="Arial"/>
            </a:endParaRPr>
          </a:p>
        </p:txBody>
      </p:sp>
      <p:sp>
        <p:nvSpPr>
          <p:cNvPr id="269" name="CustomShape 3"/>
          <p:cNvSpPr/>
          <p:nvPr/>
        </p:nvSpPr>
        <p:spPr>
          <a:xfrm>
            <a:off x="3850560" y="9428760"/>
            <a:ext cx="2944080" cy="49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AA72232-AC8F-42A8-92CA-CABC4C83BA6C}" type="slidenum">
              <a:rPr lang="en-GB" sz="1200" b="0" strike="noStrike" spc="-1">
                <a:solidFill>
                  <a:srgbClr val="000000"/>
                </a:solidFill>
                <a:latin typeface="Times New Roman"/>
              </a:rPr>
              <a:t>1</a:t>
            </a:fld>
            <a:endParaRPr lang="en-GB" sz="1200" b="0" strike="noStrike" spc="-1" dirty="0">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981075" y="1241425"/>
            <a:ext cx="4833938" cy="3348038"/>
          </a:xfrm>
          <a:prstGeom prst="rect">
            <a:avLst/>
          </a:prstGeom>
        </p:spPr>
      </p:sp>
      <p:sp>
        <p:nvSpPr>
          <p:cNvPr id="295" name="PlaceHolder 2"/>
          <p:cNvSpPr>
            <a:spLocks noGrp="1"/>
          </p:cNvSpPr>
          <p:nvPr>
            <p:ph type="body"/>
          </p:nvPr>
        </p:nvSpPr>
        <p:spPr>
          <a:xfrm>
            <a:off x="679680" y="4777200"/>
            <a:ext cx="5436720" cy="3907080"/>
          </a:xfrm>
          <a:prstGeom prst="rect">
            <a:avLst/>
          </a:prstGeom>
        </p:spPr>
        <p:txBody>
          <a:bodyPr lIns="0" tIns="0" rIns="0" bIns="0">
            <a:noAutofit/>
          </a:bodyPr>
          <a:lstStyle/>
          <a:p>
            <a:endParaRPr lang="en-GB" sz="2000" b="0" strike="noStrike" spc="-1" dirty="0">
              <a:latin typeface="Arial"/>
            </a:endParaRPr>
          </a:p>
        </p:txBody>
      </p:sp>
      <p:sp>
        <p:nvSpPr>
          <p:cNvPr id="296" name="CustomShape 3"/>
          <p:cNvSpPr/>
          <p:nvPr/>
        </p:nvSpPr>
        <p:spPr>
          <a:xfrm>
            <a:off x="3850560" y="9428760"/>
            <a:ext cx="2944080" cy="49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72C3CCC-CF91-4987-9816-AA9003F13CAA}" type="slidenum">
              <a:rPr lang="en-GB" sz="1200" b="0" strike="noStrike" spc="-1">
                <a:solidFill>
                  <a:srgbClr val="000000"/>
                </a:solidFill>
                <a:latin typeface="Times New Roman"/>
              </a:rPr>
              <a:t>10</a:t>
            </a:fld>
            <a:endParaRPr lang="en-GB" sz="1200" b="0" strike="noStrike" spc="-1" dirty="0">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noRot="1" noChangeAspect="1"/>
          </p:cNvSpPr>
          <p:nvPr>
            <p:ph type="sldImg"/>
          </p:nvPr>
        </p:nvSpPr>
        <p:spPr>
          <a:xfrm>
            <a:off x="981075" y="1241425"/>
            <a:ext cx="4833938" cy="3348038"/>
          </a:xfrm>
          <a:prstGeom prst="rect">
            <a:avLst/>
          </a:prstGeom>
        </p:spPr>
      </p:sp>
      <p:sp>
        <p:nvSpPr>
          <p:cNvPr id="298" name="PlaceHolder 2"/>
          <p:cNvSpPr>
            <a:spLocks noGrp="1"/>
          </p:cNvSpPr>
          <p:nvPr>
            <p:ph type="body"/>
          </p:nvPr>
        </p:nvSpPr>
        <p:spPr>
          <a:xfrm>
            <a:off x="679680" y="4777200"/>
            <a:ext cx="5436720" cy="3907080"/>
          </a:xfrm>
          <a:prstGeom prst="rect">
            <a:avLst/>
          </a:prstGeom>
        </p:spPr>
        <p:txBody>
          <a:bodyPr lIns="0" tIns="0" rIns="0" bIns="0">
            <a:noAutofit/>
          </a:bodyPr>
          <a:lstStyle/>
          <a:p>
            <a:endParaRPr lang="en-GB" sz="2000" b="0" strike="noStrike" spc="-1" dirty="0">
              <a:latin typeface="Arial"/>
            </a:endParaRPr>
          </a:p>
        </p:txBody>
      </p:sp>
      <p:sp>
        <p:nvSpPr>
          <p:cNvPr id="299" name="CustomShape 3"/>
          <p:cNvSpPr/>
          <p:nvPr/>
        </p:nvSpPr>
        <p:spPr>
          <a:xfrm>
            <a:off x="3850560" y="9428760"/>
            <a:ext cx="2944080" cy="49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33CE98E-3792-4174-A884-DAA460178881}" type="slidenum">
              <a:rPr lang="en-GB" sz="1200" b="0" strike="noStrike" spc="-1">
                <a:solidFill>
                  <a:srgbClr val="000000"/>
                </a:solidFill>
                <a:latin typeface="Times New Roman"/>
              </a:rPr>
              <a:t>11</a:t>
            </a:fld>
            <a:endParaRPr lang="en-GB" sz="1200" b="0" strike="noStrike" spc="-1" dirty="0">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noRot="1" noChangeAspect="1"/>
          </p:cNvSpPr>
          <p:nvPr>
            <p:ph type="sldImg"/>
          </p:nvPr>
        </p:nvSpPr>
        <p:spPr>
          <a:xfrm>
            <a:off x="981075" y="1241425"/>
            <a:ext cx="4833938" cy="3348038"/>
          </a:xfrm>
          <a:prstGeom prst="rect">
            <a:avLst/>
          </a:prstGeom>
        </p:spPr>
      </p:sp>
      <p:sp>
        <p:nvSpPr>
          <p:cNvPr id="271" name="PlaceHolder 2"/>
          <p:cNvSpPr>
            <a:spLocks noGrp="1"/>
          </p:cNvSpPr>
          <p:nvPr>
            <p:ph type="body"/>
          </p:nvPr>
        </p:nvSpPr>
        <p:spPr>
          <a:xfrm>
            <a:off x="679680" y="4777200"/>
            <a:ext cx="5436720" cy="3907080"/>
          </a:xfrm>
          <a:prstGeom prst="rect">
            <a:avLst/>
          </a:prstGeom>
        </p:spPr>
        <p:txBody>
          <a:bodyPr lIns="0" tIns="0" rIns="0" bIns="0">
            <a:noAutofit/>
          </a:bodyPr>
          <a:lstStyle/>
          <a:p>
            <a:endParaRPr lang="en-GB" sz="2000" b="0" strike="noStrike" spc="-1" dirty="0">
              <a:latin typeface="Arial"/>
            </a:endParaRPr>
          </a:p>
        </p:txBody>
      </p:sp>
      <p:sp>
        <p:nvSpPr>
          <p:cNvPr id="272" name="CustomShape 3"/>
          <p:cNvSpPr/>
          <p:nvPr/>
        </p:nvSpPr>
        <p:spPr>
          <a:xfrm>
            <a:off x="3850560" y="9428760"/>
            <a:ext cx="2944080" cy="49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E0F22E6-8DF6-4029-92B3-F5FE971B6460}" type="slidenum">
              <a:rPr lang="en-GB" sz="1200" b="0" strike="noStrike" spc="-1">
                <a:solidFill>
                  <a:srgbClr val="000000"/>
                </a:solidFill>
                <a:latin typeface="Times New Roman"/>
              </a:rPr>
              <a:t>2</a:t>
            </a:fld>
            <a:endParaRPr lang="en-GB" sz="1200" b="0" strike="noStrike" spc="-1" dirty="0">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noRot="1" noChangeAspect="1"/>
          </p:cNvSpPr>
          <p:nvPr>
            <p:ph type="sldImg"/>
          </p:nvPr>
        </p:nvSpPr>
        <p:spPr>
          <a:xfrm>
            <a:off x="981075" y="1241425"/>
            <a:ext cx="4833938" cy="3348038"/>
          </a:xfrm>
          <a:prstGeom prst="rect">
            <a:avLst/>
          </a:prstGeom>
        </p:spPr>
      </p:sp>
      <p:sp>
        <p:nvSpPr>
          <p:cNvPr id="274" name="PlaceHolder 2"/>
          <p:cNvSpPr>
            <a:spLocks noGrp="1"/>
          </p:cNvSpPr>
          <p:nvPr>
            <p:ph type="body"/>
          </p:nvPr>
        </p:nvSpPr>
        <p:spPr>
          <a:xfrm>
            <a:off x="679680" y="4777200"/>
            <a:ext cx="5436720" cy="3907080"/>
          </a:xfrm>
          <a:prstGeom prst="rect">
            <a:avLst/>
          </a:prstGeom>
        </p:spPr>
        <p:txBody>
          <a:bodyPr lIns="0" tIns="0" rIns="0" bIns="0">
            <a:noAutofit/>
          </a:bodyPr>
          <a:lstStyle/>
          <a:p>
            <a:endParaRPr lang="en-GB" sz="2000" b="0" strike="noStrike" spc="-1" dirty="0">
              <a:latin typeface="Arial"/>
            </a:endParaRPr>
          </a:p>
        </p:txBody>
      </p:sp>
      <p:sp>
        <p:nvSpPr>
          <p:cNvPr id="275" name="CustomShape 3"/>
          <p:cNvSpPr/>
          <p:nvPr/>
        </p:nvSpPr>
        <p:spPr>
          <a:xfrm>
            <a:off x="3850560" y="9428760"/>
            <a:ext cx="2944080" cy="49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3BD6DB7-91A5-468B-AFAE-03393F2A3E9E}" type="slidenum">
              <a:rPr lang="en-GB" sz="1200" b="0" strike="noStrike" spc="-1">
                <a:solidFill>
                  <a:srgbClr val="000000"/>
                </a:solidFill>
                <a:latin typeface="Times New Roman"/>
              </a:rPr>
              <a:t>3</a:t>
            </a:fld>
            <a:endParaRPr lang="en-GB" sz="1200" b="0" strike="noStrike" spc="-1" dirty="0">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noRot="1" noChangeAspect="1"/>
          </p:cNvSpPr>
          <p:nvPr>
            <p:ph type="sldImg"/>
          </p:nvPr>
        </p:nvSpPr>
        <p:spPr>
          <a:xfrm>
            <a:off x="981075" y="1241425"/>
            <a:ext cx="4833938" cy="3348038"/>
          </a:xfrm>
          <a:prstGeom prst="rect">
            <a:avLst/>
          </a:prstGeom>
        </p:spPr>
      </p:sp>
      <p:sp>
        <p:nvSpPr>
          <p:cNvPr id="277" name="PlaceHolder 2"/>
          <p:cNvSpPr>
            <a:spLocks noGrp="1"/>
          </p:cNvSpPr>
          <p:nvPr>
            <p:ph type="body"/>
          </p:nvPr>
        </p:nvSpPr>
        <p:spPr>
          <a:xfrm>
            <a:off x="679680" y="4777200"/>
            <a:ext cx="5436720" cy="3907080"/>
          </a:xfrm>
          <a:prstGeom prst="rect">
            <a:avLst/>
          </a:prstGeom>
        </p:spPr>
        <p:txBody>
          <a:bodyPr lIns="0" tIns="0" rIns="0" bIns="0">
            <a:noAutofit/>
          </a:bodyPr>
          <a:lstStyle/>
          <a:p>
            <a:endParaRPr lang="en-GB" sz="2000" b="0" strike="noStrike" spc="-1" dirty="0">
              <a:latin typeface="Arial"/>
            </a:endParaRPr>
          </a:p>
        </p:txBody>
      </p:sp>
      <p:sp>
        <p:nvSpPr>
          <p:cNvPr id="278" name="CustomShape 3"/>
          <p:cNvSpPr/>
          <p:nvPr/>
        </p:nvSpPr>
        <p:spPr>
          <a:xfrm>
            <a:off x="3850560" y="9428760"/>
            <a:ext cx="2944080" cy="49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1E27144-E760-4B83-A0CE-8C3086BD27E7}" type="slidenum">
              <a:rPr lang="en-GB" sz="1200" b="0" strike="noStrike" spc="-1">
                <a:solidFill>
                  <a:srgbClr val="000000"/>
                </a:solidFill>
                <a:latin typeface="Times New Roman"/>
              </a:rPr>
              <a:t>4</a:t>
            </a:fld>
            <a:endParaRPr lang="en-GB" sz="1200" b="0" strike="noStrike" spc="-1" dirty="0">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981075" y="1241425"/>
            <a:ext cx="4833938" cy="3348038"/>
          </a:xfrm>
          <a:prstGeom prst="rect">
            <a:avLst/>
          </a:prstGeom>
        </p:spPr>
      </p:sp>
      <p:sp>
        <p:nvSpPr>
          <p:cNvPr id="280" name="PlaceHolder 2"/>
          <p:cNvSpPr>
            <a:spLocks noGrp="1"/>
          </p:cNvSpPr>
          <p:nvPr>
            <p:ph type="body"/>
          </p:nvPr>
        </p:nvSpPr>
        <p:spPr>
          <a:xfrm>
            <a:off x="679680" y="4777200"/>
            <a:ext cx="5436720" cy="3907080"/>
          </a:xfrm>
          <a:prstGeom prst="rect">
            <a:avLst/>
          </a:prstGeom>
        </p:spPr>
        <p:txBody>
          <a:bodyPr lIns="0" tIns="0" rIns="0" bIns="0">
            <a:noAutofit/>
          </a:bodyPr>
          <a:lstStyle/>
          <a:p>
            <a:endParaRPr lang="en-GB" sz="2000" b="0" strike="noStrike" spc="-1" dirty="0">
              <a:latin typeface="Arial"/>
            </a:endParaRPr>
          </a:p>
        </p:txBody>
      </p:sp>
      <p:sp>
        <p:nvSpPr>
          <p:cNvPr id="281" name="CustomShape 3"/>
          <p:cNvSpPr/>
          <p:nvPr/>
        </p:nvSpPr>
        <p:spPr>
          <a:xfrm>
            <a:off x="3850560" y="9428760"/>
            <a:ext cx="2944080" cy="49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780BFB5-73AF-44FE-81AC-92F0574E7ADA}" type="slidenum">
              <a:rPr lang="en-GB" sz="1200" b="0" strike="noStrike" spc="-1">
                <a:solidFill>
                  <a:srgbClr val="000000"/>
                </a:solidFill>
                <a:latin typeface="Times New Roman"/>
              </a:rPr>
              <a:t>5</a:t>
            </a:fld>
            <a:endParaRPr lang="en-GB" sz="1200" b="0" strike="noStrike" spc="-1" dirty="0">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noRot="1" noChangeAspect="1"/>
          </p:cNvSpPr>
          <p:nvPr>
            <p:ph type="sldImg"/>
          </p:nvPr>
        </p:nvSpPr>
        <p:spPr>
          <a:xfrm>
            <a:off x="981075" y="1241425"/>
            <a:ext cx="4833938" cy="3348038"/>
          </a:xfrm>
          <a:prstGeom prst="rect">
            <a:avLst/>
          </a:prstGeom>
        </p:spPr>
      </p:sp>
      <p:sp>
        <p:nvSpPr>
          <p:cNvPr id="283" name="PlaceHolder 2"/>
          <p:cNvSpPr>
            <a:spLocks noGrp="1"/>
          </p:cNvSpPr>
          <p:nvPr>
            <p:ph type="body"/>
          </p:nvPr>
        </p:nvSpPr>
        <p:spPr>
          <a:xfrm>
            <a:off x="679680" y="4777200"/>
            <a:ext cx="5436720" cy="3907080"/>
          </a:xfrm>
          <a:prstGeom prst="rect">
            <a:avLst/>
          </a:prstGeom>
        </p:spPr>
        <p:txBody>
          <a:bodyPr lIns="0" tIns="0" rIns="0" bIns="0">
            <a:noAutofit/>
          </a:bodyPr>
          <a:lstStyle/>
          <a:p>
            <a:endParaRPr lang="en-GB" sz="2000" b="0" strike="noStrike" spc="-1" dirty="0">
              <a:latin typeface="Arial"/>
            </a:endParaRPr>
          </a:p>
        </p:txBody>
      </p:sp>
      <p:sp>
        <p:nvSpPr>
          <p:cNvPr id="284" name="CustomShape 3"/>
          <p:cNvSpPr/>
          <p:nvPr/>
        </p:nvSpPr>
        <p:spPr>
          <a:xfrm>
            <a:off x="3850560" y="9428760"/>
            <a:ext cx="2944080" cy="49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82B953F-76AC-49B6-8C8D-9E9D0C4BB486}" type="slidenum">
              <a:rPr lang="en-GB" sz="1200" b="0" strike="noStrike" spc="-1">
                <a:solidFill>
                  <a:srgbClr val="000000"/>
                </a:solidFill>
                <a:latin typeface="Times New Roman"/>
              </a:rPr>
              <a:t>6</a:t>
            </a:fld>
            <a:endParaRPr lang="en-GB" sz="1200" b="0" strike="noStrike" spc="-1" dirty="0">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noRot="1" noChangeAspect="1"/>
          </p:cNvSpPr>
          <p:nvPr>
            <p:ph type="sldImg"/>
          </p:nvPr>
        </p:nvSpPr>
        <p:spPr>
          <a:xfrm>
            <a:off x="981075" y="1241425"/>
            <a:ext cx="4833938" cy="3348038"/>
          </a:xfrm>
          <a:prstGeom prst="rect">
            <a:avLst/>
          </a:prstGeom>
        </p:spPr>
      </p:sp>
      <p:sp>
        <p:nvSpPr>
          <p:cNvPr id="286" name="PlaceHolder 2"/>
          <p:cNvSpPr>
            <a:spLocks noGrp="1"/>
          </p:cNvSpPr>
          <p:nvPr>
            <p:ph type="body"/>
          </p:nvPr>
        </p:nvSpPr>
        <p:spPr>
          <a:xfrm>
            <a:off x="679680" y="4777200"/>
            <a:ext cx="5436720" cy="3907080"/>
          </a:xfrm>
          <a:prstGeom prst="rect">
            <a:avLst/>
          </a:prstGeom>
        </p:spPr>
        <p:txBody>
          <a:bodyPr lIns="0" tIns="0" rIns="0" bIns="0">
            <a:noAutofit/>
          </a:bodyPr>
          <a:lstStyle/>
          <a:p>
            <a:endParaRPr lang="en-GB" sz="2000" b="0" strike="noStrike" spc="-1" dirty="0">
              <a:latin typeface="Arial"/>
            </a:endParaRPr>
          </a:p>
        </p:txBody>
      </p:sp>
      <p:sp>
        <p:nvSpPr>
          <p:cNvPr id="287" name="CustomShape 3"/>
          <p:cNvSpPr/>
          <p:nvPr/>
        </p:nvSpPr>
        <p:spPr>
          <a:xfrm>
            <a:off x="3850560" y="9428760"/>
            <a:ext cx="2944080" cy="49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3762626-0863-4695-ADFD-3327CB72AB0E}" type="slidenum">
              <a:rPr lang="en-GB" sz="1200" b="0" strike="noStrike" spc="-1">
                <a:solidFill>
                  <a:srgbClr val="000000"/>
                </a:solidFill>
                <a:latin typeface="Times New Roman"/>
              </a:rPr>
              <a:t>7</a:t>
            </a:fld>
            <a:endParaRPr lang="en-GB" sz="1200" b="0" strike="noStrike" spc="-1" dirty="0">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PlaceHolder 1"/>
          <p:cNvSpPr>
            <a:spLocks noGrp="1" noRot="1" noChangeAspect="1"/>
          </p:cNvSpPr>
          <p:nvPr>
            <p:ph type="sldImg"/>
          </p:nvPr>
        </p:nvSpPr>
        <p:spPr>
          <a:xfrm>
            <a:off x="981075" y="1241425"/>
            <a:ext cx="4833938" cy="3348038"/>
          </a:xfrm>
          <a:prstGeom prst="rect">
            <a:avLst/>
          </a:prstGeom>
        </p:spPr>
      </p:sp>
      <p:sp>
        <p:nvSpPr>
          <p:cNvPr id="289" name="PlaceHolder 2"/>
          <p:cNvSpPr>
            <a:spLocks noGrp="1"/>
          </p:cNvSpPr>
          <p:nvPr>
            <p:ph type="body"/>
          </p:nvPr>
        </p:nvSpPr>
        <p:spPr>
          <a:xfrm>
            <a:off x="679680" y="4777200"/>
            <a:ext cx="5436720" cy="3907080"/>
          </a:xfrm>
          <a:prstGeom prst="rect">
            <a:avLst/>
          </a:prstGeom>
        </p:spPr>
        <p:txBody>
          <a:bodyPr lIns="0" tIns="0" rIns="0" bIns="0">
            <a:noAutofit/>
          </a:bodyPr>
          <a:lstStyle/>
          <a:p>
            <a:endParaRPr lang="en-GB" sz="2000" b="0" strike="noStrike" spc="-1" dirty="0">
              <a:latin typeface="Arial"/>
            </a:endParaRPr>
          </a:p>
        </p:txBody>
      </p:sp>
      <p:sp>
        <p:nvSpPr>
          <p:cNvPr id="290" name="CustomShape 3"/>
          <p:cNvSpPr/>
          <p:nvPr/>
        </p:nvSpPr>
        <p:spPr>
          <a:xfrm>
            <a:off x="3850560" y="9428760"/>
            <a:ext cx="2944080" cy="49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E5E855D-4335-45AC-A63D-16CF43B29857}" type="slidenum">
              <a:rPr lang="en-GB" sz="1200" b="0" strike="noStrike" spc="-1">
                <a:solidFill>
                  <a:srgbClr val="000000"/>
                </a:solidFill>
                <a:latin typeface="Times New Roman"/>
              </a:rPr>
              <a:t>8</a:t>
            </a:fld>
            <a:endParaRPr lang="en-GB" sz="1200" b="0" strike="noStrike" spc="-1" dirty="0">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noRot="1" noChangeAspect="1"/>
          </p:cNvSpPr>
          <p:nvPr>
            <p:ph type="sldImg"/>
          </p:nvPr>
        </p:nvSpPr>
        <p:spPr>
          <a:xfrm>
            <a:off x="981075" y="1241425"/>
            <a:ext cx="4833938" cy="3348038"/>
          </a:xfrm>
          <a:prstGeom prst="rect">
            <a:avLst/>
          </a:prstGeom>
        </p:spPr>
      </p:sp>
      <p:sp>
        <p:nvSpPr>
          <p:cNvPr id="292" name="PlaceHolder 2"/>
          <p:cNvSpPr>
            <a:spLocks noGrp="1"/>
          </p:cNvSpPr>
          <p:nvPr>
            <p:ph type="body"/>
          </p:nvPr>
        </p:nvSpPr>
        <p:spPr>
          <a:xfrm>
            <a:off x="679680" y="4777200"/>
            <a:ext cx="5436720" cy="3907080"/>
          </a:xfrm>
          <a:prstGeom prst="rect">
            <a:avLst/>
          </a:prstGeom>
        </p:spPr>
        <p:txBody>
          <a:bodyPr lIns="0" tIns="0" rIns="0" bIns="0">
            <a:noAutofit/>
          </a:bodyPr>
          <a:lstStyle/>
          <a:p>
            <a:endParaRPr lang="en-GB" sz="2000" b="0" strike="noStrike" spc="-1" dirty="0">
              <a:latin typeface="Arial"/>
            </a:endParaRPr>
          </a:p>
        </p:txBody>
      </p:sp>
      <p:sp>
        <p:nvSpPr>
          <p:cNvPr id="293" name="CustomShape 3"/>
          <p:cNvSpPr/>
          <p:nvPr/>
        </p:nvSpPr>
        <p:spPr>
          <a:xfrm>
            <a:off x="3850560" y="9428760"/>
            <a:ext cx="2944080" cy="49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4B77A43-D1FE-4016-8889-B72822300CF8}" type="slidenum">
              <a:rPr lang="en-GB" sz="1200" b="0" strike="noStrike" spc="-1">
                <a:solidFill>
                  <a:srgbClr val="000000"/>
                </a:solidFill>
                <a:latin typeface="Times New Roman"/>
              </a:rPr>
              <a:t>9</a:t>
            </a:fld>
            <a:endParaRPr lang="en-GB" sz="1200" b="0" strike="noStrike" spc="-1" dirty="0">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26"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en-GB" sz="3200" b="0" strike="noStrike" spc="-1">
              <a:latin typeface="Arial"/>
            </a:endParaRPr>
          </a:p>
        </p:txBody>
      </p:sp>
      <p:sp>
        <p:nvSpPr>
          <p:cNvPr id="27"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29"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30"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31"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GB" sz="3200" b="0" strike="noStrike" spc="-1">
              <a:latin typeface="Arial"/>
            </a:endParaRPr>
          </a:p>
        </p:txBody>
      </p:sp>
      <p:sp>
        <p:nvSpPr>
          <p:cNvPr id="32"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34"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GB" sz="3200" b="0" strike="noStrike" spc="-1">
              <a:latin typeface="Arial"/>
            </a:endParaRPr>
          </a:p>
        </p:txBody>
      </p:sp>
      <p:sp>
        <p:nvSpPr>
          <p:cNvPr id="35"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GB" sz="3200" b="0" strike="noStrike" spc="-1">
              <a:latin typeface="Arial"/>
            </a:endParaRPr>
          </a:p>
        </p:txBody>
      </p:sp>
      <p:sp>
        <p:nvSpPr>
          <p:cNvPr id="36"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GB" sz="3200" b="0" strike="noStrike" spc="-1">
              <a:latin typeface="Arial"/>
            </a:endParaRPr>
          </a:p>
        </p:txBody>
      </p:sp>
      <p:sp>
        <p:nvSpPr>
          <p:cNvPr id="37"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GB" sz="3200" b="0" strike="noStrike" spc="-1">
              <a:latin typeface="Arial"/>
            </a:endParaRPr>
          </a:p>
        </p:txBody>
      </p:sp>
      <p:sp>
        <p:nvSpPr>
          <p:cNvPr id="38"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GB" sz="3200" b="0" strike="noStrike" spc="-1">
              <a:latin typeface="Arial"/>
            </a:endParaRPr>
          </a:p>
        </p:txBody>
      </p:sp>
      <p:sp>
        <p:nvSpPr>
          <p:cNvPr id="39"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43"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45"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47"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en-GB" sz="3200" b="0" strike="noStrike" spc="-1">
              <a:latin typeface="Arial"/>
            </a:endParaRPr>
          </a:p>
        </p:txBody>
      </p:sp>
      <p:sp>
        <p:nvSpPr>
          <p:cNvPr id="48"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5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53"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en-GB" sz="3200" b="0" strike="noStrike" spc="-1">
              <a:latin typeface="Arial"/>
            </a:endParaRPr>
          </a:p>
        </p:txBody>
      </p:sp>
      <p:sp>
        <p:nvSpPr>
          <p:cNvPr id="5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5"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56"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en-GB" sz="3200" b="0" strike="noStrike" spc="-1">
              <a:latin typeface="Arial"/>
            </a:endParaRPr>
          </a:p>
        </p:txBody>
      </p:sp>
      <p:sp>
        <p:nvSpPr>
          <p:cNvPr id="5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5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6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6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62"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64"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en-GB" sz="3200" b="0" strike="noStrike" spc="-1">
              <a:latin typeface="Arial"/>
            </a:endParaRPr>
          </a:p>
        </p:txBody>
      </p:sp>
      <p:sp>
        <p:nvSpPr>
          <p:cNvPr id="65"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6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6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6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GB" sz="3200" b="0" strike="noStrike" spc="-1">
              <a:latin typeface="Arial"/>
            </a:endParaRPr>
          </a:p>
        </p:txBody>
      </p:sp>
      <p:sp>
        <p:nvSpPr>
          <p:cNvPr id="7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7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GB" sz="3200" b="0" strike="noStrike" spc="-1">
              <a:latin typeface="Arial"/>
            </a:endParaRPr>
          </a:p>
        </p:txBody>
      </p:sp>
      <p:sp>
        <p:nvSpPr>
          <p:cNvPr id="7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GB" sz="3200" b="0" strike="noStrike" spc="-1">
              <a:latin typeface="Arial"/>
            </a:endParaRPr>
          </a:p>
        </p:txBody>
      </p:sp>
      <p:sp>
        <p:nvSpPr>
          <p:cNvPr id="7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GB" sz="3200" b="0" strike="noStrike" spc="-1">
              <a:latin typeface="Arial"/>
            </a:endParaRPr>
          </a:p>
        </p:txBody>
      </p:sp>
      <p:sp>
        <p:nvSpPr>
          <p:cNvPr id="7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GB" sz="3200" b="0" strike="noStrike" spc="-1">
              <a:latin typeface="Arial"/>
            </a:endParaRPr>
          </a:p>
        </p:txBody>
      </p:sp>
      <p:sp>
        <p:nvSpPr>
          <p:cNvPr id="7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GB" sz="3200" b="0" strike="noStrike" spc="-1">
              <a:latin typeface="Arial"/>
            </a:endParaRPr>
          </a:p>
        </p:txBody>
      </p:sp>
      <p:sp>
        <p:nvSpPr>
          <p:cNvPr id="7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84"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86"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88"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en-GB" sz="3200" b="0" strike="noStrike" spc="-1">
              <a:latin typeface="Arial"/>
            </a:endParaRPr>
          </a:p>
        </p:txBody>
      </p:sp>
      <p:sp>
        <p:nvSpPr>
          <p:cNvPr id="89"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7"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9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94"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en-GB" sz="3200" b="0" strike="noStrike" spc="-1">
              <a:latin typeface="Arial"/>
            </a:endParaRPr>
          </a:p>
        </p:txBody>
      </p:sp>
      <p:sp>
        <p:nvSpPr>
          <p:cNvPr id="95"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97"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en-GB" sz="3200" b="0" strike="noStrike" spc="-1">
              <a:latin typeface="Arial"/>
            </a:endParaRPr>
          </a:p>
        </p:txBody>
      </p:sp>
      <p:sp>
        <p:nvSpPr>
          <p:cNvPr id="9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99"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0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10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103"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05"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en-GB" sz="3200" b="0" strike="noStrike" spc="-1">
              <a:latin typeface="Arial"/>
            </a:endParaRPr>
          </a:p>
        </p:txBody>
      </p:sp>
      <p:sp>
        <p:nvSpPr>
          <p:cNvPr id="106"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0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109"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110"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GB" sz="3200" b="0" strike="noStrike" spc="-1">
              <a:latin typeface="Arial"/>
            </a:endParaRPr>
          </a:p>
        </p:txBody>
      </p:sp>
      <p:sp>
        <p:nvSpPr>
          <p:cNvPr id="111"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13"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GB" sz="3200" b="0" strike="noStrike" spc="-1">
              <a:latin typeface="Arial"/>
            </a:endParaRPr>
          </a:p>
        </p:txBody>
      </p:sp>
      <p:sp>
        <p:nvSpPr>
          <p:cNvPr id="114"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GB" sz="3200" b="0" strike="noStrike" spc="-1">
              <a:latin typeface="Arial"/>
            </a:endParaRPr>
          </a:p>
        </p:txBody>
      </p:sp>
      <p:sp>
        <p:nvSpPr>
          <p:cNvPr id="115"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GB" sz="3200" b="0" strike="noStrike" spc="-1">
              <a:latin typeface="Arial"/>
            </a:endParaRPr>
          </a:p>
        </p:txBody>
      </p:sp>
      <p:sp>
        <p:nvSpPr>
          <p:cNvPr id="116"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GB" sz="3200" b="0" strike="noStrike" spc="-1">
              <a:latin typeface="Arial"/>
            </a:endParaRPr>
          </a:p>
        </p:txBody>
      </p:sp>
      <p:sp>
        <p:nvSpPr>
          <p:cNvPr id="117"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GB" sz="3200" b="0" strike="noStrike" spc="-1">
              <a:latin typeface="Arial"/>
            </a:endParaRPr>
          </a:p>
        </p:txBody>
      </p:sp>
      <p:sp>
        <p:nvSpPr>
          <p:cNvPr id="118"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23" name="PlaceHolder 2"/>
          <p:cNvSpPr>
            <a:spLocks noGrp="1"/>
          </p:cNvSpPr>
          <p:nvPr>
            <p:ph type="subTitle"/>
          </p:nvPr>
        </p:nvSpPr>
        <p:spPr>
          <a:xfrm>
            <a:off x="495000" y="1604520"/>
            <a:ext cx="8915040" cy="39772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25" name="PlaceHolder 2"/>
          <p:cNvSpPr>
            <a:spLocks noGrp="1"/>
          </p:cNvSpPr>
          <p:nvPr>
            <p:ph type="body"/>
          </p:nvPr>
        </p:nvSpPr>
        <p:spPr>
          <a:xfrm>
            <a:off x="495000" y="1604520"/>
            <a:ext cx="89150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9"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en-GB" sz="3200" b="0" strike="noStrike" spc="-1">
              <a:latin typeface="Arial"/>
            </a:endParaRPr>
          </a:p>
        </p:txBody>
      </p:sp>
      <p:sp>
        <p:nvSpPr>
          <p:cNvPr id="10"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27"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en-GB" sz="3200" b="0" strike="noStrike" spc="-1">
              <a:latin typeface="Arial"/>
            </a:endParaRPr>
          </a:p>
        </p:txBody>
      </p:sp>
      <p:sp>
        <p:nvSpPr>
          <p:cNvPr id="128"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3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133"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en-GB" sz="3200" b="0" strike="noStrike" spc="-1">
              <a:latin typeface="Arial"/>
            </a:endParaRPr>
          </a:p>
        </p:txBody>
      </p:sp>
      <p:sp>
        <p:nvSpPr>
          <p:cNvPr id="13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36"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en-GB" sz="3200" b="0" strike="noStrike" spc="-1">
              <a:latin typeface="Arial"/>
            </a:endParaRPr>
          </a:p>
        </p:txBody>
      </p:sp>
      <p:sp>
        <p:nvSpPr>
          <p:cNvPr id="13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13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4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14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142"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44" name="PlaceHolder 2"/>
          <p:cNvSpPr>
            <a:spLocks noGrp="1"/>
          </p:cNvSpPr>
          <p:nvPr>
            <p:ph type="body"/>
          </p:nvPr>
        </p:nvSpPr>
        <p:spPr>
          <a:xfrm>
            <a:off x="495000" y="1604520"/>
            <a:ext cx="8915040" cy="1896840"/>
          </a:xfrm>
          <a:prstGeom prst="rect">
            <a:avLst/>
          </a:prstGeom>
        </p:spPr>
        <p:txBody>
          <a:bodyPr lIns="0" tIns="0" rIns="0" bIns="0">
            <a:normAutofit/>
          </a:bodyPr>
          <a:lstStyle/>
          <a:p>
            <a:endParaRPr lang="en-GB" sz="3200" b="0" strike="noStrike" spc="-1">
              <a:latin typeface="Arial"/>
            </a:endParaRPr>
          </a:p>
        </p:txBody>
      </p:sp>
      <p:sp>
        <p:nvSpPr>
          <p:cNvPr id="145" name="PlaceHolder 3"/>
          <p:cNvSpPr>
            <a:spLocks noGrp="1"/>
          </p:cNvSpPr>
          <p:nvPr>
            <p:ph type="body"/>
          </p:nvPr>
        </p:nvSpPr>
        <p:spPr>
          <a:xfrm>
            <a:off x="495000" y="3682080"/>
            <a:ext cx="8915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4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14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14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GB" sz="3200" b="0" strike="noStrike" spc="-1">
              <a:latin typeface="Arial"/>
            </a:endParaRPr>
          </a:p>
        </p:txBody>
      </p:sp>
      <p:sp>
        <p:nvSpPr>
          <p:cNvPr id="15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5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GB" sz="3200" b="0" strike="noStrike" spc="-1">
              <a:latin typeface="Arial"/>
            </a:endParaRPr>
          </a:p>
        </p:txBody>
      </p:sp>
      <p:sp>
        <p:nvSpPr>
          <p:cNvPr id="15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GB" sz="3200" b="0" strike="noStrike" spc="-1">
              <a:latin typeface="Arial"/>
            </a:endParaRPr>
          </a:p>
        </p:txBody>
      </p:sp>
      <p:sp>
        <p:nvSpPr>
          <p:cNvPr id="15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GB" sz="3200" b="0" strike="noStrike" spc="-1">
              <a:latin typeface="Arial"/>
            </a:endParaRPr>
          </a:p>
        </p:txBody>
      </p:sp>
      <p:sp>
        <p:nvSpPr>
          <p:cNvPr id="15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GB" sz="3200" b="0" strike="noStrike" spc="-1">
              <a:latin typeface="Arial"/>
            </a:endParaRPr>
          </a:p>
        </p:txBody>
      </p:sp>
      <p:sp>
        <p:nvSpPr>
          <p:cNvPr id="15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GB" sz="3200" b="0" strike="noStrike" spc="-1">
              <a:latin typeface="Arial"/>
            </a:endParaRPr>
          </a:p>
        </p:txBody>
      </p:sp>
      <p:sp>
        <p:nvSpPr>
          <p:cNvPr id="15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95000" y="273600"/>
            <a:ext cx="8915040" cy="53078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15" name="PlaceHolder 3"/>
          <p:cNvSpPr>
            <a:spLocks noGrp="1"/>
          </p:cNvSpPr>
          <p:nvPr>
            <p:ph type="body"/>
          </p:nvPr>
        </p:nvSpPr>
        <p:spPr>
          <a:xfrm>
            <a:off x="5063040" y="1604520"/>
            <a:ext cx="4350240" cy="3977280"/>
          </a:xfrm>
          <a:prstGeom prst="rect">
            <a:avLst/>
          </a:prstGeom>
        </p:spPr>
        <p:txBody>
          <a:bodyPr lIns="0" tIns="0" rIns="0" bIns="0">
            <a:normAutofit/>
          </a:bodyPr>
          <a:lstStyle/>
          <a:p>
            <a:endParaRPr lang="en-GB" sz="3200" b="0" strike="noStrike" spc="-1">
              <a:latin typeface="Arial"/>
            </a:endParaRPr>
          </a:p>
        </p:txBody>
      </p:sp>
      <p:sp>
        <p:nvSpPr>
          <p:cNvPr id="16"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18" name="PlaceHolder 2"/>
          <p:cNvSpPr>
            <a:spLocks noGrp="1"/>
          </p:cNvSpPr>
          <p:nvPr>
            <p:ph type="body"/>
          </p:nvPr>
        </p:nvSpPr>
        <p:spPr>
          <a:xfrm>
            <a:off x="495000" y="1604520"/>
            <a:ext cx="4350240" cy="3977280"/>
          </a:xfrm>
          <a:prstGeom prst="rect">
            <a:avLst/>
          </a:prstGeom>
        </p:spPr>
        <p:txBody>
          <a:bodyPr lIns="0" tIns="0" rIns="0" bIns="0">
            <a:normAutofit/>
          </a:bodyPr>
          <a:lstStyle/>
          <a:p>
            <a:endParaRPr lang="en-GB" sz="3200" b="0" strike="noStrike" spc="-1">
              <a:latin typeface="Arial"/>
            </a:endParaRPr>
          </a:p>
        </p:txBody>
      </p:sp>
      <p:sp>
        <p:nvSpPr>
          <p:cNvPr id="19"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20"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endParaRPr lang="en-GB" sz="4400" b="0" strike="noStrike" spc="-1">
              <a:latin typeface="Arial"/>
            </a:endParaRPr>
          </a:p>
        </p:txBody>
      </p:sp>
      <p:sp>
        <p:nvSpPr>
          <p:cNvPr id="2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GB" sz="3200" b="0" strike="noStrike" spc="-1">
              <a:latin typeface="Arial"/>
            </a:endParaRPr>
          </a:p>
        </p:txBody>
      </p:sp>
      <p:sp>
        <p:nvSpPr>
          <p:cNvPr id="2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GB" sz="3200" b="0" strike="noStrike" spc="-1">
              <a:latin typeface="Arial"/>
            </a:endParaRPr>
          </a:p>
        </p:txBody>
      </p:sp>
      <p:sp>
        <p:nvSpPr>
          <p:cNvPr id="24" name="PlaceHolder 4"/>
          <p:cNvSpPr>
            <a:spLocks noGrp="1"/>
          </p:cNvSpPr>
          <p:nvPr>
            <p:ph type="body"/>
          </p:nvPr>
        </p:nvSpPr>
        <p:spPr>
          <a:xfrm>
            <a:off x="495000" y="3682080"/>
            <a:ext cx="89150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Graphic 6"/>
          <p:cNvPicPr/>
          <p:nvPr/>
        </p:nvPicPr>
        <p:blipFill>
          <a:blip r:embed="rId14"/>
          <a:stretch/>
        </p:blipFill>
        <p:spPr>
          <a:xfrm>
            <a:off x="3854880" y="362880"/>
            <a:ext cx="2191320" cy="236880"/>
          </a:xfrm>
          <a:prstGeom prst="rect">
            <a:avLst/>
          </a:prstGeom>
          <a:ln>
            <a:noFill/>
          </a:ln>
        </p:spPr>
      </p:pic>
      <p:pic>
        <p:nvPicPr>
          <p:cNvPr id="5" name="Graphic 7"/>
          <p:cNvPicPr/>
          <p:nvPr/>
        </p:nvPicPr>
        <p:blipFill>
          <a:blip r:embed="rId15"/>
          <a:stretch/>
        </p:blipFill>
        <p:spPr>
          <a:xfrm>
            <a:off x="4770360" y="5780160"/>
            <a:ext cx="366120" cy="358200"/>
          </a:xfrm>
          <a:prstGeom prst="rect">
            <a:avLst/>
          </a:prstGeom>
          <a:ln>
            <a:noFill/>
          </a:ln>
        </p:spPr>
      </p:pic>
      <p:sp>
        <p:nvSpPr>
          <p:cNvPr id="2"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41"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 name="Picture Placeholder 6"/>
          <p:cNvPicPr/>
          <p:nvPr/>
        </p:nvPicPr>
        <p:blipFill>
          <a:blip r:embed="rId14">
            <a:alphaModFix amt="20000"/>
          </a:blip>
          <a:stretch/>
        </p:blipFill>
        <p:spPr>
          <a:xfrm>
            <a:off x="8295840" y="6480000"/>
            <a:ext cx="1370520" cy="147240"/>
          </a:xfrm>
          <a:prstGeom prst="rect">
            <a:avLst/>
          </a:prstGeom>
          <a:ln>
            <a:noFill/>
          </a:ln>
        </p:spPr>
      </p:pic>
      <p:sp>
        <p:nvSpPr>
          <p:cNvPr id="79" name="CustomShape 1"/>
          <p:cNvSpPr/>
          <p:nvPr/>
        </p:nvSpPr>
        <p:spPr>
          <a:xfrm>
            <a:off x="5068800" y="1211040"/>
            <a:ext cx="2990880" cy="2280240"/>
          </a:xfrm>
          <a:prstGeom prst="rect">
            <a:avLst/>
          </a:prstGeom>
          <a:solidFill>
            <a:srgbClr val="041640">
              <a:alpha val="10000"/>
            </a:srgbClr>
          </a:solidFill>
          <a:ln>
            <a:noFill/>
          </a:ln>
        </p:spPr>
        <p:style>
          <a:lnRef idx="2">
            <a:schemeClr val="accent1">
              <a:shade val="50000"/>
            </a:schemeClr>
          </a:lnRef>
          <a:fillRef idx="1">
            <a:schemeClr val="accent1"/>
          </a:fillRef>
          <a:effectRef idx="0">
            <a:schemeClr val="accent1"/>
          </a:effectRef>
          <a:fontRef idx="minor"/>
        </p:style>
      </p:sp>
      <p:sp>
        <p:nvSpPr>
          <p:cNvPr id="80" name="CustomShape 2"/>
          <p:cNvSpPr/>
          <p:nvPr/>
        </p:nvSpPr>
        <p:spPr>
          <a:xfrm>
            <a:off x="5068800" y="3879360"/>
            <a:ext cx="2990880" cy="2280240"/>
          </a:xfrm>
          <a:prstGeom prst="rect">
            <a:avLst/>
          </a:prstGeom>
          <a:solidFill>
            <a:srgbClr val="041640">
              <a:alpha val="10000"/>
            </a:srgbClr>
          </a:solidFill>
          <a:ln>
            <a:noFill/>
          </a:ln>
        </p:spPr>
        <p:style>
          <a:lnRef idx="2">
            <a:schemeClr val="accent1">
              <a:shade val="50000"/>
            </a:schemeClr>
          </a:lnRef>
          <a:fillRef idx="1">
            <a:schemeClr val="accent1"/>
          </a:fillRef>
          <a:effectRef idx="0">
            <a:schemeClr val="accent1"/>
          </a:effectRef>
          <a:fontRef idx="minor"/>
        </p:style>
      </p:sp>
      <p:sp>
        <p:nvSpPr>
          <p:cNvPr id="81" name="PlaceHolder 3"/>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en-GB" sz="4400" b="0" strike="noStrike" spc="-1" dirty="0">
                <a:latin typeface="Arial"/>
              </a:rPr>
              <a:t>Click to edit the title text format</a:t>
            </a:r>
          </a:p>
        </p:txBody>
      </p:sp>
      <p:sp>
        <p:nvSpPr>
          <p:cNvPr id="82" name="PlaceHolder 4"/>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dirty="0">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dirty="0">
                <a:latin typeface="Arial"/>
              </a:rPr>
              <a:t>Second Outline Level</a:t>
            </a:r>
          </a:p>
          <a:p>
            <a:pPr marL="1296000" lvl="2" indent="-288000">
              <a:spcBef>
                <a:spcPts val="850"/>
              </a:spcBef>
              <a:buClr>
                <a:srgbClr val="000000"/>
              </a:buClr>
              <a:buSzPct val="45000"/>
              <a:buFont typeface="Wingdings" charset="2"/>
              <a:buChar char=""/>
            </a:pPr>
            <a:r>
              <a:rPr lang="en-GB" sz="2400" b="0" strike="noStrike" spc="-1" dirty="0">
                <a:latin typeface="Arial"/>
              </a:rPr>
              <a:t>Third Outline Level</a:t>
            </a:r>
          </a:p>
          <a:p>
            <a:pPr marL="1728000" lvl="3" indent="-216000">
              <a:spcBef>
                <a:spcPts val="567"/>
              </a:spcBef>
              <a:buClr>
                <a:srgbClr val="000000"/>
              </a:buClr>
              <a:buSzPct val="75000"/>
              <a:buFont typeface="Symbol" charset="2"/>
              <a:buChar char=""/>
            </a:pPr>
            <a:r>
              <a:rPr lang="en-GB" sz="2000" b="0" strike="noStrike" spc="-1" dirty="0">
                <a:latin typeface="Arial"/>
              </a:rPr>
              <a:t>Fourth Outline Level</a:t>
            </a:r>
          </a:p>
          <a:p>
            <a:pPr marL="2160000" lvl="4" indent="-216000">
              <a:spcBef>
                <a:spcPts val="283"/>
              </a:spcBef>
              <a:buClr>
                <a:srgbClr val="000000"/>
              </a:buClr>
              <a:buSzPct val="45000"/>
              <a:buFont typeface="Wingdings" charset="2"/>
              <a:buChar char=""/>
            </a:pPr>
            <a:r>
              <a:rPr lang="en-GB" sz="2000" b="0" strike="noStrike" spc="-1" dirty="0">
                <a:latin typeface="Arial"/>
              </a:rPr>
              <a:t>Fifth Outline Level</a:t>
            </a:r>
          </a:p>
          <a:p>
            <a:pPr marL="2592000" lvl="5" indent="-216000">
              <a:spcBef>
                <a:spcPts val="283"/>
              </a:spcBef>
              <a:buClr>
                <a:srgbClr val="000000"/>
              </a:buClr>
              <a:buSzPct val="45000"/>
              <a:buFont typeface="Wingdings" charset="2"/>
              <a:buChar char=""/>
            </a:pPr>
            <a:r>
              <a:rPr lang="en-GB" sz="2000" b="0" strike="noStrike" spc="-1" dirty="0">
                <a:latin typeface="Arial"/>
              </a:rPr>
              <a:t>Sixth Outline Level</a:t>
            </a:r>
          </a:p>
          <a:p>
            <a:pPr marL="3024000" lvl="6" indent="-216000">
              <a:spcBef>
                <a:spcPts val="283"/>
              </a:spcBef>
              <a:buClr>
                <a:srgbClr val="000000"/>
              </a:buClr>
              <a:buSzPct val="45000"/>
              <a:buFont typeface="Wingdings" charset="2"/>
              <a:buChar char=""/>
            </a:pPr>
            <a:r>
              <a:rPr lang="en-GB" sz="2000" b="0" strike="noStrike" spc="-1" dirty="0">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9" name="Picture Placeholder 6"/>
          <p:cNvPicPr/>
          <p:nvPr/>
        </p:nvPicPr>
        <p:blipFill>
          <a:blip r:embed="rId14">
            <a:alphaModFix amt="20000"/>
          </a:blip>
          <a:stretch/>
        </p:blipFill>
        <p:spPr>
          <a:xfrm>
            <a:off x="8295840" y="6480000"/>
            <a:ext cx="1370520" cy="147240"/>
          </a:xfrm>
          <a:prstGeom prst="rect">
            <a:avLst/>
          </a:prstGeom>
          <a:ln>
            <a:noFill/>
          </a:ln>
        </p:spPr>
      </p:pic>
      <p:sp>
        <p:nvSpPr>
          <p:cNvPr id="120" name="PlaceHolder 1"/>
          <p:cNvSpPr>
            <a:spLocks noGrp="1"/>
          </p:cNvSpPr>
          <p:nvPr>
            <p:ph type="title"/>
          </p:nvPr>
        </p:nvSpPr>
        <p:spPr>
          <a:xfrm>
            <a:off x="495000" y="273600"/>
            <a:ext cx="89150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121" name="PlaceHolder 2"/>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descr="A close up of flowers on a tree&#10;&#10;Description automatically generated">
            <a:extLst>
              <a:ext uri="{FF2B5EF4-FFF2-40B4-BE49-F238E27FC236}">
                <a16:creationId xmlns:a16="http://schemas.microsoft.com/office/drawing/2014/main" id="{212F8B50-0A91-B82F-6244-7EC60830C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904679" cy="6858000"/>
          </a:xfrm>
          <a:prstGeom prst="rect">
            <a:avLst/>
          </a:prstGeom>
        </p:spPr>
      </p:pic>
      <p:sp>
        <p:nvSpPr>
          <p:cNvPr id="165" name="CustomShape 2"/>
          <p:cNvSpPr/>
          <p:nvPr/>
        </p:nvSpPr>
        <p:spPr>
          <a:xfrm>
            <a:off x="231840" y="6402960"/>
            <a:ext cx="3816000" cy="213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tabLst>
                <a:tab pos="0" algn="l"/>
              </a:tabLst>
            </a:pPr>
            <a:r>
              <a:rPr lang="en-GB" sz="1400" b="0" strike="noStrike" spc="-29" dirty="0">
                <a:solidFill>
                  <a:srgbClr val="FFFFFF"/>
                </a:solidFill>
                <a:latin typeface="Rathbones Sans Light"/>
                <a:ea typeface="DejaVu Sans"/>
              </a:rPr>
              <a:t>Second quarter 2024</a:t>
            </a:r>
            <a:endParaRPr lang="en-GB" sz="1400" b="0" strike="noStrike" spc="-1" dirty="0">
              <a:latin typeface="Arial"/>
            </a:endParaRPr>
          </a:p>
        </p:txBody>
      </p:sp>
      <p:sp>
        <p:nvSpPr>
          <p:cNvPr id="166" name="CustomShape 3"/>
          <p:cNvSpPr/>
          <p:nvPr/>
        </p:nvSpPr>
        <p:spPr>
          <a:xfrm>
            <a:off x="0" y="2946600"/>
            <a:ext cx="9904680" cy="983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spcAft>
                <a:spcPts val="2999"/>
              </a:spcAft>
            </a:pPr>
            <a:r>
              <a:rPr lang="en-GB" sz="3200" b="0" strike="noStrike" cap="all" spc="-1" dirty="0">
                <a:solidFill>
                  <a:srgbClr val="FFFFFF"/>
                </a:solidFill>
                <a:latin typeface="Rathbones Sans"/>
                <a:ea typeface="DejaVu Sans"/>
              </a:rPr>
              <a:t>Quarterly investment outlook</a:t>
            </a:r>
            <a:br>
              <a:rPr dirty="0"/>
            </a:br>
            <a:r>
              <a:rPr lang="en-GB" sz="3200" b="0" strike="noStrike" spc="-1" dirty="0">
                <a:solidFill>
                  <a:srgbClr val="FFFFFF"/>
                </a:solidFill>
                <a:latin typeface="Rathbones Sans"/>
                <a:ea typeface="DejaVu Sans"/>
              </a:rPr>
              <a:t>Asset classes</a:t>
            </a:r>
            <a:endParaRPr lang="en-GB" sz="3200" b="0" strike="noStrike" spc="-1" dirty="0">
              <a:latin typeface="Arial"/>
            </a:endParaRPr>
          </a:p>
        </p:txBody>
      </p:sp>
      <p:pic>
        <p:nvPicPr>
          <p:cNvPr id="4" name="Picture 3">
            <a:extLst>
              <a:ext uri="{FF2B5EF4-FFF2-40B4-BE49-F238E27FC236}">
                <a16:creationId xmlns:a16="http://schemas.microsoft.com/office/drawing/2014/main" id="{9972F42E-DC6F-E1B0-197A-65C43459BC83}"/>
              </a:ext>
            </a:extLst>
          </p:cNvPr>
          <p:cNvPicPr>
            <a:picLocks noChangeAspect="1"/>
          </p:cNvPicPr>
          <p:nvPr/>
        </p:nvPicPr>
        <p:blipFill>
          <a:blip r:embed="rId4"/>
          <a:stretch>
            <a:fillRect/>
          </a:stretch>
        </p:blipFill>
        <p:spPr>
          <a:xfrm>
            <a:off x="3279680" y="510852"/>
            <a:ext cx="3402059" cy="3893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232200" y="200880"/>
            <a:ext cx="6213960" cy="358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8000"/>
              </a:lnSpc>
            </a:pPr>
            <a:r>
              <a:rPr lang="en-GB" sz="800" b="0" strike="noStrike" spc="-1" dirty="0">
                <a:solidFill>
                  <a:srgbClr val="000000"/>
                </a:solidFill>
                <a:latin typeface="Rathbones Sans Light"/>
                <a:ea typeface="DejaVu Sans"/>
              </a:rPr>
              <a:t>Rathbones Investment Management</a:t>
            </a:r>
            <a:endParaRPr lang="en-GB" sz="800" b="0" strike="noStrike" spc="-1" dirty="0">
              <a:latin typeface="Arial"/>
            </a:endParaRPr>
          </a:p>
          <a:p>
            <a:pPr>
              <a:lnSpc>
                <a:spcPct val="98000"/>
              </a:lnSpc>
            </a:pPr>
            <a:endParaRPr lang="en-GB" sz="800" b="0" strike="noStrike" spc="-1" dirty="0">
              <a:latin typeface="Arial"/>
            </a:endParaRPr>
          </a:p>
          <a:p>
            <a:pPr>
              <a:lnSpc>
                <a:spcPct val="98000"/>
              </a:lnSpc>
            </a:pPr>
            <a:endParaRPr lang="en-GB" sz="800" b="0" strike="noStrike" spc="-1" dirty="0">
              <a:latin typeface="Arial"/>
            </a:endParaRPr>
          </a:p>
        </p:txBody>
      </p:sp>
      <p:sp>
        <p:nvSpPr>
          <p:cNvPr id="249" name="CustomShape 2"/>
          <p:cNvSpPr/>
          <p:nvPr/>
        </p:nvSpPr>
        <p:spPr>
          <a:xfrm>
            <a:off x="9099720" y="200880"/>
            <a:ext cx="572040" cy="119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98000"/>
              </a:lnSpc>
            </a:pPr>
            <a:fld id="{2ED6EE7E-8B80-46D8-B209-87AAFBB3D3F9}" type="slidenum">
              <a:rPr lang="en-GB" sz="800" b="0" strike="noStrike" spc="-1">
                <a:solidFill>
                  <a:srgbClr val="000000"/>
                </a:solidFill>
                <a:latin typeface="Rathbones Sans Light"/>
                <a:ea typeface="DejaVu Sans"/>
              </a:rPr>
              <a:t>10</a:t>
            </a:fld>
            <a:endParaRPr lang="en-GB" sz="800" b="0" strike="noStrike" spc="-1" dirty="0">
              <a:latin typeface="Arial"/>
            </a:endParaRPr>
          </a:p>
        </p:txBody>
      </p:sp>
      <p:sp>
        <p:nvSpPr>
          <p:cNvPr id="250" name="CustomShape 3"/>
          <p:cNvSpPr/>
          <p:nvPr/>
        </p:nvSpPr>
        <p:spPr>
          <a:xfrm>
            <a:off x="229320" y="1197000"/>
            <a:ext cx="4717800" cy="49626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1199"/>
              </a:spcAft>
              <a:tabLst>
                <a:tab pos="0" algn="l"/>
              </a:tabLst>
            </a:pPr>
            <a:r>
              <a:rPr lang="en-GB" sz="1400" b="1" strike="noStrike" spc="-18" dirty="0">
                <a:solidFill>
                  <a:srgbClr val="041640"/>
                </a:solidFill>
                <a:latin typeface="Rathbones Sans"/>
                <a:ea typeface="DejaVu Sans"/>
              </a:rPr>
              <a:t>Commodities</a:t>
            </a:r>
            <a:endParaRPr lang="en-GB" sz="1400" b="0" strike="noStrike" spc="-1" dirty="0">
              <a:latin typeface="Arial"/>
            </a:endParaRPr>
          </a:p>
          <a:p>
            <a:pPr>
              <a:lnSpc>
                <a:spcPct val="100000"/>
              </a:lnSpc>
              <a:spcAft>
                <a:spcPts val="1199"/>
              </a:spcAft>
              <a:tabLst>
                <a:tab pos="0" algn="l"/>
              </a:tabLst>
            </a:pPr>
            <a:r>
              <a:rPr lang="en-GB" sz="1200" spc="-18" dirty="0">
                <a:solidFill>
                  <a:srgbClr val="000000"/>
                </a:solidFill>
                <a:latin typeface="Rathbones Sans Light"/>
              </a:rPr>
              <a:t>There has been even more evidence that the key driver of gold prices has become buying by central banks and other official institutions (figure 13). Despite a further decline in holdings of gold in exchange-traded funds (ETFs), a steady rise in central bank holdings has supported its price. The increase in institutional demand has been most apparent in Turkey, China, and India recently, suggesting that countries not geopolitically aligned with the US continue to diversify their reserve assets away from the US dollar. Demand in China has been particularly strong, with local prices trading at a $50 premium to global prices. The desire of certain countries to diversify reserves away from the US dollar helps explain why the past relationship between the price of gold and US real (inflation-adjusted) yields (where higher real yields reduced the appeal of non-yielding gold) appears to have broken down. </a:t>
            </a:r>
          </a:p>
          <a:p>
            <a:pPr>
              <a:lnSpc>
                <a:spcPct val="100000"/>
              </a:lnSpc>
              <a:spcAft>
                <a:spcPts val="1199"/>
              </a:spcAft>
              <a:tabLst>
                <a:tab pos="0" algn="l"/>
              </a:tabLst>
            </a:pPr>
            <a:r>
              <a:rPr lang="en-GB" sz="1400" b="1" strike="noStrike" spc="-18" dirty="0">
                <a:solidFill>
                  <a:srgbClr val="041640"/>
                </a:solidFill>
                <a:latin typeface="Rathbones Sans"/>
                <a:ea typeface="DejaVu Sans"/>
              </a:rPr>
              <a:t>Infrastructure trading at a discount</a:t>
            </a:r>
            <a:endParaRPr lang="en-GB" sz="1400" b="0" strike="noStrike" spc="-1" dirty="0">
              <a:latin typeface="Arial"/>
            </a:endParaRPr>
          </a:p>
          <a:p>
            <a:pPr>
              <a:lnSpc>
                <a:spcPct val="100000"/>
              </a:lnSpc>
              <a:spcAft>
                <a:spcPts val="1199"/>
              </a:spcAft>
              <a:tabLst>
                <a:tab pos="0" algn="l"/>
              </a:tabLst>
            </a:pPr>
            <a:r>
              <a:rPr lang="en-GB" sz="1200" spc="-18" dirty="0">
                <a:latin typeface="Rathbones Sans Light"/>
              </a:rPr>
              <a:t>Infrastructure investment trusts have been subject to large discounts relative to their net asset values (NAVs), which have grown larger over the last quarter. A narrowing of these NAV discounts could provide significant returns and higher quality trusts could benefit if gilt yields fall in anticipation of rate cuts (making infrastructure trusts relatively more attractive as a source of income). However, the additional yield from infrastructure trusts over safer gilt yields is still quite low by past standards (figure 14).</a:t>
            </a:r>
          </a:p>
          <a:p>
            <a:pPr>
              <a:lnSpc>
                <a:spcPct val="100000"/>
              </a:lnSpc>
              <a:spcAft>
                <a:spcPts val="1199"/>
              </a:spcAft>
              <a:tabLst>
                <a:tab pos="0" algn="l"/>
              </a:tabLst>
            </a:pPr>
            <a:endParaRPr lang="en-GB" sz="1200" b="0" strike="noStrike" spc="-1" dirty="0">
              <a:latin typeface="Arial"/>
            </a:endParaRPr>
          </a:p>
        </p:txBody>
      </p:sp>
      <p:sp>
        <p:nvSpPr>
          <p:cNvPr id="251" name="CustomShape 4"/>
          <p:cNvSpPr/>
          <p:nvPr/>
        </p:nvSpPr>
        <p:spPr>
          <a:xfrm>
            <a:off x="229680" y="640800"/>
            <a:ext cx="6213960" cy="281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2000"/>
              </a:lnSpc>
            </a:pPr>
            <a:r>
              <a:rPr lang="en-GB" sz="2000" b="0" strike="noStrike" cap="all" spc="-1" dirty="0">
                <a:solidFill>
                  <a:srgbClr val="041640"/>
                </a:solidFill>
                <a:latin typeface="Rathbones Sans"/>
                <a:ea typeface="DejaVu Sans"/>
              </a:rPr>
              <a:t>diversifiers</a:t>
            </a:r>
            <a:endParaRPr lang="en-GB" sz="2000" b="0" strike="noStrike" spc="-1" dirty="0">
              <a:latin typeface="Arial"/>
            </a:endParaRPr>
          </a:p>
        </p:txBody>
      </p:sp>
      <p:sp>
        <p:nvSpPr>
          <p:cNvPr id="253" name="CustomShape 6"/>
          <p:cNvSpPr/>
          <p:nvPr/>
        </p:nvSpPr>
        <p:spPr>
          <a:xfrm>
            <a:off x="8291520" y="121104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13</a:t>
            </a:r>
            <a:endParaRPr lang="en-GB" sz="800" b="0" strike="noStrike" spc="-1" dirty="0">
              <a:latin typeface="Arial"/>
            </a:endParaRPr>
          </a:p>
          <a:p>
            <a:pPr>
              <a:lnSpc>
                <a:spcPct val="100000"/>
              </a:lnSpc>
              <a:spcAft>
                <a:spcPts val="601"/>
              </a:spcAft>
              <a:tabLst>
                <a:tab pos="0" algn="l"/>
              </a:tabLst>
            </a:pPr>
            <a:r>
              <a:rPr lang="en-GB" sz="800" spc="-1" dirty="0">
                <a:solidFill>
                  <a:srgbClr val="3A3B3C"/>
                </a:solidFill>
              </a:rPr>
              <a:t>Central banks and other institutions have been buying more gold recently, which could explain why prices have risen this year.</a:t>
            </a:r>
          </a:p>
          <a:p>
            <a:pPr>
              <a:lnSpc>
                <a:spcPct val="100000"/>
              </a:lnSpc>
              <a:spcAft>
                <a:spcPts val="601"/>
              </a:spcAft>
              <a:tabLst>
                <a:tab pos="0" algn="l"/>
              </a:tabLst>
            </a:pPr>
            <a:r>
              <a:rPr lang="en-GB" sz="800" b="0" strike="noStrike" spc="-1" dirty="0">
                <a:solidFill>
                  <a:srgbClr val="000000"/>
                </a:solidFill>
                <a:latin typeface="Arial"/>
                <a:ea typeface="DejaVu Sans"/>
              </a:rPr>
              <a:t>Source: World Gold Council, LSEG, Rathbones</a:t>
            </a:r>
            <a:endParaRPr lang="en-GB" sz="800" b="0" strike="noStrike" spc="-1" dirty="0">
              <a:latin typeface="Arial"/>
            </a:endParaRPr>
          </a:p>
        </p:txBody>
      </p:sp>
      <p:sp>
        <p:nvSpPr>
          <p:cNvPr id="254" name="CustomShape 7"/>
          <p:cNvSpPr/>
          <p:nvPr/>
        </p:nvSpPr>
        <p:spPr>
          <a:xfrm>
            <a:off x="8290440" y="385452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14</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3A3B3C"/>
                </a:solidFill>
                <a:latin typeface="Arial"/>
              </a:rPr>
              <a:t>Infrastru</a:t>
            </a:r>
            <a:r>
              <a:rPr lang="en-GB" sz="800" spc="-1" dirty="0">
                <a:solidFill>
                  <a:srgbClr val="3A3B3C"/>
                </a:solidFill>
                <a:latin typeface="Arial"/>
              </a:rPr>
              <a:t>cture trusts offer higher yields than gilts but investors must decide whether it compensates them adequately for the additional risks involved.</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000000"/>
                </a:solidFill>
                <a:latin typeface="Arial"/>
                <a:ea typeface="DejaVu Sans"/>
              </a:rPr>
              <a:t>Source: LSEG, Rathbones</a:t>
            </a:r>
            <a:endParaRPr lang="en-GB" sz="800" b="0" strike="noStrike" spc="-1" dirty="0">
              <a:latin typeface="Arial"/>
            </a:endParaRPr>
          </a:p>
        </p:txBody>
      </p:sp>
      <p:sp>
        <p:nvSpPr>
          <p:cNvPr id="255" name="CustomShape 8"/>
          <p:cNvSpPr/>
          <p:nvPr/>
        </p:nvSpPr>
        <p:spPr>
          <a:xfrm>
            <a:off x="5116680" y="1248840"/>
            <a:ext cx="2990880" cy="1512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250"/>
              </a:lnSpc>
              <a:tabLst>
                <a:tab pos="0" algn="l"/>
              </a:tabLst>
            </a:pPr>
            <a:r>
              <a:rPr lang="en-GB" sz="900" spc="-1" dirty="0">
                <a:solidFill>
                  <a:srgbClr val="041640"/>
                </a:solidFill>
                <a:latin typeface="Rathbones Sans"/>
              </a:rPr>
              <a:t>Gold demand (tonnes)</a:t>
            </a:r>
            <a:endParaRPr lang="en-GB" sz="900" spc="-1" dirty="0"/>
          </a:p>
        </p:txBody>
      </p:sp>
      <p:sp>
        <p:nvSpPr>
          <p:cNvPr id="256" name="CustomShape 9"/>
          <p:cNvSpPr/>
          <p:nvPr/>
        </p:nvSpPr>
        <p:spPr>
          <a:xfrm>
            <a:off x="5113080" y="3925440"/>
            <a:ext cx="2994480" cy="204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11000"/>
              </a:lnSpc>
              <a:tabLst>
                <a:tab pos="0" algn="l"/>
              </a:tabLst>
            </a:pPr>
            <a:r>
              <a:rPr lang="en-GB" sz="900" spc="-1" dirty="0">
                <a:solidFill>
                  <a:srgbClr val="041640"/>
                </a:solidFill>
                <a:latin typeface="Rathbones Sans"/>
              </a:rPr>
              <a:t>Infrastructure trust dividend yield less gilt yield</a:t>
            </a:r>
          </a:p>
        </p:txBody>
      </p:sp>
      <p:sp>
        <p:nvSpPr>
          <p:cNvPr id="3" name="CustomShape 6">
            <a:extLst>
              <a:ext uri="{FF2B5EF4-FFF2-40B4-BE49-F238E27FC236}">
                <a16:creationId xmlns:a16="http://schemas.microsoft.com/office/drawing/2014/main" id="{5400F929-9F76-48D0-1CA4-B400DC2DB919}"/>
              </a:ext>
            </a:extLst>
          </p:cNvPr>
          <p:cNvSpPr/>
          <p:nvPr/>
        </p:nvSpPr>
        <p:spPr>
          <a:xfrm>
            <a:off x="123145" y="6404760"/>
            <a:ext cx="7830000" cy="212040"/>
          </a:xfrm>
          <a:prstGeom prst="rect">
            <a:avLst/>
          </a:prstGeom>
          <a:noFill/>
          <a:ln w="3240">
            <a:no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1100" b="1" strike="noStrike" spc="-1" dirty="0">
                <a:solidFill>
                  <a:srgbClr val="000000"/>
                </a:solidFill>
                <a:latin typeface="Rathbones Sans Light"/>
                <a:ea typeface="DejaVu Sans"/>
              </a:rPr>
              <a:t>Past performance should not be seen as an indication of future performance. </a:t>
            </a:r>
            <a:r>
              <a:rPr lang="en-GB" sz="1100" b="1" strike="noStrike" spc="-1" dirty="0">
                <a:solidFill>
                  <a:srgbClr val="000000"/>
                </a:solidFill>
                <a:latin typeface="Rathbones Sans Light"/>
                <a:ea typeface="DejaVu Sans"/>
              </a:rPr>
              <a:t>The value of your investments and the income from them may go down as well as up, and you could get back less than you invested.</a:t>
            </a:r>
            <a:r>
              <a:rPr lang="en-US" sz="1100" b="1" strike="noStrike" spc="-1" dirty="0">
                <a:solidFill>
                  <a:srgbClr val="000000"/>
                </a:solidFill>
                <a:latin typeface="Rathbones Sans Light"/>
                <a:ea typeface="DejaVu Sans"/>
              </a:rPr>
              <a:t> </a:t>
            </a:r>
            <a:endParaRPr lang="en-GB" sz="1100" b="0" strike="noStrike" spc="-1" dirty="0">
              <a:latin typeface="Arial"/>
            </a:endParaRPr>
          </a:p>
        </p:txBody>
      </p:sp>
      <p:pic>
        <p:nvPicPr>
          <p:cNvPr id="4" name="Picture 3">
            <a:extLst>
              <a:ext uri="{FF2B5EF4-FFF2-40B4-BE49-F238E27FC236}">
                <a16:creationId xmlns:a16="http://schemas.microsoft.com/office/drawing/2014/main" id="{1C3D461F-9727-3978-6103-DA9F280D3E9F}"/>
              </a:ext>
            </a:extLst>
          </p:cNvPr>
          <p:cNvPicPr>
            <a:picLocks noChangeAspect="1"/>
          </p:cNvPicPr>
          <p:nvPr/>
        </p:nvPicPr>
        <p:blipFill>
          <a:blip r:embed="rId3"/>
          <a:stretch>
            <a:fillRect/>
          </a:stretch>
        </p:blipFill>
        <p:spPr>
          <a:xfrm>
            <a:off x="5105331" y="1548722"/>
            <a:ext cx="2921000" cy="1917700"/>
          </a:xfrm>
          <a:prstGeom prst="rect">
            <a:avLst/>
          </a:prstGeom>
        </p:spPr>
      </p:pic>
      <p:pic>
        <p:nvPicPr>
          <p:cNvPr id="10" name="Picture 9">
            <a:extLst>
              <a:ext uri="{FF2B5EF4-FFF2-40B4-BE49-F238E27FC236}">
                <a16:creationId xmlns:a16="http://schemas.microsoft.com/office/drawing/2014/main" id="{F20FB916-299A-FB4F-5C79-54F5D041B099}"/>
              </a:ext>
            </a:extLst>
          </p:cNvPr>
          <p:cNvPicPr>
            <a:picLocks noChangeAspect="1"/>
          </p:cNvPicPr>
          <p:nvPr/>
        </p:nvPicPr>
        <p:blipFill>
          <a:blip r:embed="rId4"/>
          <a:stretch>
            <a:fillRect/>
          </a:stretch>
        </p:blipFill>
        <p:spPr>
          <a:xfrm>
            <a:off x="5089833" y="4244053"/>
            <a:ext cx="2921000" cy="1892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232200" y="200880"/>
            <a:ext cx="6213960" cy="358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8000"/>
              </a:lnSpc>
            </a:pPr>
            <a:r>
              <a:rPr lang="en-GB" sz="800" b="0" strike="noStrike" spc="-1" dirty="0">
                <a:solidFill>
                  <a:srgbClr val="000000"/>
                </a:solidFill>
                <a:latin typeface="Rathbones Sans Light"/>
                <a:ea typeface="DejaVu Sans"/>
              </a:rPr>
              <a:t>Rathbones Investment Management</a:t>
            </a:r>
            <a:endParaRPr lang="en-GB" sz="800" b="0" strike="noStrike" spc="-1" dirty="0">
              <a:latin typeface="Arial"/>
            </a:endParaRPr>
          </a:p>
          <a:p>
            <a:pPr>
              <a:lnSpc>
                <a:spcPct val="98000"/>
              </a:lnSpc>
            </a:pPr>
            <a:endParaRPr lang="en-GB" sz="800" b="0" strike="noStrike" spc="-1" dirty="0">
              <a:latin typeface="Arial"/>
            </a:endParaRPr>
          </a:p>
          <a:p>
            <a:pPr>
              <a:lnSpc>
                <a:spcPct val="98000"/>
              </a:lnSpc>
            </a:pPr>
            <a:endParaRPr lang="en-GB" sz="800" b="0" strike="noStrike" spc="-1" dirty="0">
              <a:latin typeface="Arial"/>
            </a:endParaRPr>
          </a:p>
        </p:txBody>
      </p:sp>
      <p:sp>
        <p:nvSpPr>
          <p:cNvPr id="262" name="CustomShape 2"/>
          <p:cNvSpPr/>
          <p:nvPr/>
        </p:nvSpPr>
        <p:spPr>
          <a:xfrm>
            <a:off x="9099720" y="200880"/>
            <a:ext cx="572040" cy="119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98000"/>
              </a:lnSpc>
            </a:pPr>
            <a:fld id="{1A8AE1BB-DEDD-43FF-92B0-E37FFF3355C6}" type="slidenum">
              <a:rPr lang="en-GB" sz="800" b="0" strike="noStrike" spc="-1">
                <a:solidFill>
                  <a:srgbClr val="000000"/>
                </a:solidFill>
                <a:latin typeface="Rathbones Sans Light"/>
                <a:ea typeface="DejaVu Sans"/>
              </a:rPr>
              <a:t>11</a:t>
            </a:fld>
            <a:endParaRPr lang="en-GB" sz="800" b="0" strike="noStrike" spc="-1" dirty="0">
              <a:latin typeface="Arial"/>
            </a:endParaRPr>
          </a:p>
        </p:txBody>
      </p:sp>
      <p:sp>
        <p:nvSpPr>
          <p:cNvPr id="264" name="CustomShape 4"/>
          <p:cNvSpPr/>
          <p:nvPr/>
        </p:nvSpPr>
        <p:spPr>
          <a:xfrm>
            <a:off x="5075157" y="1519740"/>
            <a:ext cx="4504680" cy="35380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5040">
              <a:lnSpc>
                <a:spcPct val="100000"/>
              </a:lnSpc>
              <a:spcAft>
                <a:spcPts val="601"/>
              </a:spcAft>
              <a:tabLst>
                <a:tab pos="0" algn="l"/>
              </a:tabLst>
            </a:pPr>
            <a:r>
              <a:rPr lang="en-GB" sz="1000" b="0" strike="noStrike" spc="-12" dirty="0">
                <a:solidFill>
                  <a:srgbClr val="000000"/>
                </a:solidFill>
                <a:latin typeface="RathbonesSans-Light"/>
                <a:ea typeface="DejaVu Sans"/>
              </a:rPr>
              <a:t>Rathbones Investment Management International is the registered business name of Rathbones Investment Management International Limited which is regulated by the Jersey Financial Services Commission. Registered Office: 26 Esplanade, St Helier, Jersey JE1 2RB. Company Registration No. 50503. </a:t>
            </a:r>
            <a:endParaRPr lang="en-GB" sz="1000" b="0" strike="noStrike" spc="-1" dirty="0">
              <a:latin typeface="Arial"/>
            </a:endParaRPr>
          </a:p>
          <a:p>
            <a:pPr marL="5040">
              <a:lnSpc>
                <a:spcPct val="100000"/>
              </a:lnSpc>
              <a:spcAft>
                <a:spcPts val="601"/>
              </a:spcAft>
              <a:tabLst>
                <a:tab pos="0" algn="l"/>
              </a:tabLst>
            </a:pPr>
            <a:r>
              <a:rPr lang="en-GB" sz="1000" b="0" strike="noStrike" spc="-12" dirty="0">
                <a:solidFill>
                  <a:srgbClr val="000000"/>
                </a:solidFill>
                <a:latin typeface="RathbonesSans-Light"/>
                <a:ea typeface="DejaVu Sans"/>
              </a:rPr>
              <a:t>Rathbones Investment Management International Limited is not authorised </a:t>
            </a:r>
            <a:br>
              <a:rPr dirty="0"/>
            </a:br>
            <a:r>
              <a:rPr lang="en-GB" sz="1000" b="0" strike="noStrike" spc="-12" dirty="0">
                <a:solidFill>
                  <a:srgbClr val="000000"/>
                </a:solidFill>
                <a:latin typeface="RathbonesSans-Light"/>
                <a:ea typeface="DejaVu Sans"/>
              </a:rPr>
              <a:t>or regulated by the Financial Conduct Authority or the Prudential Regulation Authority in the UK. Rathbones Investment Management International Limited is not subject to the provisions of the UK Financial Services and Markets Act 2000 and the Financial Services Act 2012; and</a:t>
            </a:r>
            <a:r>
              <a:rPr lang="en-GB" sz="1000" spc="-12" dirty="0">
                <a:solidFill>
                  <a:srgbClr val="000000"/>
                </a:solidFill>
                <a:latin typeface="RathbonesSans-Light"/>
                <a:ea typeface="DejaVu Sans"/>
              </a:rPr>
              <a:t> </a:t>
            </a:r>
            <a:r>
              <a:rPr lang="en-GB" sz="1000" b="0" strike="noStrike" spc="-12" dirty="0">
                <a:solidFill>
                  <a:srgbClr val="000000"/>
                </a:solidFill>
                <a:latin typeface="RathbonesSans-Light"/>
                <a:ea typeface="DejaVu Sans"/>
              </a:rPr>
              <a:t>investors entering into investment agreements with Rathbone Investment Management International Limited will not have the protections afforded by those Acts or the rules and regulations made under them, including the UK Financial Services Compensation Scheme. This document is not intended as an offer or solicitation for the purchase or sale of any financial instrument by Rathbones Investment Management International Limited.</a:t>
            </a:r>
            <a:endParaRPr lang="en-GB" sz="1000" b="0" strike="noStrike" spc="-1" dirty="0">
              <a:latin typeface="Arial"/>
            </a:endParaRPr>
          </a:p>
          <a:p>
            <a:pPr marL="5040">
              <a:lnSpc>
                <a:spcPct val="100000"/>
              </a:lnSpc>
              <a:spcAft>
                <a:spcPts val="601"/>
              </a:spcAft>
              <a:tabLst>
                <a:tab pos="0" algn="l"/>
              </a:tabLst>
            </a:pPr>
            <a:r>
              <a:rPr lang="en-GB" sz="1000" b="0" strike="noStrike" spc="-12" dirty="0">
                <a:solidFill>
                  <a:srgbClr val="000000"/>
                </a:solidFill>
                <a:latin typeface="RathbonesSans-Light"/>
                <a:ea typeface="DejaVu Sans"/>
              </a:rPr>
              <a:t>No part of this document may be reproduced in any manner without prior permission.</a:t>
            </a:r>
            <a:endParaRPr lang="en-GB" sz="1000" b="0" strike="noStrike" spc="-1" dirty="0">
              <a:latin typeface="Arial"/>
            </a:endParaRPr>
          </a:p>
          <a:p>
            <a:pPr marL="5040">
              <a:lnSpc>
                <a:spcPct val="100000"/>
              </a:lnSpc>
              <a:spcAft>
                <a:spcPts val="601"/>
              </a:spcAft>
              <a:tabLst>
                <a:tab pos="0" algn="l"/>
              </a:tabLst>
            </a:pPr>
            <a:r>
              <a:rPr lang="en-GB" sz="1000" b="0" strike="noStrike" spc="-12" dirty="0">
                <a:solidFill>
                  <a:srgbClr val="000000"/>
                </a:solidFill>
                <a:latin typeface="RathbonesSans-Light"/>
                <a:ea typeface="DejaVu Sans"/>
              </a:rPr>
              <a:t>© 2024 Rathbones Group Plc. All rights reserved.</a:t>
            </a:r>
            <a:endParaRPr lang="en-GB" sz="1000" b="0" strike="noStrike" spc="-1" dirty="0">
              <a:latin typeface="Arial"/>
            </a:endParaRPr>
          </a:p>
          <a:p>
            <a:pPr marL="5040">
              <a:lnSpc>
                <a:spcPct val="100000"/>
              </a:lnSpc>
              <a:spcAft>
                <a:spcPts val="601"/>
              </a:spcAft>
              <a:tabLst>
                <a:tab pos="0" algn="l"/>
              </a:tabLst>
            </a:pPr>
            <a:endParaRPr lang="en-GB" sz="1000" b="0" strike="noStrike" spc="-1" dirty="0">
              <a:latin typeface="Arial"/>
            </a:endParaRPr>
          </a:p>
        </p:txBody>
      </p:sp>
      <p:sp>
        <p:nvSpPr>
          <p:cNvPr id="265" name="CustomShape 5"/>
          <p:cNvSpPr/>
          <p:nvPr/>
        </p:nvSpPr>
        <p:spPr>
          <a:xfrm>
            <a:off x="232200" y="1519740"/>
            <a:ext cx="4316040" cy="395255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ct val="106000"/>
              </a:lnSpc>
              <a:spcAft>
                <a:spcPts val="601"/>
              </a:spcAft>
              <a:tabLst>
                <a:tab pos="0" algn="l"/>
              </a:tabLst>
            </a:pPr>
            <a:r>
              <a:rPr lang="en-GB" sz="1000" b="0" strike="noStrike" spc="-18" dirty="0">
                <a:solidFill>
                  <a:srgbClr val="000000"/>
                </a:solidFill>
                <a:latin typeface="RathbonesSans-Light"/>
                <a:ea typeface="DejaVu Sans"/>
              </a:rPr>
              <a:t>Information valid at 31 March 2024, unless otherwise indicated.</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Tax regimes, bases and reliefs may change in the future.</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Rathbones Group Plc is independently owned, is the sole shareholder in each of its subsidiary businesses and is listed on the London Stock Exchange.</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Issued and approved by Rathbones Investment Management Limited, which is authorised by the Prudential Regulation Authority and regulated by the Financial Conduct Authority and the Prudential Regulation Authority. Registered office: Port of Liverpool Building, Pier Head, Liverpool L3 1NW, Registered in England No. 01448919.</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Rathbones and Rathbone Financial Planning are trading names of Rathbones Investment Management Limited.</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Rathbones Asset Management Limited is authorised and regulated by the Financial Conduct Authority. Registered office: 8 Finsbury Circus, London EC2M 7AZ, Registered in England No. 02376568.</a:t>
            </a:r>
            <a:endParaRPr lang="en-GB" sz="1000" b="0" strike="noStrike" spc="-1" dirty="0">
              <a:latin typeface="Arial"/>
            </a:endParaRPr>
          </a:p>
          <a:p>
            <a:pPr>
              <a:lnSpc>
                <a:spcPct val="106000"/>
              </a:lnSpc>
              <a:spcAft>
                <a:spcPts val="601"/>
              </a:spcAft>
              <a:tabLst>
                <a:tab pos="0" algn="l"/>
              </a:tabLst>
            </a:pPr>
            <a:r>
              <a:rPr lang="en-GB" sz="1000" b="0" strike="noStrike" spc="-18" dirty="0">
                <a:solidFill>
                  <a:srgbClr val="000000"/>
                </a:solidFill>
                <a:latin typeface="RathbonesSans-Light"/>
                <a:ea typeface="DejaVu Sans"/>
              </a:rPr>
              <a:t>Trust, tax and company administration services are supplied by trust companies in the Rathbones Group. Provision of legal services is provided by Rathbones Legal Services Limited (‘RLS’), a wholly owned subsidiary of Rathbones Trust Company Limited (‘RTC’). RLS is authorised and regulated by the Solicitors Regulation Authority under no.636409. The registered office of both RTC and RLS is 8 Finsbury Circus, London EC2M 7AZ. RTC and RLS are registered in England under company Nos. 01688454 and 10514352 respectively.</a:t>
            </a:r>
            <a:endParaRPr lang="en-GB" sz="1000" b="0" strike="noStrike" spc="-1" dirty="0">
              <a:latin typeface="Arial"/>
            </a:endParaRPr>
          </a:p>
          <a:p>
            <a:pPr>
              <a:lnSpc>
                <a:spcPct val="106000"/>
              </a:lnSpc>
              <a:spcAft>
                <a:spcPts val="2999"/>
              </a:spcAft>
              <a:tabLst>
                <a:tab pos="0" algn="l"/>
              </a:tabLst>
            </a:pPr>
            <a:endParaRPr lang="en-GB" sz="1000" b="0" strike="noStrike" spc="-1" dirty="0">
              <a:latin typeface="Arial"/>
            </a:endParaRPr>
          </a:p>
        </p:txBody>
      </p:sp>
      <p:sp>
        <p:nvSpPr>
          <p:cNvPr id="266" name="CustomShape 6"/>
          <p:cNvSpPr/>
          <p:nvPr/>
        </p:nvSpPr>
        <p:spPr>
          <a:xfrm>
            <a:off x="232200" y="640800"/>
            <a:ext cx="6179760" cy="2689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2000"/>
              </a:lnSpc>
            </a:pPr>
            <a:r>
              <a:rPr lang="en-US" sz="2000" b="0" strike="noStrike" cap="all" spc="-1" dirty="0">
                <a:solidFill>
                  <a:srgbClr val="041640"/>
                </a:solidFill>
                <a:latin typeface="Rathbones Sans"/>
                <a:ea typeface="DejaVu Sans"/>
              </a:rPr>
              <a:t>ADDITIONAL INFORMATION</a:t>
            </a:r>
            <a:endParaRPr lang="en-GB" sz="20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9099720" y="200880"/>
            <a:ext cx="572040" cy="119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98000"/>
              </a:lnSpc>
            </a:pPr>
            <a:fld id="{CEF163DD-1AF2-488D-9082-18A71C3355F9}" type="slidenum">
              <a:rPr lang="en-GB" sz="800" b="0" strike="noStrike" spc="-1">
                <a:solidFill>
                  <a:srgbClr val="FFFFFF"/>
                </a:solidFill>
                <a:latin typeface="Rathbones Sans Light"/>
                <a:ea typeface="DejaVu Sans"/>
              </a:rPr>
              <a:t>2</a:t>
            </a:fld>
            <a:endParaRPr lang="en-GB" sz="800" b="0" strike="noStrike" spc="-1" dirty="0">
              <a:latin typeface="Arial"/>
            </a:endParaRPr>
          </a:p>
        </p:txBody>
      </p:sp>
      <p:sp>
        <p:nvSpPr>
          <p:cNvPr id="169" name="CustomShape 2"/>
          <p:cNvSpPr/>
          <p:nvPr/>
        </p:nvSpPr>
        <p:spPr>
          <a:xfrm>
            <a:off x="233640" y="6432480"/>
            <a:ext cx="4601520" cy="20952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dirty="0"/>
          </a:p>
        </p:txBody>
      </p:sp>
      <p:sp>
        <p:nvSpPr>
          <p:cNvPr id="170" name="CustomShape 3"/>
          <p:cNvSpPr/>
          <p:nvPr/>
        </p:nvSpPr>
        <p:spPr>
          <a:xfrm>
            <a:off x="229680" y="640800"/>
            <a:ext cx="4605480" cy="5648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2000"/>
              </a:lnSpc>
            </a:pPr>
            <a:r>
              <a:rPr lang="en-GB" sz="2000" b="0" strike="noStrike" cap="all" spc="-1" dirty="0">
                <a:solidFill>
                  <a:srgbClr val="041640"/>
                </a:solidFill>
                <a:latin typeface="Rathbones Sans"/>
                <a:ea typeface="DejaVu Sans"/>
              </a:rPr>
              <a:t>CONTENTS</a:t>
            </a:r>
            <a:endParaRPr lang="en-GB" sz="2000" b="0" strike="noStrike" spc="-1" dirty="0">
              <a:latin typeface="Arial"/>
            </a:endParaRPr>
          </a:p>
        </p:txBody>
      </p:sp>
      <p:sp>
        <p:nvSpPr>
          <p:cNvPr id="171" name="CustomShape 4"/>
          <p:cNvSpPr/>
          <p:nvPr/>
        </p:nvSpPr>
        <p:spPr>
          <a:xfrm>
            <a:off x="232200" y="200880"/>
            <a:ext cx="4602960" cy="358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8000"/>
              </a:lnSpc>
            </a:pPr>
            <a:r>
              <a:rPr lang="en-GB" sz="800" b="0" strike="noStrike" spc="-1" dirty="0">
                <a:solidFill>
                  <a:srgbClr val="000000"/>
                </a:solidFill>
                <a:latin typeface="Rathbones Sans Light"/>
                <a:ea typeface="DejaVu Sans"/>
              </a:rPr>
              <a:t>Rathbones Investment Management</a:t>
            </a:r>
            <a:endParaRPr lang="en-GB" sz="800" b="0" strike="noStrike" spc="-1" dirty="0">
              <a:latin typeface="Arial"/>
            </a:endParaRPr>
          </a:p>
          <a:p>
            <a:pPr>
              <a:lnSpc>
                <a:spcPct val="98000"/>
              </a:lnSpc>
            </a:pPr>
            <a:endParaRPr lang="en-GB" sz="800" b="0" strike="noStrike" spc="-1" dirty="0">
              <a:latin typeface="Arial"/>
            </a:endParaRPr>
          </a:p>
          <a:p>
            <a:pPr>
              <a:lnSpc>
                <a:spcPct val="98000"/>
              </a:lnSpc>
            </a:pPr>
            <a:endParaRPr lang="en-GB" sz="800" b="0" strike="noStrike" spc="-1" dirty="0">
              <a:latin typeface="Arial"/>
            </a:endParaRPr>
          </a:p>
        </p:txBody>
      </p:sp>
      <p:graphicFrame>
        <p:nvGraphicFramePr>
          <p:cNvPr id="3" name="Content Placeholder 12">
            <a:extLst>
              <a:ext uri="{FF2B5EF4-FFF2-40B4-BE49-F238E27FC236}">
                <a16:creationId xmlns:a16="http://schemas.microsoft.com/office/drawing/2014/main" id="{C793C5D0-040D-08DD-83CD-AD9492FF1BED}"/>
              </a:ext>
            </a:extLst>
          </p:cNvPr>
          <p:cNvGraphicFramePr>
            <a:graphicFrameLocks/>
          </p:cNvGraphicFramePr>
          <p:nvPr>
            <p:extLst>
              <p:ext uri="{D42A27DB-BD31-4B8C-83A1-F6EECF244321}">
                <p14:modId xmlns:p14="http://schemas.microsoft.com/office/powerpoint/2010/main" val="1699414594"/>
              </p:ext>
            </p:extLst>
          </p:nvPr>
        </p:nvGraphicFramePr>
        <p:xfrm>
          <a:off x="229727" y="1582738"/>
          <a:ext cx="4332188" cy="3583680"/>
        </p:xfrm>
        <a:graphic>
          <a:graphicData uri="http://schemas.openxmlformats.org/drawingml/2006/table">
            <a:tbl>
              <a:tblPr bandRow="1">
                <a:tableStyleId>{2D5ABB26-0587-4C30-8999-92F81FD0307C}</a:tableStyleId>
              </a:tblPr>
              <a:tblGrid>
                <a:gridCol w="3504188">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tblGrid>
              <a:tr h="432000">
                <a:tc>
                  <a:txBody>
                    <a:bodyPr/>
                    <a:lstStyle/>
                    <a:p>
                      <a:r>
                        <a:rPr lang="en-GB" sz="1600" b="0" i="0" dirty="0">
                          <a:solidFill>
                            <a:schemeClr val="tx1">
                              <a:lumMod val="50000"/>
                            </a:schemeClr>
                          </a:solidFill>
                          <a:latin typeface="Rathbones Sans Light" pitchFamily="2" charset="0"/>
                          <a:cs typeface="Arial" panose="020B0604020202020204" pitchFamily="34" charset="0"/>
                        </a:rPr>
                        <a:t>Overview</a:t>
                      </a:r>
                    </a:p>
                  </a:txBody>
                  <a:tcPr marL="36000" marR="36000" marT="18000" marB="54000" anchor="ctr">
                    <a:lnB w="9525" cap="flat" cmpd="sng" algn="ctr">
                      <a:solidFill>
                        <a:schemeClr val="tx1">
                          <a:lumMod val="50000"/>
                        </a:schemeClr>
                      </a:solidFill>
                      <a:prstDash val="solid"/>
                      <a:round/>
                      <a:headEnd type="none" w="med" len="med"/>
                      <a:tailEnd type="none" w="med" len="med"/>
                    </a:lnB>
                  </a:tcPr>
                </a:tc>
                <a:tc>
                  <a:txBody>
                    <a:bodyPr/>
                    <a:lstStyle/>
                    <a:p>
                      <a:pPr algn="r"/>
                      <a:r>
                        <a:rPr lang="en-GB" sz="1600" b="0" i="0" dirty="0">
                          <a:solidFill>
                            <a:schemeClr val="tx1">
                              <a:lumMod val="50000"/>
                            </a:schemeClr>
                          </a:solidFill>
                          <a:latin typeface="Rathbones Sans Light" pitchFamily="2" charset="0"/>
                          <a:cs typeface="Arial" panose="020B0604020202020204" pitchFamily="34" charset="0"/>
                        </a:rPr>
                        <a:t>3</a:t>
                      </a:r>
                    </a:p>
                  </a:txBody>
                  <a:tcPr marL="36000" marR="36000" marT="18000" marB="54000" anchor="ctr">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r>
                        <a:rPr lang="en-GB" sz="1600" b="0" i="0" dirty="0">
                          <a:solidFill>
                            <a:schemeClr val="tx1">
                              <a:lumMod val="50000"/>
                            </a:schemeClr>
                          </a:solidFill>
                          <a:latin typeface="Rathbones Sans Light" pitchFamily="2" charset="0"/>
                          <a:cs typeface="Arial" panose="020B0604020202020204" pitchFamily="34" charset="0"/>
                        </a:rPr>
                        <a:t>Fixed income</a:t>
                      </a: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r"/>
                      <a:r>
                        <a:rPr lang="en-GB" sz="1600" b="0" i="0" dirty="0">
                          <a:solidFill>
                            <a:schemeClr val="tx1">
                              <a:lumMod val="50000"/>
                            </a:schemeClr>
                          </a:solidFill>
                          <a:latin typeface="Rathbones Sans Light" pitchFamily="2" charset="0"/>
                          <a:cs typeface="Arial" panose="020B0604020202020204" pitchFamily="34" charset="0"/>
                        </a:rPr>
                        <a:t>4</a:t>
                      </a: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432000">
                <a:tc>
                  <a:txBody>
                    <a:bodyPr/>
                    <a:lstStyle/>
                    <a:p>
                      <a:r>
                        <a:rPr lang="en-GB" sz="1600" b="0" i="0" dirty="0">
                          <a:solidFill>
                            <a:schemeClr val="tx1">
                              <a:lumMod val="50000"/>
                            </a:schemeClr>
                          </a:solidFill>
                          <a:latin typeface="Rathbones Sans Light" pitchFamily="2" charset="0"/>
                          <a:cs typeface="Arial" panose="020B0604020202020204" pitchFamily="34" charset="0"/>
                        </a:rPr>
                        <a:t>Equities – UK</a:t>
                      </a: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r"/>
                      <a:r>
                        <a:rPr lang="en-GB" sz="1600" b="0" i="0" dirty="0">
                          <a:solidFill>
                            <a:schemeClr val="tx1">
                              <a:lumMod val="50000"/>
                            </a:schemeClr>
                          </a:solidFill>
                          <a:latin typeface="Rathbones Sans Light" pitchFamily="2" charset="0"/>
                          <a:cs typeface="Arial" panose="020B0604020202020204" pitchFamily="34" charset="0"/>
                        </a:rPr>
                        <a:t>5</a:t>
                      </a: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432000">
                <a:tc>
                  <a:txBody>
                    <a:bodyPr/>
                    <a:lstStyle/>
                    <a:p>
                      <a:r>
                        <a:rPr lang="en-GB" sz="1600" b="0" i="0" dirty="0">
                          <a:solidFill>
                            <a:schemeClr val="tx1">
                              <a:lumMod val="50000"/>
                            </a:schemeClr>
                          </a:solidFill>
                          <a:latin typeface="Rathbones Sans Light" pitchFamily="2" charset="0"/>
                          <a:cs typeface="Arial" panose="020B0604020202020204" pitchFamily="34" charset="0"/>
                        </a:rPr>
                        <a:t>Equities</a:t>
                      </a:r>
                      <a:r>
                        <a:rPr lang="en-GB" sz="1600" b="0" i="0" baseline="0" dirty="0">
                          <a:solidFill>
                            <a:schemeClr val="tx1">
                              <a:lumMod val="50000"/>
                            </a:schemeClr>
                          </a:solidFill>
                          <a:latin typeface="Rathbones Sans Light" pitchFamily="2" charset="0"/>
                          <a:cs typeface="Arial" panose="020B0604020202020204" pitchFamily="34" charset="0"/>
                        </a:rPr>
                        <a:t> – US</a:t>
                      </a:r>
                      <a:endParaRPr lang="en-GB" sz="1600" b="0" i="0" dirty="0">
                        <a:solidFill>
                          <a:schemeClr val="tx1">
                            <a:lumMod val="50000"/>
                          </a:schemeClr>
                        </a:solidFill>
                        <a:latin typeface="Rathbones Sans Light" pitchFamily="2" charset="0"/>
                        <a:cs typeface="Arial" panose="020B0604020202020204" pitchFamily="34" charset="0"/>
                      </a:endParaRP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r"/>
                      <a:r>
                        <a:rPr lang="en-GB" sz="1600" b="0" i="0" dirty="0">
                          <a:solidFill>
                            <a:schemeClr val="tx1">
                              <a:lumMod val="50000"/>
                            </a:schemeClr>
                          </a:solidFill>
                          <a:latin typeface="Rathbones Sans Light" pitchFamily="2" charset="0"/>
                          <a:cs typeface="Arial" panose="020B0604020202020204" pitchFamily="34" charset="0"/>
                        </a:rPr>
                        <a:t>6</a:t>
                      </a: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32000">
                <a:tc>
                  <a:txBody>
                    <a:bodyPr/>
                    <a:lstStyle/>
                    <a:p>
                      <a:r>
                        <a:rPr lang="en-GB" sz="1600" b="0" i="0" dirty="0">
                          <a:solidFill>
                            <a:schemeClr val="tx1">
                              <a:lumMod val="50000"/>
                            </a:schemeClr>
                          </a:solidFill>
                          <a:latin typeface="Rathbones Sans Light" pitchFamily="2" charset="0"/>
                          <a:cs typeface="Arial" panose="020B0604020202020204" pitchFamily="34" charset="0"/>
                        </a:rPr>
                        <a:t>Equities – Europe</a:t>
                      </a: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r"/>
                      <a:r>
                        <a:rPr lang="en-GB" sz="1600" b="0" i="0" dirty="0">
                          <a:solidFill>
                            <a:schemeClr val="tx1">
                              <a:lumMod val="50000"/>
                            </a:schemeClr>
                          </a:solidFill>
                          <a:latin typeface="Rathbones Sans Light" pitchFamily="2" charset="0"/>
                          <a:cs typeface="Arial" panose="020B0604020202020204" pitchFamily="34" charset="0"/>
                        </a:rPr>
                        <a:t>7</a:t>
                      </a: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r>
                        <a:rPr lang="en-GB" sz="1600" b="0" i="0" dirty="0">
                          <a:solidFill>
                            <a:schemeClr val="tx1">
                              <a:lumMod val="50000"/>
                            </a:schemeClr>
                          </a:solidFill>
                          <a:latin typeface="Rathbones Sans Light" pitchFamily="2" charset="0"/>
                          <a:cs typeface="Arial" panose="020B0604020202020204" pitchFamily="34" charset="0"/>
                        </a:rPr>
                        <a:t>Equities</a:t>
                      </a:r>
                      <a:r>
                        <a:rPr lang="en-GB" sz="1600" b="0" i="0" baseline="0" dirty="0">
                          <a:solidFill>
                            <a:schemeClr val="tx1">
                              <a:lumMod val="50000"/>
                            </a:schemeClr>
                          </a:solidFill>
                          <a:latin typeface="Rathbones Sans Light" pitchFamily="2" charset="0"/>
                          <a:cs typeface="Arial" panose="020B0604020202020204" pitchFamily="34" charset="0"/>
                        </a:rPr>
                        <a:t> – Japan</a:t>
                      </a:r>
                      <a:endParaRPr lang="en-GB" sz="1600" b="0" i="0" dirty="0">
                        <a:solidFill>
                          <a:schemeClr val="tx1">
                            <a:lumMod val="50000"/>
                          </a:schemeClr>
                        </a:solidFill>
                        <a:latin typeface="Rathbones Sans Light" pitchFamily="2" charset="0"/>
                        <a:cs typeface="Arial" panose="020B0604020202020204" pitchFamily="34" charset="0"/>
                      </a:endParaRP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r"/>
                      <a:r>
                        <a:rPr lang="en-GB" sz="1600" b="0" i="0" dirty="0">
                          <a:solidFill>
                            <a:schemeClr val="tx1">
                              <a:lumMod val="50000"/>
                            </a:schemeClr>
                          </a:solidFill>
                          <a:latin typeface="Rathbones Sans Light" pitchFamily="2" charset="0"/>
                          <a:cs typeface="Arial" panose="020B0604020202020204" pitchFamily="34" charset="0"/>
                        </a:rPr>
                        <a:t>8</a:t>
                      </a: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r>
                        <a:rPr lang="en-GB" sz="1600" b="0" i="0" dirty="0">
                          <a:solidFill>
                            <a:schemeClr val="tx1">
                              <a:lumMod val="50000"/>
                            </a:schemeClr>
                          </a:solidFill>
                          <a:latin typeface="Rathbones Sans Light" pitchFamily="2" charset="0"/>
                          <a:cs typeface="Arial" panose="020B0604020202020204" pitchFamily="34" charset="0"/>
                        </a:rPr>
                        <a:t>Equities – Asia and emerging</a:t>
                      </a:r>
                      <a:r>
                        <a:rPr lang="en-GB" sz="1600" b="0" i="0" baseline="0" dirty="0">
                          <a:solidFill>
                            <a:schemeClr val="tx1">
                              <a:lumMod val="50000"/>
                            </a:schemeClr>
                          </a:solidFill>
                          <a:latin typeface="Rathbones Sans Light" pitchFamily="2" charset="0"/>
                          <a:cs typeface="Arial" panose="020B0604020202020204" pitchFamily="34" charset="0"/>
                        </a:rPr>
                        <a:t> markets</a:t>
                      </a:r>
                      <a:endParaRPr lang="en-GB" sz="1600" b="0" i="0" dirty="0">
                        <a:solidFill>
                          <a:schemeClr val="tx1">
                            <a:lumMod val="50000"/>
                          </a:schemeClr>
                        </a:solidFill>
                        <a:latin typeface="Rathbones Sans Light" pitchFamily="2" charset="0"/>
                        <a:cs typeface="Arial" panose="020B0604020202020204" pitchFamily="34" charset="0"/>
                      </a:endParaRP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r"/>
                      <a:r>
                        <a:rPr lang="en-GB" sz="1600" b="0" i="0" dirty="0">
                          <a:solidFill>
                            <a:schemeClr val="tx1">
                              <a:lumMod val="50000"/>
                            </a:schemeClr>
                          </a:solidFill>
                          <a:latin typeface="Rathbones Sans Light" pitchFamily="2" charset="0"/>
                          <a:cs typeface="Arial" panose="020B0604020202020204" pitchFamily="34" charset="0"/>
                        </a:rPr>
                        <a:t>9</a:t>
                      </a: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432000">
                <a:tc>
                  <a:txBody>
                    <a:bodyPr/>
                    <a:lstStyle/>
                    <a:p>
                      <a:r>
                        <a:rPr lang="en-GB" sz="1600" b="0" i="0" dirty="0">
                          <a:solidFill>
                            <a:schemeClr val="tx1">
                              <a:lumMod val="50000"/>
                            </a:schemeClr>
                          </a:solidFill>
                          <a:latin typeface="Rathbones Sans Light" pitchFamily="2" charset="0"/>
                          <a:cs typeface="Arial" panose="020B0604020202020204" pitchFamily="34" charset="0"/>
                        </a:rPr>
                        <a:t>Diversifiers</a:t>
                      </a: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tc>
                  <a:txBody>
                    <a:bodyPr/>
                    <a:lstStyle/>
                    <a:p>
                      <a:pPr algn="r"/>
                      <a:r>
                        <a:rPr lang="en-GB" sz="1600" b="0" i="0" dirty="0">
                          <a:solidFill>
                            <a:schemeClr val="tx1">
                              <a:lumMod val="50000"/>
                            </a:schemeClr>
                          </a:solidFill>
                          <a:latin typeface="Rathbones Sans Light" pitchFamily="2" charset="0"/>
                          <a:cs typeface="Arial" panose="020B0604020202020204" pitchFamily="34" charset="0"/>
                        </a:rPr>
                        <a:t>10</a:t>
                      </a:r>
                    </a:p>
                  </a:txBody>
                  <a:tcPr marL="36000" marR="36000" marT="18000" marB="54000" anchor="ctr">
                    <a:lnT w="9525" cap="flat" cmpd="sng" algn="ctr">
                      <a:solidFill>
                        <a:schemeClr val="tx1">
                          <a:lumMod val="50000"/>
                        </a:schemeClr>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2" name="Picture 1" descr="A close up of flowers on a tree&#10;&#10;Description automatically generated">
            <a:extLst>
              <a:ext uri="{FF2B5EF4-FFF2-40B4-BE49-F238E27FC236}">
                <a16:creationId xmlns:a16="http://schemas.microsoft.com/office/drawing/2014/main" id="{18C97128-FBAD-B011-B496-9746CB20C6BC}"/>
              </a:ext>
            </a:extLst>
          </p:cNvPr>
          <p:cNvPicPr>
            <a:picLocks noChangeAspect="1"/>
          </p:cNvPicPr>
          <p:nvPr/>
        </p:nvPicPr>
        <p:blipFill rotWithShape="1">
          <a:blip r:embed="rId3">
            <a:extLst>
              <a:ext uri="{28A0092B-C50C-407E-A947-70E740481C1C}">
                <a14:useLocalDpi xmlns:a14="http://schemas.microsoft.com/office/drawing/2010/main" val="0"/>
              </a:ext>
            </a:extLst>
          </a:blip>
          <a:srcRect l="50007"/>
          <a:stretch/>
        </p:blipFill>
        <p:spPr>
          <a:xfrm>
            <a:off x="4953000" y="0"/>
            <a:ext cx="4951678"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9094320" y="171180"/>
            <a:ext cx="572040" cy="119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98000"/>
              </a:lnSpc>
            </a:pPr>
            <a:fld id="{48020D82-A6DF-458A-9A0C-0DC4873F1E50}" type="slidenum">
              <a:rPr lang="en-GB" sz="800" b="0" strike="noStrike" spc="-1" smtClean="0">
                <a:solidFill>
                  <a:srgbClr val="FFFFFF"/>
                </a:solidFill>
                <a:latin typeface="Rathbones Sans Light"/>
                <a:ea typeface="DejaVu Sans"/>
              </a:rPr>
              <a:t>3</a:t>
            </a:fld>
            <a:r>
              <a:rPr lang="en-GB" sz="800" b="0" strike="noStrike" spc="-1" dirty="0">
                <a:solidFill>
                  <a:srgbClr val="FFFFFF"/>
                </a:solidFill>
                <a:latin typeface="Rathbones Sans Light"/>
                <a:ea typeface="DejaVu Sans"/>
              </a:rPr>
              <a:t>3</a:t>
            </a:r>
            <a:r>
              <a:rPr lang="en-GB" sz="800" b="0" strike="noStrike" spc="-1" dirty="0">
                <a:latin typeface="Rathbones Sans Light"/>
                <a:ea typeface="DejaVu Sans"/>
              </a:rPr>
              <a:t>3</a:t>
            </a:r>
            <a:endParaRPr lang="en-GB" sz="800" b="0" strike="noStrike" spc="-1" dirty="0">
              <a:latin typeface="Arial"/>
            </a:endParaRPr>
          </a:p>
        </p:txBody>
      </p:sp>
      <p:sp>
        <p:nvSpPr>
          <p:cNvPr id="175" name="CustomShape 2"/>
          <p:cNvSpPr/>
          <p:nvPr/>
        </p:nvSpPr>
        <p:spPr>
          <a:xfrm>
            <a:off x="229680" y="640800"/>
            <a:ext cx="9214560" cy="281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2000"/>
              </a:lnSpc>
            </a:pPr>
            <a:r>
              <a:rPr lang="en-GB" sz="2000" b="0" strike="noStrike" cap="all" spc="-1" dirty="0">
                <a:solidFill>
                  <a:srgbClr val="041640"/>
                </a:solidFill>
                <a:latin typeface="Rathbones Sans"/>
                <a:ea typeface="DejaVu Sans"/>
              </a:rPr>
              <a:t>OVERVIEW: </a:t>
            </a:r>
            <a:r>
              <a:rPr lang="en-GB" sz="2000" cap="all" spc="-1" dirty="0">
                <a:solidFill>
                  <a:srgbClr val="041640"/>
                </a:solidFill>
                <a:latin typeface="Rathbones Sans"/>
              </a:rPr>
              <a:t>Recession risks reduced, but not vanished</a:t>
            </a:r>
            <a:endParaRPr lang="en-GB" sz="2000" b="0" strike="noStrike" spc="-1" dirty="0">
              <a:latin typeface="Arial"/>
            </a:endParaRPr>
          </a:p>
        </p:txBody>
      </p:sp>
      <p:sp>
        <p:nvSpPr>
          <p:cNvPr id="176" name="CustomShape 3"/>
          <p:cNvSpPr/>
          <p:nvPr/>
        </p:nvSpPr>
        <p:spPr>
          <a:xfrm>
            <a:off x="232200" y="200880"/>
            <a:ext cx="4602960" cy="358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8000"/>
              </a:lnSpc>
            </a:pPr>
            <a:r>
              <a:rPr lang="en-GB" sz="800" b="0" strike="noStrike" spc="-1" dirty="0">
                <a:solidFill>
                  <a:srgbClr val="000000"/>
                </a:solidFill>
                <a:latin typeface="Rathbones Sans Light"/>
                <a:ea typeface="DejaVu Sans"/>
              </a:rPr>
              <a:t>Rathbones Investment Management</a:t>
            </a:r>
            <a:endParaRPr lang="en-GB" sz="800" b="0" strike="noStrike" spc="-1" dirty="0">
              <a:latin typeface="Arial"/>
            </a:endParaRPr>
          </a:p>
          <a:p>
            <a:pPr>
              <a:lnSpc>
                <a:spcPct val="98000"/>
              </a:lnSpc>
            </a:pPr>
            <a:endParaRPr lang="en-GB" sz="800" b="0" strike="noStrike" spc="-1" dirty="0">
              <a:latin typeface="Arial"/>
            </a:endParaRPr>
          </a:p>
          <a:p>
            <a:pPr>
              <a:lnSpc>
                <a:spcPct val="98000"/>
              </a:lnSpc>
            </a:pPr>
            <a:endParaRPr lang="en-GB" sz="800" b="0" strike="noStrike" spc="-1" dirty="0">
              <a:latin typeface="Arial"/>
            </a:endParaRPr>
          </a:p>
        </p:txBody>
      </p:sp>
      <p:sp>
        <p:nvSpPr>
          <p:cNvPr id="177" name="CustomShape 4"/>
          <p:cNvSpPr/>
          <p:nvPr/>
        </p:nvSpPr>
        <p:spPr>
          <a:xfrm>
            <a:off x="233640" y="1207800"/>
            <a:ext cx="4601520" cy="51076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12760" indent="-208800">
              <a:lnSpc>
                <a:spcPct val="100000"/>
              </a:lnSpc>
              <a:spcAft>
                <a:spcPts val="1199"/>
              </a:spcAft>
              <a:buClr>
                <a:srgbClr val="041640"/>
              </a:buClr>
              <a:buFont typeface="Rathbones Sans Light"/>
              <a:buChar char="—"/>
            </a:pPr>
            <a:r>
              <a:rPr lang="en-GB" sz="1200" spc="-1" dirty="0">
                <a:solidFill>
                  <a:srgbClr val="041640"/>
                </a:solidFill>
                <a:latin typeface="Rathbones Sans"/>
              </a:rPr>
              <a:t>Recession risk receding. </a:t>
            </a:r>
            <a:r>
              <a:rPr lang="en-GB" sz="1200" spc="-1" dirty="0">
                <a:solidFill>
                  <a:srgbClr val="000000"/>
                </a:solidFill>
                <a:latin typeface="Rathbones Sans Light"/>
              </a:rPr>
              <a:t>Advanced economies outside the US entered 2024 on a weak footing, with the UK slipping into recession at the end of last year. However, the most recent monthly GDP </a:t>
            </a:r>
            <a:r>
              <a:rPr lang="en-GB" sz="1200" spc="-1" dirty="0">
                <a:latin typeface="Rathbones Sans Light"/>
              </a:rPr>
              <a:t>data showed a return to modest growth </a:t>
            </a:r>
            <a:r>
              <a:rPr lang="en-GB" sz="1200" spc="-1" dirty="0">
                <a:solidFill>
                  <a:srgbClr val="000000"/>
                </a:solidFill>
                <a:latin typeface="Rathbones Sans Light"/>
              </a:rPr>
              <a:t>of 0.2% in January. The picture is similar in the euro area, where the economy narrowly avoided contraction in the final quarter of 2023. The US continues to be the exception. While US GDP slowed at the end of 2023, it was still strong at 3.2%.</a:t>
            </a:r>
          </a:p>
          <a:p>
            <a:pPr marL="212760" indent="-208800">
              <a:lnSpc>
                <a:spcPct val="100000"/>
              </a:lnSpc>
              <a:spcAft>
                <a:spcPts val="1199"/>
              </a:spcAft>
              <a:buClr>
                <a:srgbClr val="041640"/>
              </a:buClr>
              <a:buFont typeface="Rathbones Sans Light"/>
              <a:buChar char="—"/>
            </a:pPr>
            <a:r>
              <a:rPr lang="en-GB" sz="1200" spc="-1" dirty="0">
                <a:solidFill>
                  <a:srgbClr val="041640"/>
                </a:solidFill>
                <a:latin typeface="Rathbones Sans"/>
              </a:rPr>
              <a:t>Signs of recovery. </a:t>
            </a:r>
            <a:r>
              <a:rPr lang="en-GB" sz="1200" spc="-1" dirty="0">
                <a:solidFill>
                  <a:srgbClr val="000000"/>
                </a:solidFill>
                <a:latin typeface="Rathbones Sans Light"/>
              </a:rPr>
              <a:t>Despite the weakness of major economies outside the US last year, there is growing evidence suggesting that the worst may now have passed. In the UK and euro area, composite PMIs (surveys of manufacturing and services activity) have not fallen for several months. Leading indicators are past their worst, and surveys of business and consumer confidence have followed a similar pattern. Broad money supply has returned to growth, and the UK housing market is showing signs of life again.</a:t>
            </a:r>
          </a:p>
          <a:p>
            <a:pPr marL="212760" indent="-208800">
              <a:lnSpc>
                <a:spcPct val="100000"/>
              </a:lnSpc>
              <a:spcAft>
                <a:spcPts val="1199"/>
              </a:spcAft>
              <a:buClr>
                <a:srgbClr val="041640"/>
              </a:buClr>
              <a:buFont typeface="Rathbones Sans Light"/>
              <a:buChar char="—"/>
            </a:pPr>
            <a:r>
              <a:rPr lang="en-GB" sz="1200" spc="-1" dirty="0">
                <a:solidFill>
                  <a:srgbClr val="041640"/>
                </a:solidFill>
                <a:latin typeface="Rathbones Sans"/>
              </a:rPr>
              <a:t>China stabilises. </a:t>
            </a:r>
            <a:r>
              <a:rPr lang="en-GB" sz="1200" spc="-1" dirty="0">
                <a:solidFill>
                  <a:srgbClr val="000000"/>
                </a:solidFill>
                <a:latin typeface="Rathbones Sans Light"/>
              </a:rPr>
              <a:t>In China, the authorities have done enough to stabilise the economy, with higher-frequency data on activity improving. Measures such as Chinese PMIs suggest growth might have found a floor, and there have even been tentative signs of improvement in parts of the beaten-up property sector. We’re not likely to see a strong rebound. Policymakers are providing far less stimulus than in past cycles and key structural problems remain unaddressed. But the situation is improving.</a:t>
            </a:r>
            <a:endParaRPr lang="en-GB" sz="1200" spc="-1" dirty="0">
              <a:latin typeface="Rathbones Sans Light"/>
            </a:endParaRPr>
          </a:p>
        </p:txBody>
      </p:sp>
      <p:pic>
        <p:nvPicPr>
          <p:cNvPr id="179" name="Picture Placeholder 6"/>
          <p:cNvPicPr/>
          <p:nvPr/>
        </p:nvPicPr>
        <p:blipFill>
          <a:blip r:embed="rId3">
            <a:alphaModFix amt="20000"/>
          </a:blip>
          <a:stretch/>
        </p:blipFill>
        <p:spPr>
          <a:xfrm>
            <a:off x="8295840" y="6480000"/>
            <a:ext cx="1370520" cy="147240"/>
          </a:xfrm>
          <a:prstGeom prst="rect">
            <a:avLst/>
          </a:prstGeom>
          <a:ln>
            <a:noFill/>
          </a:ln>
        </p:spPr>
      </p:pic>
      <p:sp>
        <p:nvSpPr>
          <p:cNvPr id="3" name="CustomShape 6">
            <a:extLst>
              <a:ext uri="{FF2B5EF4-FFF2-40B4-BE49-F238E27FC236}">
                <a16:creationId xmlns:a16="http://schemas.microsoft.com/office/drawing/2014/main" id="{1786F9EA-73DC-7747-0FD3-5B8C67F4E8BB}"/>
              </a:ext>
            </a:extLst>
          </p:cNvPr>
          <p:cNvSpPr/>
          <p:nvPr/>
        </p:nvSpPr>
        <p:spPr>
          <a:xfrm>
            <a:off x="123145" y="6404760"/>
            <a:ext cx="7830000" cy="212040"/>
          </a:xfrm>
          <a:prstGeom prst="rect">
            <a:avLst/>
          </a:prstGeom>
          <a:noFill/>
          <a:ln w="3240">
            <a:no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1100" b="1" strike="noStrike" spc="-1" dirty="0">
                <a:solidFill>
                  <a:srgbClr val="000000"/>
                </a:solidFill>
                <a:latin typeface="Rathbones Sans Light"/>
                <a:ea typeface="DejaVu Sans"/>
              </a:rPr>
              <a:t>Past performance should not be seen as an indication of future performance. </a:t>
            </a:r>
            <a:r>
              <a:rPr lang="en-GB" sz="1100" b="1" strike="noStrike" spc="-1" dirty="0">
                <a:solidFill>
                  <a:srgbClr val="000000"/>
                </a:solidFill>
                <a:latin typeface="Rathbones Sans Light"/>
                <a:ea typeface="DejaVu Sans"/>
              </a:rPr>
              <a:t>The value of your investments and the income from them may go down as well as up, and you could get back less than you invested.</a:t>
            </a:r>
            <a:r>
              <a:rPr lang="en-US" sz="1100" b="1" strike="noStrike" spc="-1" dirty="0">
                <a:solidFill>
                  <a:srgbClr val="000000"/>
                </a:solidFill>
                <a:latin typeface="Rathbones Sans Light"/>
                <a:ea typeface="DejaVu Sans"/>
              </a:rPr>
              <a:t> </a:t>
            </a:r>
            <a:endParaRPr lang="en-GB" sz="1100" b="0" strike="noStrike" spc="-1" dirty="0">
              <a:latin typeface="Arial"/>
            </a:endParaRPr>
          </a:p>
        </p:txBody>
      </p:sp>
      <p:sp>
        <p:nvSpPr>
          <p:cNvPr id="11" name="CustomShape 4"/>
          <p:cNvSpPr/>
          <p:nvPr/>
        </p:nvSpPr>
        <p:spPr>
          <a:xfrm>
            <a:off x="5154925" y="1207800"/>
            <a:ext cx="4601520" cy="51076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12760" indent="-208800">
              <a:lnSpc>
                <a:spcPct val="100000"/>
              </a:lnSpc>
              <a:spcAft>
                <a:spcPts val="1199"/>
              </a:spcAft>
              <a:buClr>
                <a:srgbClr val="041640"/>
              </a:buClr>
              <a:buFont typeface="Rathbones Sans Light"/>
              <a:buChar char="—"/>
            </a:pPr>
            <a:r>
              <a:rPr lang="en-GB" sz="1200" spc="-1" dirty="0">
                <a:solidFill>
                  <a:srgbClr val="041640"/>
                </a:solidFill>
                <a:latin typeface="Rathbones Sans"/>
              </a:rPr>
              <a:t>Growth risks haven’t disappeared. </a:t>
            </a:r>
            <a:r>
              <a:rPr lang="en-GB" sz="1200" spc="-1" dirty="0">
                <a:solidFill>
                  <a:srgbClr val="000000"/>
                </a:solidFill>
                <a:latin typeface="Rathbones Sans Light"/>
              </a:rPr>
              <a:t>While the near-term US outlook has improved, recession risks remain. There are concerns that consumers may rein in their spending due to depleted savings, highlighted by rising delinquency rates </a:t>
            </a:r>
            <a:r>
              <a:rPr lang="en-GB" sz="1200" spc="-1" dirty="0">
                <a:latin typeface="Rathbones Sans Light"/>
              </a:rPr>
              <a:t>(impairments) in credit </a:t>
            </a:r>
            <a:r>
              <a:rPr lang="en-GB" sz="1200" spc="-1" dirty="0">
                <a:solidFill>
                  <a:srgbClr val="000000"/>
                </a:solidFill>
                <a:latin typeface="Rathbones Sans Light"/>
              </a:rPr>
              <a:t>card and auto loans. As the labour market cools, there's a risk of layoffs increasing. Large paper losses in commercial real estate also pose potential financial distress, primarily for smaller banks. </a:t>
            </a:r>
          </a:p>
          <a:p>
            <a:pPr marL="212760" indent="-208800">
              <a:lnSpc>
                <a:spcPct val="100000"/>
              </a:lnSpc>
              <a:spcAft>
                <a:spcPts val="1199"/>
              </a:spcAft>
              <a:buClr>
                <a:srgbClr val="041640"/>
              </a:buClr>
              <a:buFont typeface="Rathbones Sans Light"/>
              <a:buChar char="—"/>
            </a:pPr>
            <a:r>
              <a:rPr lang="en-GB" sz="1200" spc="-1" dirty="0">
                <a:solidFill>
                  <a:srgbClr val="041640"/>
                </a:solidFill>
                <a:latin typeface="Rathbones Sans"/>
              </a:rPr>
              <a:t>The last mile in inflation. </a:t>
            </a:r>
            <a:r>
              <a:rPr lang="en-GB" sz="1200" spc="-1" dirty="0">
                <a:solidFill>
                  <a:srgbClr val="000000"/>
                </a:solidFill>
                <a:latin typeface="Rathbones Sans Light"/>
              </a:rPr>
              <a:t>Inflation has been fairly steady at just above 3% in the US recently after last year’s sharp falls, while it has continued to decline in the UK. Persistent inflation in services remains a concern, particularly in the US where there has been some evidence of reacceleration recently. Meanwhile in the UK, headline inflation may soon fall </a:t>
            </a:r>
            <a:r>
              <a:rPr lang="en-GB" sz="1200" i="1" spc="-1" dirty="0">
                <a:solidFill>
                  <a:srgbClr val="000000"/>
                </a:solidFill>
                <a:latin typeface="Rathbones Sans Light"/>
              </a:rPr>
              <a:t>below  </a:t>
            </a:r>
            <a:r>
              <a:rPr lang="en-GB" sz="1200" spc="-1" dirty="0">
                <a:solidFill>
                  <a:srgbClr val="000000"/>
                </a:solidFill>
                <a:latin typeface="Rathbones Sans Light"/>
              </a:rPr>
              <a:t>the Bank of England’s 2% target, as energy bills drop in April and food inflation continues to decline.</a:t>
            </a:r>
          </a:p>
          <a:p>
            <a:pPr marL="212760" indent="-208800">
              <a:lnSpc>
                <a:spcPct val="100000"/>
              </a:lnSpc>
              <a:spcAft>
                <a:spcPts val="1199"/>
              </a:spcAft>
              <a:buClr>
                <a:srgbClr val="041640"/>
              </a:buClr>
              <a:buFont typeface="Rathbones Sans Light"/>
              <a:buChar char="—"/>
            </a:pPr>
            <a:r>
              <a:rPr lang="en-GB" sz="1200" spc="-1" dirty="0">
                <a:solidFill>
                  <a:srgbClr val="041640"/>
                </a:solidFill>
                <a:latin typeface="Rathbones Sans"/>
              </a:rPr>
              <a:t>Rate cuts considered. </a:t>
            </a:r>
            <a:r>
              <a:rPr lang="en-GB" sz="1200" spc="-1" dirty="0">
                <a:solidFill>
                  <a:srgbClr val="000000"/>
                </a:solidFill>
                <a:latin typeface="Rathbones Sans Light"/>
              </a:rPr>
              <a:t>Market expectations are for around three quarter-point rate cuts this year in the UK and the US. These rate cuts are expected to be modest by past standards, keeping economies growing without stoking inflation (a so-called soft landing). If inflation remains persistently above their targets, it’s possible that central banks could raise rates. The risk of monetary policy remaining tighter than markets currently expect appears greater in the US than the UK, with more signs of persistence in inflation and a stronger economy in the former.</a:t>
            </a:r>
            <a:endParaRPr lang="en-GB" sz="1200" spc="-1" dirty="0">
              <a:latin typeface="Rathbones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232200" y="200880"/>
            <a:ext cx="6213960" cy="358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8000"/>
              </a:lnSpc>
            </a:pPr>
            <a:r>
              <a:rPr lang="en-GB" sz="800" b="0" strike="noStrike" spc="-1" dirty="0">
                <a:solidFill>
                  <a:srgbClr val="000000"/>
                </a:solidFill>
                <a:latin typeface="Rathbones Sans Light"/>
                <a:ea typeface="DejaVu Sans"/>
              </a:rPr>
              <a:t>Rathbones Investment Management</a:t>
            </a:r>
            <a:endParaRPr lang="en-GB" sz="800" b="0" strike="noStrike" spc="-1" dirty="0">
              <a:latin typeface="Arial"/>
            </a:endParaRPr>
          </a:p>
          <a:p>
            <a:pPr>
              <a:lnSpc>
                <a:spcPct val="98000"/>
              </a:lnSpc>
            </a:pPr>
            <a:endParaRPr lang="en-GB" sz="800" b="0" strike="noStrike" spc="-1" dirty="0">
              <a:latin typeface="Arial"/>
            </a:endParaRPr>
          </a:p>
          <a:p>
            <a:pPr>
              <a:lnSpc>
                <a:spcPct val="98000"/>
              </a:lnSpc>
            </a:pPr>
            <a:endParaRPr lang="en-GB" sz="800" b="0" strike="noStrike" spc="-1" dirty="0">
              <a:latin typeface="Arial"/>
            </a:endParaRPr>
          </a:p>
        </p:txBody>
      </p:sp>
      <p:sp>
        <p:nvSpPr>
          <p:cNvPr id="182" name="CustomShape 2"/>
          <p:cNvSpPr/>
          <p:nvPr/>
        </p:nvSpPr>
        <p:spPr>
          <a:xfrm>
            <a:off x="9099720" y="200880"/>
            <a:ext cx="572040" cy="119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98000"/>
              </a:lnSpc>
            </a:pPr>
            <a:fld id="{91DC9101-D334-4CD0-9464-91578E77F91E}" type="slidenum">
              <a:rPr lang="en-GB" sz="800" b="0" strike="noStrike" spc="-1">
                <a:solidFill>
                  <a:srgbClr val="000000"/>
                </a:solidFill>
                <a:latin typeface="Rathbones Sans Light"/>
                <a:ea typeface="DejaVu Sans"/>
              </a:rPr>
              <a:t>4</a:t>
            </a:fld>
            <a:endParaRPr lang="en-GB" sz="800" b="0" strike="noStrike" spc="-1" dirty="0">
              <a:latin typeface="Arial"/>
            </a:endParaRPr>
          </a:p>
        </p:txBody>
      </p:sp>
      <p:sp>
        <p:nvSpPr>
          <p:cNvPr id="183" name="CustomShape 3"/>
          <p:cNvSpPr/>
          <p:nvPr/>
        </p:nvSpPr>
        <p:spPr>
          <a:xfrm>
            <a:off x="229680" y="1137337"/>
            <a:ext cx="4717800" cy="5079863"/>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600"/>
              </a:spcAft>
              <a:tabLst>
                <a:tab pos="0" algn="l"/>
              </a:tabLst>
            </a:pPr>
            <a:r>
              <a:rPr lang="en-GB" sz="1400" b="1" strike="noStrike" spc="-18" dirty="0">
                <a:solidFill>
                  <a:srgbClr val="041640"/>
                </a:solidFill>
                <a:latin typeface="Rathbones Sans"/>
                <a:ea typeface="DejaVu Sans"/>
              </a:rPr>
              <a:t>Government bonds</a:t>
            </a:r>
            <a:endParaRPr lang="en-GB" sz="1400" b="0" strike="noStrike" spc="-1" dirty="0">
              <a:latin typeface="Arial"/>
            </a:endParaRPr>
          </a:p>
          <a:p>
            <a:pPr>
              <a:lnSpc>
                <a:spcPct val="100000"/>
              </a:lnSpc>
              <a:spcAft>
                <a:spcPts val="1199"/>
              </a:spcAft>
              <a:tabLst>
                <a:tab pos="0" algn="l"/>
              </a:tabLst>
            </a:pPr>
            <a:r>
              <a:rPr lang="en-GB" sz="1200" spc="-18" dirty="0">
                <a:solidFill>
                  <a:srgbClr val="000000"/>
                </a:solidFill>
                <a:latin typeface="Rathbones Sans Light"/>
              </a:rPr>
              <a:t>In past rate-cutting periods, longer-dated bonds have typically performed better than shorter-date ones in the period leading up to the first rate cut and for a few quarters after it (figure 1). We continue to view them as an attractive ballast against the risk of further bouts of volatility in equity markets. The expected rate cuts in the UK are gradual and small compared with past cycles. Even if the economy improves, bonds could still produce modest positive returns as the rate of inflation continues to slow.</a:t>
            </a:r>
          </a:p>
          <a:p>
            <a:pPr>
              <a:lnSpc>
                <a:spcPct val="100000"/>
              </a:lnSpc>
              <a:spcAft>
                <a:spcPts val="1199"/>
              </a:spcAft>
              <a:tabLst>
                <a:tab pos="0" algn="l"/>
              </a:tabLst>
            </a:pPr>
            <a:r>
              <a:rPr lang="en-GB" sz="1200" spc="-18" dirty="0">
                <a:solidFill>
                  <a:srgbClr val="000000"/>
                </a:solidFill>
                <a:latin typeface="Rathbones Sans Light"/>
              </a:rPr>
              <a:t>If the economy deteriorates, rates could fall further than expected, supporting bond markets and offsetting potential losses in stocks. Government bonds, the traditional counterweight in multi-asset portfolios, are looking particularly attractive in the UK. </a:t>
            </a:r>
            <a:endParaRPr lang="en-GB" sz="1200" spc="-18" dirty="0">
              <a:solidFill>
                <a:srgbClr val="FF0000"/>
              </a:solidFill>
              <a:latin typeface="Rathbones Sans Light"/>
            </a:endParaRPr>
          </a:p>
          <a:p>
            <a:pPr>
              <a:lnSpc>
                <a:spcPct val="100000"/>
              </a:lnSpc>
              <a:spcAft>
                <a:spcPts val="600"/>
              </a:spcAft>
              <a:tabLst>
                <a:tab pos="0" algn="l"/>
              </a:tabLst>
            </a:pPr>
            <a:r>
              <a:rPr lang="en-GB" sz="1400" b="1" strike="noStrike" spc="-18" dirty="0">
                <a:solidFill>
                  <a:srgbClr val="041640"/>
                </a:solidFill>
                <a:latin typeface="Rathbones Sans"/>
                <a:ea typeface="DejaVu Sans"/>
              </a:rPr>
              <a:t>Corporate bonds</a:t>
            </a:r>
            <a:endParaRPr lang="en-GB" sz="1400" b="0" strike="noStrike" spc="-1" dirty="0">
              <a:latin typeface="Arial"/>
            </a:endParaRPr>
          </a:p>
          <a:p>
            <a:pPr>
              <a:lnSpc>
                <a:spcPct val="100000"/>
              </a:lnSpc>
              <a:spcAft>
                <a:spcPts val="1199"/>
              </a:spcAft>
              <a:tabLst>
                <a:tab pos="0" algn="l"/>
              </a:tabLst>
            </a:pPr>
            <a:r>
              <a:rPr lang="en-GB" sz="1200" spc="-18" dirty="0">
                <a:solidFill>
                  <a:srgbClr val="000000"/>
                </a:solidFill>
                <a:latin typeface="Rathbones Sans Light"/>
              </a:rPr>
              <a:t>Investment grade (higher quality) corporate bonds should be less sensitive than equities to any earnings downgrades that may result from slowing growth. They are higher up the capital structure (higher in the queue to get repaid in the event of losses). Their yields are also far higher now than they were on average during the 2010s, and they are more attractive relative to equities. </a:t>
            </a:r>
          </a:p>
          <a:p>
            <a:pPr>
              <a:lnSpc>
                <a:spcPct val="100000"/>
              </a:lnSpc>
              <a:spcAft>
                <a:spcPts val="1199"/>
              </a:spcAft>
              <a:tabLst>
                <a:tab pos="0" algn="l"/>
              </a:tabLst>
            </a:pPr>
            <a:r>
              <a:rPr lang="en-GB" sz="1200" spc="-18" dirty="0">
                <a:solidFill>
                  <a:srgbClr val="000000"/>
                </a:solidFill>
                <a:latin typeface="Rathbones Sans Light"/>
              </a:rPr>
              <a:t>However, the additional yield (spread) available from US investment grade over those of safer government bonds has rarely been lower since 2010 (figure 2). These ‘spreads’ are also tight in the UK and euro area, though to a lesser extent.</a:t>
            </a:r>
          </a:p>
          <a:p>
            <a:pPr>
              <a:lnSpc>
                <a:spcPct val="100000"/>
              </a:lnSpc>
              <a:spcAft>
                <a:spcPts val="1199"/>
              </a:spcAft>
              <a:tabLst>
                <a:tab pos="0" algn="l"/>
              </a:tabLst>
            </a:pPr>
            <a:endParaRPr lang="en-GB" sz="1200" spc="-18" dirty="0">
              <a:solidFill>
                <a:srgbClr val="000000"/>
              </a:solidFill>
              <a:latin typeface="Rathbones Sans Light"/>
            </a:endParaRPr>
          </a:p>
          <a:p>
            <a:pPr>
              <a:lnSpc>
                <a:spcPct val="100000"/>
              </a:lnSpc>
              <a:spcAft>
                <a:spcPts val="1199"/>
              </a:spcAft>
              <a:tabLst>
                <a:tab pos="0" algn="l"/>
              </a:tabLst>
            </a:pPr>
            <a:endParaRPr lang="en-GB" sz="1200" b="0" strike="noStrike" spc="-1" dirty="0">
              <a:latin typeface="Arial"/>
            </a:endParaRPr>
          </a:p>
        </p:txBody>
      </p:sp>
      <p:sp>
        <p:nvSpPr>
          <p:cNvPr id="184" name="CustomShape 4"/>
          <p:cNvSpPr/>
          <p:nvPr/>
        </p:nvSpPr>
        <p:spPr>
          <a:xfrm>
            <a:off x="229680" y="640800"/>
            <a:ext cx="6213960" cy="281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2000"/>
              </a:lnSpc>
            </a:pPr>
            <a:r>
              <a:rPr lang="en-GB" sz="2000" b="0" strike="noStrike" cap="all" spc="-1" dirty="0">
                <a:solidFill>
                  <a:srgbClr val="041640"/>
                </a:solidFill>
                <a:latin typeface="Rathbones Sans"/>
                <a:ea typeface="DejaVu Sans"/>
              </a:rPr>
              <a:t>FIXED INCOME</a:t>
            </a:r>
            <a:endParaRPr lang="en-GB" sz="2000" b="0" strike="noStrike" spc="-1" dirty="0">
              <a:latin typeface="Arial"/>
            </a:endParaRPr>
          </a:p>
        </p:txBody>
      </p:sp>
      <p:sp>
        <p:nvSpPr>
          <p:cNvPr id="186" name="CustomShape 6"/>
          <p:cNvSpPr/>
          <p:nvPr/>
        </p:nvSpPr>
        <p:spPr>
          <a:xfrm>
            <a:off x="8291520" y="121104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1</a:t>
            </a:r>
            <a:endParaRPr lang="en-GB" sz="800" b="0" strike="noStrike" spc="-1" dirty="0">
              <a:latin typeface="Arial"/>
            </a:endParaRPr>
          </a:p>
          <a:p>
            <a:pPr>
              <a:lnSpc>
                <a:spcPct val="100000"/>
              </a:lnSpc>
              <a:spcAft>
                <a:spcPts val="601"/>
              </a:spcAft>
              <a:tabLst>
                <a:tab pos="0" algn="l"/>
              </a:tabLst>
            </a:pPr>
            <a:r>
              <a:rPr lang="en-GB" sz="800" spc="-1" dirty="0">
                <a:solidFill>
                  <a:srgbClr val="3A3B3C"/>
                </a:solidFill>
              </a:rPr>
              <a:t>This chart shows the median performance of 2- and 10-year UK government bonds around the start of past rate-cutting cycles (in months from ‘t’, the time of the first interest-rate cut).</a:t>
            </a:r>
          </a:p>
          <a:p>
            <a:pPr>
              <a:lnSpc>
                <a:spcPct val="100000"/>
              </a:lnSpc>
              <a:spcAft>
                <a:spcPts val="601"/>
              </a:spcAft>
              <a:tabLst>
                <a:tab pos="0" algn="l"/>
              </a:tabLst>
            </a:pPr>
            <a:r>
              <a:rPr lang="en-GB" sz="800" b="0" strike="noStrike" spc="-1" dirty="0">
                <a:solidFill>
                  <a:srgbClr val="000000"/>
                </a:solidFill>
                <a:latin typeface="Arial"/>
                <a:ea typeface="DejaVu Sans"/>
              </a:rPr>
              <a:t>Source: LSEG, Rathbones</a:t>
            </a:r>
            <a:endParaRPr lang="en-GB" sz="800" b="0" strike="noStrike" spc="-1" dirty="0">
              <a:latin typeface="Arial"/>
            </a:endParaRPr>
          </a:p>
        </p:txBody>
      </p:sp>
      <p:sp>
        <p:nvSpPr>
          <p:cNvPr id="187" name="CustomShape 7"/>
          <p:cNvSpPr/>
          <p:nvPr/>
        </p:nvSpPr>
        <p:spPr>
          <a:xfrm>
            <a:off x="8290440" y="385452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2</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3A3B3C"/>
                </a:solidFill>
                <a:latin typeface="Arial"/>
              </a:rPr>
              <a:t>The ‘spread’, or additional yield available from US investment grade corporate bonds over safer Treasury yields has fallen back to a less attractive starting point for investors.</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000000"/>
                </a:solidFill>
                <a:latin typeface="Arial"/>
                <a:ea typeface="DejaVu Sans"/>
              </a:rPr>
              <a:t>Source: LSEG, Rathbones</a:t>
            </a:r>
            <a:endParaRPr lang="en-GB" sz="800" b="0" strike="noStrike" spc="-1" dirty="0">
              <a:latin typeface="Arial"/>
            </a:endParaRPr>
          </a:p>
        </p:txBody>
      </p:sp>
      <p:sp>
        <p:nvSpPr>
          <p:cNvPr id="188" name="CustomShape 8"/>
          <p:cNvSpPr/>
          <p:nvPr/>
        </p:nvSpPr>
        <p:spPr>
          <a:xfrm>
            <a:off x="5120472" y="1256804"/>
            <a:ext cx="2990880" cy="321883"/>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250"/>
              </a:lnSpc>
              <a:tabLst>
                <a:tab pos="0" algn="l"/>
              </a:tabLst>
            </a:pPr>
            <a:r>
              <a:rPr lang="en-GB" sz="900" spc="-1" dirty="0">
                <a:solidFill>
                  <a:srgbClr val="041640"/>
                </a:solidFill>
                <a:latin typeface="Rathbones Sans"/>
              </a:rPr>
              <a:t>Median performance of gilts around the start </a:t>
            </a:r>
            <a:br>
              <a:rPr lang="en-GB" sz="900" spc="-1" dirty="0">
                <a:solidFill>
                  <a:srgbClr val="041640"/>
                </a:solidFill>
                <a:latin typeface="Rathbones Sans"/>
              </a:rPr>
            </a:br>
            <a:r>
              <a:rPr lang="en-GB" sz="900" spc="-1" dirty="0">
                <a:solidFill>
                  <a:srgbClr val="041640"/>
                </a:solidFill>
                <a:latin typeface="Rathbones Sans"/>
              </a:rPr>
              <a:t>of past easing cycles</a:t>
            </a:r>
            <a:endParaRPr lang="en-GB" sz="900" b="0" strike="noStrike" spc="-1" dirty="0">
              <a:latin typeface="Arial"/>
            </a:endParaRPr>
          </a:p>
        </p:txBody>
      </p:sp>
      <p:sp>
        <p:nvSpPr>
          <p:cNvPr id="4" name="CustomShape 8">
            <a:extLst>
              <a:ext uri="{FF2B5EF4-FFF2-40B4-BE49-F238E27FC236}">
                <a16:creationId xmlns:a16="http://schemas.microsoft.com/office/drawing/2014/main" id="{A02C6EB2-C8CC-8768-D27F-F5720134E93E}"/>
              </a:ext>
            </a:extLst>
          </p:cNvPr>
          <p:cNvSpPr/>
          <p:nvPr/>
        </p:nvSpPr>
        <p:spPr>
          <a:xfrm>
            <a:off x="5116680" y="3922466"/>
            <a:ext cx="2990880" cy="155171"/>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250"/>
              </a:lnSpc>
              <a:tabLst>
                <a:tab pos="0" algn="l"/>
              </a:tabLst>
            </a:pPr>
            <a:r>
              <a:rPr lang="en-GB" sz="900" spc="-1" dirty="0">
                <a:solidFill>
                  <a:srgbClr val="041640"/>
                </a:solidFill>
                <a:latin typeface="Rathbones Sans"/>
              </a:rPr>
              <a:t>US corporate </a:t>
            </a:r>
            <a:r>
              <a:rPr lang="en-GB" sz="900" b="0" strike="noStrike" spc="-1" dirty="0">
                <a:solidFill>
                  <a:srgbClr val="041640"/>
                </a:solidFill>
                <a:latin typeface="Rathbones Sans"/>
              </a:rPr>
              <a:t>bond yields: spread over Treasuries</a:t>
            </a:r>
            <a:endParaRPr lang="en-GB" sz="900" b="0" strike="noStrike" spc="-1" dirty="0">
              <a:latin typeface="Arial"/>
            </a:endParaRPr>
          </a:p>
        </p:txBody>
      </p:sp>
      <p:sp>
        <p:nvSpPr>
          <p:cNvPr id="6" name="CustomShape 6">
            <a:extLst>
              <a:ext uri="{FF2B5EF4-FFF2-40B4-BE49-F238E27FC236}">
                <a16:creationId xmlns:a16="http://schemas.microsoft.com/office/drawing/2014/main" id="{ABB9B10B-DE4D-EBDB-E317-CDDF5C40F1D8}"/>
              </a:ext>
            </a:extLst>
          </p:cNvPr>
          <p:cNvSpPr/>
          <p:nvPr/>
        </p:nvSpPr>
        <p:spPr>
          <a:xfrm>
            <a:off x="123145" y="6404760"/>
            <a:ext cx="7830000" cy="212040"/>
          </a:xfrm>
          <a:prstGeom prst="rect">
            <a:avLst/>
          </a:prstGeom>
          <a:noFill/>
          <a:ln w="3240">
            <a:no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1100" b="1" strike="noStrike" spc="-1" dirty="0">
                <a:solidFill>
                  <a:srgbClr val="000000"/>
                </a:solidFill>
                <a:latin typeface="Rathbones Sans Light"/>
                <a:ea typeface="DejaVu Sans"/>
              </a:rPr>
              <a:t>Past performance should not be seen as an indication of future performance. </a:t>
            </a:r>
            <a:r>
              <a:rPr lang="en-GB" sz="1100" b="1" strike="noStrike" spc="-1" dirty="0">
                <a:solidFill>
                  <a:srgbClr val="000000"/>
                </a:solidFill>
                <a:latin typeface="Rathbones Sans Light"/>
                <a:ea typeface="DejaVu Sans"/>
              </a:rPr>
              <a:t>The value of your investments and the income from them may go down as well as up, and you could get back less than you invested.</a:t>
            </a:r>
            <a:r>
              <a:rPr lang="en-US" sz="1100" b="1" strike="noStrike" spc="-1" dirty="0">
                <a:solidFill>
                  <a:srgbClr val="000000"/>
                </a:solidFill>
                <a:latin typeface="Rathbones Sans Light"/>
                <a:ea typeface="DejaVu Sans"/>
              </a:rPr>
              <a:t> </a:t>
            </a:r>
            <a:endParaRPr lang="en-GB" sz="1100" b="0" strike="noStrike" spc="-1" dirty="0">
              <a:latin typeface="Arial"/>
            </a:endParaRPr>
          </a:p>
        </p:txBody>
      </p:sp>
      <p:pic>
        <p:nvPicPr>
          <p:cNvPr id="12" name="Picture 11">
            <a:extLst>
              <a:ext uri="{FF2B5EF4-FFF2-40B4-BE49-F238E27FC236}">
                <a16:creationId xmlns:a16="http://schemas.microsoft.com/office/drawing/2014/main" id="{58CACE51-B82A-8A5A-9B0E-050AA450B42B}"/>
              </a:ext>
            </a:extLst>
          </p:cNvPr>
          <p:cNvPicPr>
            <a:picLocks noChangeAspect="1"/>
          </p:cNvPicPr>
          <p:nvPr/>
        </p:nvPicPr>
        <p:blipFill>
          <a:blip r:embed="rId3"/>
          <a:stretch>
            <a:fillRect/>
          </a:stretch>
        </p:blipFill>
        <p:spPr>
          <a:xfrm>
            <a:off x="5118485" y="4241952"/>
            <a:ext cx="2882900" cy="1854200"/>
          </a:xfrm>
          <a:prstGeom prst="rect">
            <a:avLst/>
          </a:prstGeom>
        </p:spPr>
      </p:pic>
      <p:pic>
        <p:nvPicPr>
          <p:cNvPr id="5" name="Picture 4">
            <a:extLst>
              <a:ext uri="{FF2B5EF4-FFF2-40B4-BE49-F238E27FC236}">
                <a16:creationId xmlns:a16="http://schemas.microsoft.com/office/drawing/2014/main" id="{70B64FEE-36EB-A9FB-5C91-46ACBD061FFB}"/>
              </a:ext>
            </a:extLst>
          </p:cNvPr>
          <p:cNvPicPr>
            <a:picLocks noChangeAspect="1"/>
          </p:cNvPicPr>
          <p:nvPr/>
        </p:nvPicPr>
        <p:blipFill>
          <a:blip r:embed="rId4"/>
          <a:stretch>
            <a:fillRect/>
          </a:stretch>
        </p:blipFill>
        <p:spPr>
          <a:xfrm>
            <a:off x="5067685" y="1612934"/>
            <a:ext cx="2984500" cy="1892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229680" y="210088"/>
            <a:ext cx="6213960" cy="358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8000"/>
              </a:lnSpc>
            </a:pPr>
            <a:r>
              <a:rPr lang="en-GB" sz="800" b="0" strike="noStrike" spc="-1" dirty="0">
                <a:solidFill>
                  <a:srgbClr val="000000"/>
                </a:solidFill>
                <a:latin typeface="Rathbones Sans Light"/>
                <a:ea typeface="DejaVu Sans"/>
              </a:rPr>
              <a:t>Rathbones Investment Management</a:t>
            </a:r>
            <a:endParaRPr lang="en-GB" sz="800" b="0" strike="noStrike" spc="-1" dirty="0">
              <a:latin typeface="Arial"/>
            </a:endParaRPr>
          </a:p>
          <a:p>
            <a:pPr>
              <a:lnSpc>
                <a:spcPct val="98000"/>
              </a:lnSpc>
            </a:pPr>
            <a:endParaRPr lang="en-GB" sz="800" b="0" strike="noStrike" spc="-1" dirty="0">
              <a:latin typeface="Arial"/>
            </a:endParaRPr>
          </a:p>
          <a:p>
            <a:pPr>
              <a:lnSpc>
                <a:spcPct val="98000"/>
              </a:lnSpc>
            </a:pPr>
            <a:endParaRPr lang="en-GB" sz="800" b="0" strike="noStrike" spc="-1" dirty="0">
              <a:latin typeface="Arial"/>
            </a:endParaRPr>
          </a:p>
        </p:txBody>
      </p:sp>
      <p:sp>
        <p:nvSpPr>
          <p:cNvPr id="194" name="CustomShape 2"/>
          <p:cNvSpPr/>
          <p:nvPr/>
        </p:nvSpPr>
        <p:spPr>
          <a:xfrm>
            <a:off x="9099720" y="200880"/>
            <a:ext cx="572040" cy="119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98000"/>
              </a:lnSpc>
            </a:pPr>
            <a:fld id="{51FA268E-E65A-481E-985B-999E6319BA71}" type="slidenum">
              <a:rPr lang="en-GB" sz="800" b="0" strike="noStrike" spc="-1">
                <a:solidFill>
                  <a:srgbClr val="000000"/>
                </a:solidFill>
                <a:latin typeface="Rathbones Sans Light"/>
                <a:ea typeface="DejaVu Sans"/>
              </a:rPr>
              <a:t>5</a:t>
            </a:fld>
            <a:endParaRPr lang="en-GB" sz="800" b="0" strike="noStrike" spc="-1" dirty="0">
              <a:latin typeface="Arial"/>
            </a:endParaRPr>
          </a:p>
        </p:txBody>
      </p:sp>
      <p:sp>
        <p:nvSpPr>
          <p:cNvPr id="196" name="CustomShape 4"/>
          <p:cNvSpPr/>
          <p:nvPr/>
        </p:nvSpPr>
        <p:spPr>
          <a:xfrm>
            <a:off x="229680" y="640800"/>
            <a:ext cx="6213960" cy="281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2000"/>
              </a:lnSpc>
            </a:pPr>
            <a:r>
              <a:rPr lang="en-GB" sz="2000" b="0" strike="noStrike" cap="all" spc="-1" dirty="0">
                <a:solidFill>
                  <a:srgbClr val="041640"/>
                </a:solidFill>
                <a:latin typeface="Rathbones Sans"/>
                <a:ea typeface="DejaVu Sans"/>
              </a:rPr>
              <a:t>Equities – UK</a:t>
            </a:r>
            <a:endParaRPr lang="en-GB" sz="2000" b="0" strike="noStrike" spc="-1" dirty="0">
              <a:latin typeface="Arial"/>
            </a:endParaRPr>
          </a:p>
        </p:txBody>
      </p:sp>
      <p:sp>
        <p:nvSpPr>
          <p:cNvPr id="197" name="CustomShape 5"/>
          <p:cNvSpPr/>
          <p:nvPr/>
        </p:nvSpPr>
        <p:spPr>
          <a:xfrm>
            <a:off x="8291520" y="121104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3</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3A3B3C"/>
                </a:solidFill>
                <a:latin typeface="Arial"/>
              </a:rPr>
              <a:t>With UK equities tradin</a:t>
            </a:r>
            <a:r>
              <a:rPr lang="en-GB" sz="800" spc="-1" dirty="0">
                <a:solidFill>
                  <a:srgbClr val="3A3B3C"/>
                </a:solidFill>
                <a:latin typeface="Arial"/>
              </a:rPr>
              <a:t>g on relatively low valuations, the outlook for long-term returns is optimistic.</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000000"/>
                </a:solidFill>
                <a:latin typeface="Arial"/>
                <a:ea typeface="DejaVu Sans"/>
              </a:rPr>
              <a:t>Source: LSEG, Rathbones</a:t>
            </a:r>
            <a:endParaRPr lang="en-GB" sz="800" b="0" strike="noStrike" spc="-1" dirty="0">
              <a:latin typeface="Arial"/>
            </a:endParaRPr>
          </a:p>
        </p:txBody>
      </p:sp>
      <p:sp>
        <p:nvSpPr>
          <p:cNvPr id="198" name="CustomShape 6"/>
          <p:cNvSpPr/>
          <p:nvPr/>
        </p:nvSpPr>
        <p:spPr>
          <a:xfrm>
            <a:off x="8290440" y="385452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4</a:t>
            </a:r>
            <a:endParaRPr lang="en-GB" sz="800" b="0" strike="noStrike" spc="-1" dirty="0">
              <a:latin typeface="Arial"/>
            </a:endParaRPr>
          </a:p>
          <a:p>
            <a:pPr>
              <a:lnSpc>
                <a:spcPct val="100000"/>
              </a:lnSpc>
              <a:spcAft>
                <a:spcPts val="601"/>
              </a:spcAft>
              <a:tabLst>
                <a:tab pos="0" algn="l"/>
              </a:tabLst>
            </a:pPr>
            <a:r>
              <a:rPr lang="en-GB" sz="800" spc="-1" dirty="0">
                <a:solidFill>
                  <a:srgbClr val="3A3B3C"/>
                </a:solidFill>
                <a:latin typeface="Arial"/>
                <a:ea typeface="DejaVu Sans"/>
              </a:rPr>
              <a:t>Household utility bills have been contributing less to overall inflation recently and lower bills could help to push the rate even lower.</a:t>
            </a:r>
            <a:endParaRPr lang="en-GB" sz="800" b="0" strike="noStrike" spc="-1" dirty="0">
              <a:solidFill>
                <a:srgbClr val="3A3B3C"/>
              </a:solidFill>
              <a:latin typeface="Arial"/>
              <a:ea typeface="DejaVu Sans"/>
            </a:endParaRPr>
          </a:p>
          <a:p>
            <a:pPr>
              <a:lnSpc>
                <a:spcPct val="100000"/>
              </a:lnSpc>
              <a:spcAft>
                <a:spcPts val="601"/>
              </a:spcAft>
              <a:tabLst>
                <a:tab pos="0" algn="l"/>
              </a:tabLst>
            </a:pPr>
            <a:r>
              <a:rPr lang="en-GB" sz="800" b="0" strike="noStrike" spc="-1" dirty="0">
                <a:solidFill>
                  <a:srgbClr val="000000"/>
                </a:solidFill>
                <a:latin typeface="Arial"/>
                <a:ea typeface="DejaVu Sans"/>
              </a:rPr>
              <a:t>Source: LSEG, Rathbones</a:t>
            </a:r>
            <a:endParaRPr lang="en-GB" sz="800" b="0" strike="noStrike" spc="-1" dirty="0">
              <a:latin typeface="Arial"/>
            </a:endParaRPr>
          </a:p>
        </p:txBody>
      </p:sp>
      <p:sp>
        <p:nvSpPr>
          <p:cNvPr id="13" name="CustomShape 6">
            <a:extLst>
              <a:ext uri="{FF2B5EF4-FFF2-40B4-BE49-F238E27FC236}">
                <a16:creationId xmlns:a16="http://schemas.microsoft.com/office/drawing/2014/main" id="{A4D25344-B37C-46C6-A6E5-51D645637842}"/>
              </a:ext>
            </a:extLst>
          </p:cNvPr>
          <p:cNvSpPr/>
          <p:nvPr/>
        </p:nvSpPr>
        <p:spPr>
          <a:xfrm>
            <a:off x="123145" y="6404760"/>
            <a:ext cx="7830000" cy="212040"/>
          </a:xfrm>
          <a:prstGeom prst="rect">
            <a:avLst/>
          </a:prstGeom>
          <a:noFill/>
          <a:ln w="3240">
            <a:no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1100" b="1" strike="noStrike" spc="-1" dirty="0">
                <a:solidFill>
                  <a:srgbClr val="000000"/>
                </a:solidFill>
                <a:latin typeface="Rathbones Sans Light"/>
                <a:ea typeface="DejaVu Sans"/>
              </a:rPr>
              <a:t>Past performance should not be seen as an indication of future performance. </a:t>
            </a:r>
            <a:r>
              <a:rPr lang="en-GB" sz="1100" b="1" strike="noStrike" spc="-1" dirty="0">
                <a:solidFill>
                  <a:srgbClr val="000000"/>
                </a:solidFill>
                <a:latin typeface="Rathbones Sans Light"/>
                <a:ea typeface="DejaVu Sans"/>
              </a:rPr>
              <a:t>The value of your investments and the income from them may go down as well as up, and you could get back less than you invested.</a:t>
            </a:r>
            <a:r>
              <a:rPr lang="en-US" sz="1100" b="1" strike="noStrike" spc="-1" dirty="0">
                <a:solidFill>
                  <a:srgbClr val="000000"/>
                </a:solidFill>
                <a:latin typeface="Rathbones Sans Light"/>
                <a:ea typeface="DejaVu Sans"/>
              </a:rPr>
              <a:t> </a:t>
            </a:r>
            <a:endParaRPr lang="en-GB" sz="1100" b="0" strike="noStrike" spc="-1" dirty="0">
              <a:latin typeface="Arial"/>
            </a:endParaRPr>
          </a:p>
        </p:txBody>
      </p:sp>
      <p:sp>
        <p:nvSpPr>
          <p:cNvPr id="2" name="CustomShape 8">
            <a:extLst>
              <a:ext uri="{FF2B5EF4-FFF2-40B4-BE49-F238E27FC236}">
                <a16:creationId xmlns:a16="http://schemas.microsoft.com/office/drawing/2014/main" id="{B298B0F7-544D-CF2D-C3D7-6CC1E65F007A}"/>
              </a:ext>
            </a:extLst>
          </p:cNvPr>
          <p:cNvSpPr/>
          <p:nvPr/>
        </p:nvSpPr>
        <p:spPr>
          <a:xfrm>
            <a:off x="5116680" y="1248840"/>
            <a:ext cx="2990880" cy="139205"/>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ct val="111000"/>
              </a:lnSpc>
              <a:tabLst>
                <a:tab pos="0" algn="l"/>
              </a:tabLst>
            </a:pPr>
            <a:r>
              <a:rPr lang="en-GB" sz="900" spc="-1" dirty="0">
                <a:solidFill>
                  <a:srgbClr val="041640"/>
                </a:solidFill>
                <a:latin typeface="Rathbones Sans"/>
                <a:ea typeface="DejaVu Sans"/>
              </a:rPr>
              <a:t>10-year annualised equity returns</a:t>
            </a:r>
            <a:endParaRPr lang="en-GB" sz="900" b="0" strike="noStrike" spc="-1" dirty="0">
              <a:solidFill>
                <a:srgbClr val="041640"/>
              </a:solidFill>
              <a:latin typeface="Rathbones Sans"/>
              <a:ea typeface="DejaVu Sans"/>
            </a:endParaRPr>
          </a:p>
        </p:txBody>
      </p:sp>
      <p:sp>
        <p:nvSpPr>
          <p:cNvPr id="14" name="CustomShape 8">
            <a:extLst>
              <a:ext uri="{FF2B5EF4-FFF2-40B4-BE49-F238E27FC236}">
                <a16:creationId xmlns:a16="http://schemas.microsoft.com/office/drawing/2014/main" id="{EA450C25-DBAC-20CA-4EB5-1F6A07822744}"/>
              </a:ext>
            </a:extLst>
          </p:cNvPr>
          <p:cNvSpPr/>
          <p:nvPr/>
        </p:nvSpPr>
        <p:spPr>
          <a:xfrm>
            <a:off x="5113080" y="3925440"/>
            <a:ext cx="2994480" cy="204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ts val="1250"/>
              </a:lnSpc>
              <a:tabLst>
                <a:tab pos="0" algn="l"/>
              </a:tabLst>
            </a:pPr>
            <a:r>
              <a:rPr lang="en-GB" sz="900" spc="-1" dirty="0">
                <a:solidFill>
                  <a:srgbClr val="041640"/>
                </a:solidFill>
                <a:latin typeface="Rathbones Sans"/>
              </a:rPr>
              <a:t>UK utility bill inflation contribution (%)</a:t>
            </a:r>
            <a:endParaRPr lang="en-GB" sz="900" b="0" strike="noStrike" spc="-1" dirty="0">
              <a:latin typeface="Arial"/>
            </a:endParaRPr>
          </a:p>
        </p:txBody>
      </p:sp>
      <p:sp>
        <p:nvSpPr>
          <p:cNvPr id="12" name="CustomShape 3"/>
          <p:cNvSpPr/>
          <p:nvPr/>
        </p:nvSpPr>
        <p:spPr>
          <a:xfrm>
            <a:off x="229680" y="1218732"/>
            <a:ext cx="4601880" cy="49626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1199"/>
              </a:spcAft>
              <a:tabLst>
                <a:tab pos="0" algn="l"/>
              </a:tabLst>
            </a:pPr>
            <a:r>
              <a:rPr lang="en-GB" sz="1200" spc="-18" dirty="0">
                <a:solidFill>
                  <a:srgbClr val="000000"/>
                </a:solidFill>
                <a:latin typeface="Rathbones Sans Light"/>
              </a:rPr>
              <a:t>Prices of UK stocks relative to earnings are at a discount of more than 20% compared to US peers, on an apples-to-apples basis  after controlling for factors like sector composition and growth and profitability characteristics. This is a reason for optimism about the prospects for improvement in the long-term returns available from UK equities, which we forecast to be similar to US returns over the next 10 years (figure 3). </a:t>
            </a:r>
          </a:p>
          <a:p>
            <a:pPr>
              <a:lnSpc>
                <a:spcPct val="100000"/>
              </a:lnSpc>
              <a:spcAft>
                <a:spcPts val="1199"/>
              </a:spcAft>
              <a:tabLst>
                <a:tab pos="0" algn="l"/>
              </a:tabLst>
            </a:pPr>
            <a:r>
              <a:rPr lang="en-GB" sz="1200" spc="-18" dirty="0">
                <a:solidFill>
                  <a:srgbClr val="000000"/>
                </a:solidFill>
                <a:latin typeface="Rathbones Sans Light"/>
              </a:rPr>
              <a:t>For these reasons, we believe UK equites warrant a greater long-term allocation compared to what their current weighting is in most global equity indices. </a:t>
            </a:r>
          </a:p>
          <a:p>
            <a:pPr>
              <a:lnSpc>
                <a:spcPct val="100000"/>
              </a:lnSpc>
              <a:spcAft>
                <a:spcPts val="1199"/>
              </a:spcAft>
              <a:tabLst>
                <a:tab pos="0" algn="l"/>
              </a:tabLst>
            </a:pPr>
            <a:r>
              <a:rPr lang="en-GB" sz="1200" spc="-18" dirty="0">
                <a:solidFill>
                  <a:srgbClr val="000000"/>
                </a:solidFill>
                <a:latin typeface="Rathbones Sans Light"/>
              </a:rPr>
              <a:t>Most UK-listed companies are outward-looking. For domestically oriented stocks, it’s worth noting that Bank of England Governor Andrew Bailey has suggested that the UK recession may already be over, with signs of an upturn emerging. Our analysis supports this view. UK headline inflation continues to fall and could even dip below the Bank of England’s 2% target soon. With the price cap on utility bills dropping by 12% in April, we could see deeper energy deflation again in the months ahead (figure 4). However, growth is likely to remain weak. </a:t>
            </a:r>
          </a:p>
          <a:p>
            <a:pPr>
              <a:lnSpc>
                <a:spcPct val="100000"/>
              </a:lnSpc>
              <a:spcAft>
                <a:spcPts val="1199"/>
              </a:spcAft>
              <a:tabLst>
                <a:tab pos="0" algn="l"/>
              </a:tabLst>
            </a:pPr>
            <a:r>
              <a:rPr lang="en-GB" sz="1200" spc="-18" dirty="0">
                <a:solidFill>
                  <a:srgbClr val="000000"/>
                </a:solidFill>
                <a:latin typeface="Rathbones Sans Light"/>
              </a:rPr>
              <a:t>The UK labour market has continued to loosen, with the supply of labour increasing relative to demand. Still, the long-standing issue of high rates of long-term sickness is no closer to being solved. Instead, weaker labour demand has probably helped loosen the market. Consequently, wage growth is now in a slowing trend. </a:t>
            </a:r>
          </a:p>
          <a:p>
            <a:pPr>
              <a:lnSpc>
                <a:spcPct val="100000"/>
              </a:lnSpc>
              <a:spcAft>
                <a:spcPts val="1199"/>
              </a:spcAft>
              <a:tabLst>
                <a:tab pos="0" algn="l"/>
              </a:tabLst>
            </a:pPr>
            <a:endParaRPr lang="en-GB" sz="1200" spc="-18" dirty="0">
              <a:solidFill>
                <a:srgbClr val="000000"/>
              </a:solidFill>
              <a:latin typeface="Rathbones Sans Light"/>
            </a:endParaRPr>
          </a:p>
        </p:txBody>
      </p:sp>
      <p:pic>
        <p:nvPicPr>
          <p:cNvPr id="3" name="Picture 2">
            <a:extLst>
              <a:ext uri="{FF2B5EF4-FFF2-40B4-BE49-F238E27FC236}">
                <a16:creationId xmlns:a16="http://schemas.microsoft.com/office/drawing/2014/main" id="{EEEC95AC-94D3-2DB0-A67E-3E6CA7106475}"/>
              </a:ext>
            </a:extLst>
          </p:cNvPr>
          <p:cNvPicPr>
            <a:picLocks noChangeAspect="1"/>
          </p:cNvPicPr>
          <p:nvPr/>
        </p:nvPicPr>
        <p:blipFill>
          <a:blip r:embed="rId3"/>
          <a:stretch>
            <a:fillRect/>
          </a:stretch>
        </p:blipFill>
        <p:spPr>
          <a:xfrm>
            <a:off x="5120514" y="4129560"/>
            <a:ext cx="2933700" cy="1879600"/>
          </a:xfrm>
          <a:prstGeom prst="rect">
            <a:avLst/>
          </a:prstGeom>
        </p:spPr>
      </p:pic>
      <p:pic>
        <p:nvPicPr>
          <p:cNvPr id="9" name="Picture 8">
            <a:extLst>
              <a:ext uri="{FF2B5EF4-FFF2-40B4-BE49-F238E27FC236}">
                <a16:creationId xmlns:a16="http://schemas.microsoft.com/office/drawing/2014/main" id="{53653D29-4562-F746-5F19-9051237A26F5}"/>
              </a:ext>
            </a:extLst>
          </p:cNvPr>
          <p:cNvPicPr>
            <a:picLocks noChangeAspect="1"/>
          </p:cNvPicPr>
          <p:nvPr/>
        </p:nvPicPr>
        <p:blipFill>
          <a:blip r:embed="rId4"/>
          <a:stretch>
            <a:fillRect/>
          </a:stretch>
        </p:blipFill>
        <p:spPr>
          <a:xfrm>
            <a:off x="5116317" y="1471560"/>
            <a:ext cx="2895600" cy="1905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232200" y="200880"/>
            <a:ext cx="6213960" cy="358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8000"/>
              </a:lnSpc>
            </a:pPr>
            <a:r>
              <a:rPr lang="en-GB" sz="800" b="0" strike="noStrike" spc="-1" dirty="0">
                <a:solidFill>
                  <a:srgbClr val="000000"/>
                </a:solidFill>
                <a:latin typeface="Rathbones Sans Light"/>
                <a:ea typeface="DejaVu Sans"/>
              </a:rPr>
              <a:t>Rathbones Investment Management</a:t>
            </a:r>
            <a:endParaRPr lang="en-GB" sz="800" b="0" strike="noStrike" spc="-1" dirty="0">
              <a:latin typeface="Arial"/>
            </a:endParaRPr>
          </a:p>
          <a:p>
            <a:pPr>
              <a:lnSpc>
                <a:spcPct val="98000"/>
              </a:lnSpc>
            </a:pPr>
            <a:endParaRPr lang="en-GB" sz="800" b="0" strike="noStrike" spc="-1" dirty="0">
              <a:latin typeface="Arial"/>
            </a:endParaRPr>
          </a:p>
          <a:p>
            <a:pPr>
              <a:lnSpc>
                <a:spcPct val="98000"/>
              </a:lnSpc>
            </a:pPr>
            <a:endParaRPr lang="en-GB" sz="800" b="0" strike="noStrike" spc="-1" dirty="0">
              <a:latin typeface="Arial"/>
            </a:endParaRPr>
          </a:p>
        </p:txBody>
      </p:sp>
      <p:sp>
        <p:nvSpPr>
          <p:cNvPr id="205" name="CustomShape 2"/>
          <p:cNvSpPr/>
          <p:nvPr/>
        </p:nvSpPr>
        <p:spPr>
          <a:xfrm>
            <a:off x="9099720" y="200880"/>
            <a:ext cx="572040" cy="119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98000"/>
              </a:lnSpc>
            </a:pPr>
            <a:fld id="{CF8FDEFB-2D52-4D67-A470-FAF2E45FC456}" type="slidenum">
              <a:rPr lang="en-GB" sz="800" b="0" strike="noStrike" spc="-1">
                <a:solidFill>
                  <a:srgbClr val="000000"/>
                </a:solidFill>
                <a:latin typeface="Rathbones Sans Light"/>
                <a:ea typeface="DejaVu Sans"/>
              </a:rPr>
              <a:t>6</a:t>
            </a:fld>
            <a:endParaRPr lang="en-GB" sz="800" b="0" strike="noStrike" spc="-1" dirty="0">
              <a:latin typeface="Arial"/>
            </a:endParaRPr>
          </a:p>
        </p:txBody>
      </p:sp>
      <p:sp>
        <p:nvSpPr>
          <p:cNvPr id="206" name="CustomShape 3"/>
          <p:cNvSpPr/>
          <p:nvPr/>
        </p:nvSpPr>
        <p:spPr>
          <a:xfrm>
            <a:off x="233640" y="1197000"/>
            <a:ext cx="4601880" cy="5020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1199"/>
              </a:spcAft>
              <a:tabLst>
                <a:tab pos="0" algn="l"/>
              </a:tabLst>
            </a:pPr>
            <a:r>
              <a:rPr lang="en-GB" sz="1200" spc="-18" dirty="0">
                <a:solidFill>
                  <a:srgbClr val="000000"/>
                </a:solidFill>
                <a:latin typeface="Rathbones Sans Light"/>
              </a:rPr>
              <a:t>The US market nearly always trades at a premium to the rest of the world, but the </a:t>
            </a:r>
            <a:r>
              <a:rPr lang="en-GB" sz="1200" spc="-18" dirty="0">
                <a:latin typeface="Rathbones Sans Light"/>
              </a:rPr>
              <a:t>gap is currently far larger </a:t>
            </a:r>
            <a:r>
              <a:rPr lang="en-GB" sz="1200" spc="-18" dirty="0">
                <a:solidFill>
                  <a:srgbClr val="000000"/>
                </a:solidFill>
                <a:latin typeface="Rathbones Sans Light"/>
              </a:rPr>
              <a:t>than usual. The US market also appears expensive relative to bond yields. The US equity risk premium (a measure of expected return above safer government bond yields) is significantly below its long-run average (figure 5), while in other major markets it is generally above the average. Consensus forecasts are already expecting faster earnings growth in the US than elsewhere.</a:t>
            </a:r>
          </a:p>
          <a:p>
            <a:pPr>
              <a:lnSpc>
                <a:spcPct val="100000"/>
              </a:lnSpc>
              <a:spcAft>
                <a:spcPts val="1199"/>
              </a:spcAft>
              <a:tabLst>
                <a:tab pos="0" algn="l"/>
              </a:tabLst>
            </a:pPr>
            <a:r>
              <a:rPr lang="en-GB" sz="1200" spc="-18" dirty="0">
                <a:solidFill>
                  <a:srgbClr val="000000"/>
                </a:solidFill>
                <a:latin typeface="Rathbones Sans Light"/>
              </a:rPr>
              <a:t>However, valuations are usually a poor timing tool, and we see other reasons to maintain our allocation to the US market. It has the strongest price momentum of the major regions (adjusted for exchange rate movements). Although that has been flattered somewhat recently by the exceptional performance of Nvidia, momentum so far this year has been much broader than most of last year with, for example, indices of smaller stocks rising strongly. The US also scores particularly highly on most measures of quality and has relatively better earnings momentum as well.</a:t>
            </a:r>
          </a:p>
          <a:p>
            <a:pPr>
              <a:lnSpc>
                <a:spcPct val="100000"/>
              </a:lnSpc>
              <a:spcAft>
                <a:spcPts val="1199"/>
              </a:spcAft>
              <a:tabLst>
                <a:tab pos="0" algn="l"/>
              </a:tabLst>
            </a:pPr>
            <a:r>
              <a:rPr lang="en-GB" sz="1200" spc="-18" dirty="0">
                <a:solidFill>
                  <a:srgbClr val="000000"/>
                </a:solidFill>
                <a:latin typeface="Rathbones Sans Light"/>
              </a:rPr>
              <a:t>There has also been an improvement in much of the lower-level data in the US. Consumer confidence has improved (figure 6), money supply is growing again after a period of contraction, and declining investment intentions seem to have bottomed out. While the housing market appears more decoupled from the rest of the economy than in the past, forward-looking surveys are turning more positive in this area too. </a:t>
            </a:r>
          </a:p>
          <a:p>
            <a:pPr>
              <a:lnSpc>
                <a:spcPct val="100000"/>
              </a:lnSpc>
              <a:spcAft>
                <a:spcPts val="1199"/>
              </a:spcAft>
              <a:tabLst>
                <a:tab pos="0" algn="l"/>
              </a:tabLst>
            </a:pPr>
            <a:endParaRPr lang="en-GB" sz="1200" b="0" strike="noStrike" spc="-1" dirty="0">
              <a:latin typeface="Arial"/>
            </a:endParaRPr>
          </a:p>
        </p:txBody>
      </p:sp>
      <p:sp>
        <p:nvSpPr>
          <p:cNvPr id="207" name="CustomShape 4"/>
          <p:cNvSpPr/>
          <p:nvPr/>
        </p:nvSpPr>
        <p:spPr>
          <a:xfrm>
            <a:off x="229680" y="640800"/>
            <a:ext cx="6213960" cy="281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2000"/>
              </a:lnSpc>
            </a:pPr>
            <a:r>
              <a:rPr lang="en-GB" sz="2000" b="0" strike="noStrike" cap="all" spc="-1" dirty="0">
                <a:solidFill>
                  <a:srgbClr val="041640"/>
                </a:solidFill>
                <a:latin typeface="Rathbones Sans"/>
                <a:ea typeface="DejaVu Sans"/>
              </a:rPr>
              <a:t>Equities – us</a:t>
            </a:r>
            <a:endParaRPr lang="en-GB" sz="2000" b="0" strike="noStrike" spc="-1" dirty="0">
              <a:latin typeface="Arial"/>
            </a:endParaRPr>
          </a:p>
        </p:txBody>
      </p:sp>
      <p:sp>
        <p:nvSpPr>
          <p:cNvPr id="208" name="CustomShape 5"/>
          <p:cNvSpPr/>
          <p:nvPr/>
        </p:nvSpPr>
        <p:spPr>
          <a:xfrm>
            <a:off x="8291520" y="121104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5</a:t>
            </a:r>
            <a:endParaRPr lang="en-GB" sz="800" b="0" strike="noStrike" spc="-1" dirty="0">
              <a:latin typeface="Arial"/>
            </a:endParaRPr>
          </a:p>
          <a:p>
            <a:pPr>
              <a:lnSpc>
                <a:spcPct val="100000"/>
              </a:lnSpc>
              <a:spcAft>
                <a:spcPts val="601"/>
              </a:spcAft>
              <a:tabLst>
                <a:tab pos="0" algn="l"/>
              </a:tabLst>
            </a:pPr>
            <a:r>
              <a:rPr lang="en-GB" sz="800" spc="-1" dirty="0">
                <a:solidFill>
                  <a:srgbClr val="3A3B3C"/>
                </a:solidFill>
                <a:latin typeface="Arial"/>
              </a:rPr>
              <a:t>This chart shows how far the US equity risk premium (ERP) has moved away from its long-run average. </a:t>
            </a:r>
          </a:p>
          <a:p>
            <a:pPr>
              <a:spcAft>
                <a:spcPts val="601"/>
              </a:spcAft>
              <a:tabLst>
                <a:tab pos="0" algn="l"/>
              </a:tabLst>
            </a:pPr>
            <a:r>
              <a:rPr lang="en-GB" sz="800" b="0" strike="noStrike" spc="-1" dirty="0">
                <a:solidFill>
                  <a:srgbClr val="000000"/>
                </a:solidFill>
                <a:latin typeface="Arial"/>
                <a:ea typeface="DejaVu Sans"/>
              </a:rPr>
              <a:t>Source: LSEG, Rathbones;</a:t>
            </a:r>
            <a:r>
              <a:rPr lang="en-GB" sz="800" spc="-1" dirty="0">
                <a:solidFill>
                  <a:srgbClr val="3A3B3C"/>
                </a:solidFill>
                <a:latin typeface="Arial"/>
              </a:rPr>
              <a:t> </a:t>
            </a:r>
          </a:p>
          <a:p>
            <a:pPr>
              <a:spcAft>
                <a:spcPts val="601"/>
              </a:spcAft>
              <a:tabLst>
                <a:tab pos="0" algn="l"/>
              </a:tabLst>
            </a:pPr>
            <a:r>
              <a:rPr lang="en-GB" sz="800" spc="-1" dirty="0">
                <a:solidFill>
                  <a:srgbClr val="3A3B3C"/>
                </a:solidFill>
                <a:latin typeface="Arial"/>
              </a:rPr>
              <a:t>Note: Standard deviation, abbreviated S.D. in the chart, is a statistical measure of dispersion from the mean. In a normal distribution, 68% of all data points fall within one S.D.</a:t>
            </a:r>
            <a:r>
              <a:rPr lang="en-GB" sz="800" b="0" strike="noStrike" spc="-1" dirty="0">
                <a:solidFill>
                  <a:srgbClr val="000000"/>
                </a:solidFill>
                <a:latin typeface="Arial"/>
                <a:ea typeface="DejaVu Sans"/>
              </a:rPr>
              <a:t> </a:t>
            </a:r>
            <a:endParaRPr lang="en-GB" sz="800" b="0" strike="noStrike" spc="-1" dirty="0">
              <a:latin typeface="Arial"/>
            </a:endParaRPr>
          </a:p>
        </p:txBody>
      </p:sp>
      <p:sp>
        <p:nvSpPr>
          <p:cNvPr id="209" name="CustomShape 6"/>
          <p:cNvSpPr/>
          <p:nvPr/>
        </p:nvSpPr>
        <p:spPr>
          <a:xfrm>
            <a:off x="8290440" y="385452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6</a:t>
            </a:r>
            <a:endParaRPr lang="en-GB" sz="800" b="0" strike="noStrike" spc="-1" dirty="0">
              <a:latin typeface="Arial"/>
            </a:endParaRPr>
          </a:p>
          <a:p>
            <a:pPr>
              <a:lnSpc>
                <a:spcPct val="100000"/>
              </a:lnSpc>
              <a:spcAft>
                <a:spcPts val="601"/>
              </a:spcAft>
              <a:tabLst>
                <a:tab pos="0" algn="l"/>
              </a:tabLst>
            </a:pPr>
            <a:r>
              <a:rPr lang="en-GB" sz="800" spc="-1" dirty="0">
                <a:solidFill>
                  <a:srgbClr val="3A3B3C"/>
                </a:solidFill>
              </a:rPr>
              <a:t>The University of Michigan’s highly followed consumer confidence index is off its lows.</a:t>
            </a:r>
          </a:p>
          <a:p>
            <a:pPr>
              <a:lnSpc>
                <a:spcPct val="100000"/>
              </a:lnSpc>
              <a:spcAft>
                <a:spcPts val="601"/>
              </a:spcAft>
              <a:tabLst>
                <a:tab pos="0" algn="l"/>
              </a:tabLst>
            </a:pPr>
            <a:r>
              <a:rPr lang="en-GB" sz="800" b="0" strike="noStrike" spc="-1" dirty="0">
                <a:solidFill>
                  <a:srgbClr val="000000"/>
                </a:solidFill>
                <a:latin typeface="Arial"/>
                <a:ea typeface="DejaVu Sans"/>
              </a:rPr>
              <a:t>Source: LSEG, Rathbones</a:t>
            </a:r>
            <a:endParaRPr lang="en-GB" sz="800" b="0" strike="noStrike" spc="-1" dirty="0">
              <a:latin typeface="Arial"/>
            </a:endParaRPr>
          </a:p>
        </p:txBody>
      </p:sp>
      <p:sp>
        <p:nvSpPr>
          <p:cNvPr id="211" name="CustomShape 8"/>
          <p:cNvSpPr/>
          <p:nvPr/>
        </p:nvSpPr>
        <p:spPr>
          <a:xfrm>
            <a:off x="5113080" y="3925440"/>
            <a:ext cx="2994480" cy="204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11000"/>
              </a:lnSpc>
              <a:tabLst>
                <a:tab pos="0" algn="l"/>
              </a:tabLst>
            </a:pPr>
            <a:r>
              <a:rPr lang="en-GB" sz="900" b="0" strike="noStrike" spc="-1" dirty="0">
                <a:solidFill>
                  <a:srgbClr val="041640"/>
                </a:solidFill>
                <a:latin typeface="Rathbones Sans"/>
              </a:rPr>
              <a:t>Improving US consumer confidence</a:t>
            </a:r>
            <a:endParaRPr lang="en-GB" sz="900" b="0" strike="noStrike" spc="-1" dirty="0">
              <a:latin typeface="Arial"/>
            </a:endParaRPr>
          </a:p>
        </p:txBody>
      </p:sp>
      <p:sp>
        <p:nvSpPr>
          <p:cNvPr id="9" name="CustomShape 8">
            <a:extLst>
              <a:ext uri="{FF2B5EF4-FFF2-40B4-BE49-F238E27FC236}">
                <a16:creationId xmlns:a16="http://schemas.microsoft.com/office/drawing/2014/main" id="{04689D99-FA0B-4FE2-E2D9-C13AFF317BBF}"/>
              </a:ext>
            </a:extLst>
          </p:cNvPr>
          <p:cNvSpPr/>
          <p:nvPr/>
        </p:nvSpPr>
        <p:spPr>
          <a:xfrm>
            <a:off x="5116680" y="1248840"/>
            <a:ext cx="2990880" cy="1512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250"/>
              </a:lnSpc>
              <a:tabLst>
                <a:tab pos="0" algn="l"/>
              </a:tabLst>
            </a:pPr>
            <a:r>
              <a:rPr lang="en-GB" sz="900" spc="-1" dirty="0">
                <a:solidFill>
                  <a:srgbClr val="041640"/>
                </a:solidFill>
                <a:latin typeface="Rathbones Sans"/>
              </a:rPr>
              <a:t>US equity risk premium (lower = higher valuation)</a:t>
            </a:r>
          </a:p>
        </p:txBody>
      </p:sp>
      <p:sp>
        <p:nvSpPr>
          <p:cNvPr id="3" name="CustomShape 6">
            <a:extLst>
              <a:ext uri="{FF2B5EF4-FFF2-40B4-BE49-F238E27FC236}">
                <a16:creationId xmlns:a16="http://schemas.microsoft.com/office/drawing/2014/main" id="{1528E018-5F9C-817B-B6C4-4102FD7CCE13}"/>
              </a:ext>
            </a:extLst>
          </p:cNvPr>
          <p:cNvSpPr/>
          <p:nvPr/>
        </p:nvSpPr>
        <p:spPr>
          <a:xfrm>
            <a:off x="123145" y="6404760"/>
            <a:ext cx="7830000" cy="212040"/>
          </a:xfrm>
          <a:prstGeom prst="rect">
            <a:avLst/>
          </a:prstGeom>
          <a:noFill/>
          <a:ln w="3240">
            <a:no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1100" b="1" strike="noStrike" spc="-1" dirty="0">
                <a:solidFill>
                  <a:srgbClr val="000000"/>
                </a:solidFill>
                <a:latin typeface="Rathbones Sans Light"/>
                <a:ea typeface="DejaVu Sans"/>
              </a:rPr>
              <a:t>Past performance should not be seen as an indication of future performance. </a:t>
            </a:r>
            <a:r>
              <a:rPr lang="en-GB" sz="1100" b="1" strike="noStrike" spc="-1" dirty="0">
                <a:solidFill>
                  <a:srgbClr val="000000"/>
                </a:solidFill>
                <a:latin typeface="Rathbones Sans Light"/>
                <a:ea typeface="DejaVu Sans"/>
              </a:rPr>
              <a:t>The value of your investments and the income from them may go down as well as up, and you could get back less than you invested.</a:t>
            </a:r>
            <a:r>
              <a:rPr lang="en-US" sz="1100" b="1" strike="noStrike" spc="-1" dirty="0">
                <a:solidFill>
                  <a:srgbClr val="000000"/>
                </a:solidFill>
                <a:latin typeface="Rathbones Sans Light"/>
                <a:ea typeface="DejaVu Sans"/>
              </a:rPr>
              <a:t> </a:t>
            </a:r>
            <a:endParaRPr lang="en-GB" sz="1100" b="0" strike="noStrike" spc="-1" dirty="0">
              <a:latin typeface="Arial"/>
            </a:endParaRPr>
          </a:p>
        </p:txBody>
      </p:sp>
      <p:pic>
        <p:nvPicPr>
          <p:cNvPr id="2" name="Picture 1">
            <a:extLst>
              <a:ext uri="{FF2B5EF4-FFF2-40B4-BE49-F238E27FC236}">
                <a16:creationId xmlns:a16="http://schemas.microsoft.com/office/drawing/2014/main" id="{D5098036-75CD-C54E-E264-2DB64F937712}"/>
              </a:ext>
            </a:extLst>
          </p:cNvPr>
          <p:cNvPicPr>
            <a:picLocks noChangeAspect="1"/>
          </p:cNvPicPr>
          <p:nvPr/>
        </p:nvPicPr>
        <p:blipFill>
          <a:blip r:embed="rId3"/>
          <a:stretch>
            <a:fillRect/>
          </a:stretch>
        </p:blipFill>
        <p:spPr>
          <a:xfrm>
            <a:off x="5113080" y="4266806"/>
            <a:ext cx="2921000" cy="1854200"/>
          </a:xfrm>
          <a:prstGeom prst="rect">
            <a:avLst/>
          </a:prstGeom>
        </p:spPr>
      </p:pic>
      <p:pic>
        <p:nvPicPr>
          <p:cNvPr id="4" name="Picture 3">
            <a:extLst>
              <a:ext uri="{FF2B5EF4-FFF2-40B4-BE49-F238E27FC236}">
                <a16:creationId xmlns:a16="http://schemas.microsoft.com/office/drawing/2014/main" id="{54A009F7-8F24-096B-ED12-7F7F7A0993C5}"/>
              </a:ext>
            </a:extLst>
          </p:cNvPr>
          <p:cNvPicPr>
            <a:picLocks noChangeAspect="1"/>
          </p:cNvPicPr>
          <p:nvPr/>
        </p:nvPicPr>
        <p:blipFill>
          <a:blip r:embed="rId4"/>
          <a:stretch>
            <a:fillRect/>
          </a:stretch>
        </p:blipFill>
        <p:spPr>
          <a:xfrm>
            <a:off x="5102480" y="1537346"/>
            <a:ext cx="2921000" cy="1892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232200" y="200880"/>
            <a:ext cx="6213960" cy="358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8000"/>
              </a:lnSpc>
            </a:pPr>
            <a:r>
              <a:rPr lang="en-GB" sz="800" b="0" strike="noStrike" spc="-1" dirty="0">
                <a:solidFill>
                  <a:srgbClr val="000000"/>
                </a:solidFill>
                <a:latin typeface="Rathbones Sans Light"/>
                <a:ea typeface="DejaVu Sans"/>
              </a:rPr>
              <a:t>Rathbones Investment Management</a:t>
            </a:r>
            <a:endParaRPr lang="en-GB" sz="800" b="0" strike="noStrike" spc="-1" dirty="0">
              <a:latin typeface="Arial"/>
            </a:endParaRPr>
          </a:p>
          <a:p>
            <a:pPr>
              <a:lnSpc>
                <a:spcPct val="98000"/>
              </a:lnSpc>
            </a:pPr>
            <a:endParaRPr lang="en-GB" sz="800" b="0" strike="noStrike" spc="-1" dirty="0">
              <a:latin typeface="Arial"/>
            </a:endParaRPr>
          </a:p>
          <a:p>
            <a:pPr>
              <a:lnSpc>
                <a:spcPct val="98000"/>
              </a:lnSpc>
            </a:pPr>
            <a:endParaRPr lang="en-GB" sz="800" b="0" strike="noStrike" spc="-1" dirty="0">
              <a:latin typeface="Arial"/>
            </a:endParaRPr>
          </a:p>
        </p:txBody>
      </p:sp>
      <p:sp>
        <p:nvSpPr>
          <p:cNvPr id="216" name="CustomShape 2"/>
          <p:cNvSpPr/>
          <p:nvPr/>
        </p:nvSpPr>
        <p:spPr>
          <a:xfrm>
            <a:off x="9099720" y="200880"/>
            <a:ext cx="572040" cy="119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98000"/>
              </a:lnSpc>
            </a:pPr>
            <a:fld id="{57A0BA4A-44F9-486C-A782-A73883BD6B69}" type="slidenum">
              <a:rPr lang="en-GB" sz="800" b="0" strike="noStrike" spc="-1">
                <a:solidFill>
                  <a:srgbClr val="000000"/>
                </a:solidFill>
                <a:latin typeface="Rathbones Sans Light"/>
                <a:ea typeface="DejaVu Sans"/>
              </a:rPr>
              <a:t>7</a:t>
            </a:fld>
            <a:endParaRPr lang="en-GB" sz="800" b="0" strike="noStrike" spc="-1" dirty="0">
              <a:latin typeface="Arial"/>
            </a:endParaRPr>
          </a:p>
        </p:txBody>
      </p:sp>
      <p:sp>
        <p:nvSpPr>
          <p:cNvPr id="217" name="CustomShape 3"/>
          <p:cNvSpPr/>
          <p:nvPr/>
        </p:nvSpPr>
        <p:spPr>
          <a:xfrm>
            <a:off x="233640" y="1197000"/>
            <a:ext cx="4601880" cy="39380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1199"/>
              </a:spcAft>
              <a:tabLst>
                <a:tab pos="0" algn="l"/>
              </a:tabLst>
            </a:pPr>
            <a:r>
              <a:rPr lang="en-GB" sz="1200" spc="-18" dirty="0">
                <a:solidFill>
                  <a:srgbClr val="000000"/>
                </a:solidFill>
                <a:latin typeface="Rathbones Sans Light"/>
              </a:rPr>
              <a:t>The valuations of European equities are moderate in comparison with the US (figure 7), and earnings expectations are low by past standards too. Therefore, the bar is set lower than in the US – there’s less evidence that a very benign economic scenario is already discounted. </a:t>
            </a:r>
          </a:p>
          <a:p>
            <a:pPr>
              <a:lnSpc>
                <a:spcPct val="100000"/>
              </a:lnSpc>
              <a:spcAft>
                <a:spcPts val="1199"/>
              </a:spcAft>
              <a:tabLst>
                <a:tab pos="0" algn="l"/>
              </a:tabLst>
            </a:pPr>
            <a:r>
              <a:rPr lang="en-GB" sz="1200" spc="-18" dirty="0">
                <a:solidFill>
                  <a:srgbClr val="000000"/>
                </a:solidFill>
                <a:latin typeface="Rathbones Sans Light"/>
              </a:rPr>
              <a:t>Evidence also suggests that European equities would not be particularly vulnerable to US interest rates staying higher for longer. </a:t>
            </a:r>
          </a:p>
          <a:p>
            <a:pPr>
              <a:lnSpc>
                <a:spcPct val="100000"/>
              </a:lnSpc>
              <a:spcAft>
                <a:spcPts val="1199"/>
              </a:spcAft>
              <a:tabLst>
                <a:tab pos="0" algn="l"/>
              </a:tabLst>
            </a:pPr>
            <a:r>
              <a:rPr lang="en-GB" sz="1200" spc="-18" dirty="0">
                <a:solidFill>
                  <a:srgbClr val="000000"/>
                </a:solidFill>
                <a:latin typeface="Rathbones Sans Light"/>
              </a:rPr>
              <a:t>Earnings momentum is still poor and earnings breadth (the number of companies experiencing upward versus downward revisions to their expected earnings) has been slightly negative. However, a number of key leading economic indicators for Europe and beyond have started to turn up, and that tends to coincide with an upturn in corporate sales. </a:t>
            </a:r>
          </a:p>
          <a:p>
            <a:pPr>
              <a:lnSpc>
                <a:spcPct val="100000"/>
              </a:lnSpc>
              <a:spcAft>
                <a:spcPts val="1199"/>
              </a:spcAft>
              <a:tabLst>
                <a:tab pos="0" algn="l"/>
              </a:tabLst>
            </a:pPr>
            <a:r>
              <a:rPr lang="en-GB" sz="1200" spc="-18" dirty="0">
                <a:solidFill>
                  <a:srgbClr val="000000"/>
                </a:solidFill>
                <a:latin typeface="Rathbones Sans Light"/>
              </a:rPr>
              <a:t>The good news is that inflation has peaked and is rapidly falling (figure 8). The labour market seems to be loosening, with vacancy rates and wage growth expected to slow further in the next couple of quarters. Market expectations for an interest rate cut have now shifted towards the summer.</a:t>
            </a:r>
          </a:p>
          <a:p>
            <a:pPr>
              <a:lnSpc>
                <a:spcPct val="100000"/>
              </a:lnSpc>
              <a:spcAft>
                <a:spcPts val="1199"/>
              </a:spcAft>
              <a:tabLst>
                <a:tab pos="0" algn="l"/>
              </a:tabLst>
            </a:pPr>
            <a:endParaRPr lang="en-GB" sz="1200" b="0" strike="noStrike" spc="-1" dirty="0">
              <a:latin typeface="Arial"/>
            </a:endParaRPr>
          </a:p>
        </p:txBody>
      </p:sp>
      <p:sp>
        <p:nvSpPr>
          <p:cNvPr id="218" name="CustomShape 4"/>
          <p:cNvSpPr/>
          <p:nvPr/>
        </p:nvSpPr>
        <p:spPr>
          <a:xfrm>
            <a:off x="229680" y="640800"/>
            <a:ext cx="6213960" cy="281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2000"/>
              </a:lnSpc>
            </a:pPr>
            <a:r>
              <a:rPr lang="en-GB" sz="2000" b="0" strike="noStrike" cap="all" spc="-1" dirty="0">
                <a:solidFill>
                  <a:srgbClr val="041640"/>
                </a:solidFill>
                <a:latin typeface="Rathbones Sans"/>
                <a:ea typeface="DejaVu Sans"/>
              </a:rPr>
              <a:t>Equities – europe</a:t>
            </a:r>
            <a:endParaRPr lang="en-GB" sz="2000" b="0" strike="noStrike" spc="-1" dirty="0">
              <a:latin typeface="Arial"/>
            </a:endParaRPr>
          </a:p>
        </p:txBody>
      </p:sp>
      <p:sp>
        <p:nvSpPr>
          <p:cNvPr id="219" name="CustomShape 5"/>
          <p:cNvSpPr/>
          <p:nvPr/>
        </p:nvSpPr>
        <p:spPr>
          <a:xfrm>
            <a:off x="8291520" y="121104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7</a:t>
            </a:r>
            <a:endParaRPr lang="en-GB" sz="800" b="0" strike="noStrike" spc="-1" dirty="0">
              <a:latin typeface="Arial"/>
            </a:endParaRPr>
          </a:p>
          <a:p>
            <a:pPr>
              <a:lnSpc>
                <a:spcPct val="100000"/>
              </a:lnSpc>
              <a:spcAft>
                <a:spcPts val="601"/>
              </a:spcAft>
              <a:tabLst>
                <a:tab pos="0" algn="l"/>
              </a:tabLst>
            </a:pPr>
            <a:r>
              <a:rPr lang="en-GB" sz="800" spc="-1" dirty="0">
                <a:solidFill>
                  <a:srgbClr val="3A3B3C"/>
                </a:solidFill>
                <a:latin typeface="Arial"/>
              </a:rPr>
              <a:t>European equity valuations are modest compared with the US, although the economic background is weaker. </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000000"/>
                </a:solidFill>
                <a:latin typeface="Arial"/>
                <a:ea typeface="DejaVu Sans"/>
              </a:rPr>
              <a:t>Source: Factset, Rathbones</a:t>
            </a:r>
            <a:endParaRPr lang="en-GB" sz="800" b="0" strike="noStrike" spc="-1" dirty="0">
              <a:latin typeface="Arial"/>
            </a:endParaRPr>
          </a:p>
        </p:txBody>
      </p:sp>
      <p:sp>
        <p:nvSpPr>
          <p:cNvPr id="220" name="CustomShape 6"/>
          <p:cNvSpPr/>
          <p:nvPr/>
        </p:nvSpPr>
        <p:spPr>
          <a:xfrm>
            <a:off x="8290440" y="385452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8</a:t>
            </a:r>
            <a:endParaRPr lang="en-GB" sz="800" b="0" strike="noStrike" spc="-1" dirty="0">
              <a:latin typeface="Arial"/>
            </a:endParaRPr>
          </a:p>
          <a:p>
            <a:pPr>
              <a:lnSpc>
                <a:spcPct val="100000"/>
              </a:lnSpc>
              <a:spcAft>
                <a:spcPts val="601"/>
              </a:spcAft>
              <a:tabLst>
                <a:tab pos="0" algn="l"/>
              </a:tabLst>
            </a:pPr>
            <a:r>
              <a:rPr lang="en-GB" sz="800" spc="-1" dirty="0">
                <a:solidFill>
                  <a:srgbClr val="3A3B3C"/>
                </a:solidFill>
                <a:latin typeface="Arial"/>
              </a:rPr>
              <a:t>Momentum has stalled on bringing inflation down, although it is now very close to the ECB’s 2% target.</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000000"/>
                </a:solidFill>
                <a:latin typeface="Arial"/>
                <a:ea typeface="DejaVu Sans"/>
              </a:rPr>
              <a:t>Source: Eurostat, Rathbones</a:t>
            </a:r>
            <a:endParaRPr lang="en-GB" sz="800" b="0" strike="noStrike" spc="-1" dirty="0">
              <a:latin typeface="Arial"/>
            </a:endParaRPr>
          </a:p>
        </p:txBody>
      </p:sp>
      <p:sp>
        <p:nvSpPr>
          <p:cNvPr id="221" name="CustomShape 7"/>
          <p:cNvSpPr/>
          <p:nvPr/>
        </p:nvSpPr>
        <p:spPr>
          <a:xfrm>
            <a:off x="5116680" y="1248840"/>
            <a:ext cx="2990880" cy="150811"/>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250"/>
              </a:lnSpc>
              <a:tabLst>
                <a:tab pos="0" algn="l"/>
              </a:tabLst>
            </a:pPr>
            <a:r>
              <a:rPr lang="en-GB" sz="900" spc="-1" dirty="0">
                <a:solidFill>
                  <a:srgbClr val="041640"/>
                </a:solidFill>
                <a:latin typeface="Rathbones Sans"/>
              </a:rPr>
              <a:t>P/E ratios of European and US equities</a:t>
            </a:r>
            <a:endParaRPr lang="en-GB" sz="900" b="0" strike="noStrike" spc="-1" dirty="0">
              <a:latin typeface="Arial"/>
            </a:endParaRPr>
          </a:p>
        </p:txBody>
      </p:sp>
      <p:sp>
        <p:nvSpPr>
          <p:cNvPr id="222" name="CustomShape 8"/>
          <p:cNvSpPr/>
          <p:nvPr/>
        </p:nvSpPr>
        <p:spPr>
          <a:xfrm>
            <a:off x="5113080" y="3925440"/>
            <a:ext cx="2994480" cy="204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11000"/>
              </a:lnSpc>
              <a:tabLst>
                <a:tab pos="0" algn="l"/>
              </a:tabLst>
            </a:pPr>
            <a:r>
              <a:rPr lang="en-GB" sz="900" spc="-1" dirty="0">
                <a:solidFill>
                  <a:srgbClr val="041640"/>
                </a:solidFill>
                <a:latin typeface="Rathbones Sans"/>
              </a:rPr>
              <a:t>Euro area inflation</a:t>
            </a:r>
            <a:endParaRPr lang="en-GB" sz="900" b="0" strike="noStrike" spc="-1" dirty="0">
              <a:latin typeface="Arial"/>
            </a:endParaRPr>
          </a:p>
        </p:txBody>
      </p:sp>
      <p:sp>
        <p:nvSpPr>
          <p:cNvPr id="13" name="CustomShape 6">
            <a:extLst>
              <a:ext uri="{FF2B5EF4-FFF2-40B4-BE49-F238E27FC236}">
                <a16:creationId xmlns:a16="http://schemas.microsoft.com/office/drawing/2014/main" id="{FF42DC3A-528E-4C17-A22E-D54B61A19720}"/>
              </a:ext>
            </a:extLst>
          </p:cNvPr>
          <p:cNvSpPr/>
          <p:nvPr/>
        </p:nvSpPr>
        <p:spPr>
          <a:xfrm>
            <a:off x="123146" y="6404760"/>
            <a:ext cx="7830000" cy="212040"/>
          </a:xfrm>
          <a:prstGeom prst="rect">
            <a:avLst/>
          </a:prstGeom>
          <a:noFill/>
          <a:ln w="3240">
            <a:no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1100" b="1" strike="noStrike" spc="-1" dirty="0">
                <a:solidFill>
                  <a:srgbClr val="000000"/>
                </a:solidFill>
                <a:latin typeface="Rathbones Sans Light"/>
                <a:ea typeface="DejaVu Sans"/>
              </a:rPr>
              <a:t>Past performance should not be seen as an indication of future performance. </a:t>
            </a:r>
            <a:r>
              <a:rPr lang="en-GB" sz="1100" b="1" strike="noStrike" spc="-1" dirty="0">
                <a:solidFill>
                  <a:srgbClr val="000000"/>
                </a:solidFill>
                <a:latin typeface="Rathbones Sans Light"/>
                <a:ea typeface="DejaVu Sans"/>
              </a:rPr>
              <a:t>The value of your investments and the income from them may go down as well as up, and you could get back less than you invested.</a:t>
            </a:r>
            <a:r>
              <a:rPr lang="en-US" sz="1100" b="1" strike="noStrike" spc="-1" dirty="0">
                <a:solidFill>
                  <a:srgbClr val="000000"/>
                </a:solidFill>
                <a:latin typeface="Rathbones Sans Light"/>
                <a:ea typeface="DejaVu Sans"/>
              </a:rPr>
              <a:t> </a:t>
            </a:r>
            <a:endParaRPr lang="en-GB" sz="1100" b="0" strike="noStrike" spc="-1" dirty="0">
              <a:latin typeface="Arial"/>
            </a:endParaRPr>
          </a:p>
        </p:txBody>
      </p:sp>
      <p:pic>
        <p:nvPicPr>
          <p:cNvPr id="9" name="Picture 8">
            <a:extLst>
              <a:ext uri="{FF2B5EF4-FFF2-40B4-BE49-F238E27FC236}">
                <a16:creationId xmlns:a16="http://schemas.microsoft.com/office/drawing/2014/main" id="{BC49FD13-809E-4C8D-90A6-C3115637CDFB}"/>
              </a:ext>
            </a:extLst>
          </p:cNvPr>
          <p:cNvPicPr>
            <a:picLocks noChangeAspect="1"/>
          </p:cNvPicPr>
          <p:nvPr/>
        </p:nvPicPr>
        <p:blipFill>
          <a:blip r:embed="rId3"/>
          <a:stretch>
            <a:fillRect/>
          </a:stretch>
        </p:blipFill>
        <p:spPr>
          <a:xfrm>
            <a:off x="5074319" y="1594821"/>
            <a:ext cx="2997200" cy="1866900"/>
          </a:xfrm>
          <a:prstGeom prst="rect">
            <a:avLst/>
          </a:prstGeom>
        </p:spPr>
      </p:pic>
      <p:pic>
        <p:nvPicPr>
          <p:cNvPr id="11" name="Picture 10">
            <a:extLst>
              <a:ext uri="{FF2B5EF4-FFF2-40B4-BE49-F238E27FC236}">
                <a16:creationId xmlns:a16="http://schemas.microsoft.com/office/drawing/2014/main" id="{40243069-93CA-F3F9-B0DA-27D693B1D522}"/>
              </a:ext>
            </a:extLst>
          </p:cNvPr>
          <p:cNvPicPr>
            <a:picLocks noChangeAspect="1"/>
          </p:cNvPicPr>
          <p:nvPr/>
        </p:nvPicPr>
        <p:blipFill>
          <a:blip r:embed="rId4"/>
          <a:stretch>
            <a:fillRect/>
          </a:stretch>
        </p:blipFill>
        <p:spPr>
          <a:xfrm>
            <a:off x="5086982" y="4236252"/>
            <a:ext cx="2921000" cy="18669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232200" y="200880"/>
            <a:ext cx="6213960" cy="358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8000"/>
              </a:lnSpc>
            </a:pPr>
            <a:r>
              <a:rPr lang="en-GB" sz="800" b="0" strike="noStrike" spc="-1" dirty="0">
                <a:solidFill>
                  <a:srgbClr val="000000"/>
                </a:solidFill>
                <a:latin typeface="Rathbones Sans Light"/>
                <a:ea typeface="DejaVu Sans"/>
              </a:rPr>
              <a:t>Rathbones Investment Management</a:t>
            </a:r>
            <a:endParaRPr lang="en-GB" sz="800" b="0" strike="noStrike" spc="-1" dirty="0">
              <a:latin typeface="Arial"/>
            </a:endParaRPr>
          </a:p>
          <a:p>
            <a:pPr>
              <a:lnSpc>
                <a:spcPct val="98000"/>
              </a:lnSpc>
            </a:pPr>
            <a:endParaRPr lang="en-GB" sz="800" b="0" strike="noStrike" spc="-1" dirty="0">
              <a:latin typeface="Arial"/>
            </a:endParaRPr>
          </a:p>
          <a:p>
            <a:pPr>
              <a:lnSpc>
                <a:spcPct val="98000"/>
              </a:lnSpc>
            </a:pPr>
            <a:endParaRPr lang="en-GB" sz="800" b="0" strike="noStrike" spc="-1" dirty="0">
              <a:latin typeface="Arial"/>
            </a:endParaRPr>
          </a:p>
        </p:txBody>
      </p:sp>
      <p:sp>
        <p:nvSpPr>
          <p:cNvPr id="227" name="CustomShape 2"/>
          <p:cNvSpPr/>
          <p:nvPr/>
        </p:nvSpPr>
        <p:spPr>
          <a:xfrm>
            <a:off x="9099720" y="200880"/>
            <a:ext cx="572040" cy="119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98000"/>
              </a:lnSpc>
            </a:pPr>
            <a:fld id="{D68DC90A-C5C6-4C89-9054-A66C31A69B03}" type="slidenum">
              <a:rPr lang="en-GB" sz="800" b="0" strike="noStrike" spc="-1">
                <a:solidFill>
                  <a:srgbClr val="000000"/>
                </a:solidFill>
                <a:latin typeface="Rathbones Sans Light"/>
                <a:ea typeface="DejaVu Sans"/>
              </a:rPr>
              <a:t>8</a:t>
            </a:fld>
            <a:endParaRPr lang="en-GB" sz="800" b="0" strike="noStrike" spc="-1" dirty="0">
              <a:latin typeface="Arial"/>
            </a:endParaRPr>
          </a:p>
        </p:txBody>
      </p:sp>
      <p:sp>
        <p:nvSpPr>
          <p:cNvPr id="228" name="CustomShape 3"/>
          <p:cNvSpPr/>
          <p:nvPr/>
        </p:nvSpPr>
        <p:spPr>
          <a:xfrm>
            <a:off x="233640" y="1197000"/>
            <a:ext cx="4601880" cy="5046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1199"/>
              </a:spcAft>
              <a:tabLst>
                <a:tab pos="0" algn="l"/>
              </a:tabLst>
            </a:pPr>
            <a:r>
              <a:rPr lang="en-GB" sz="1200" spc="-18" dirty="0">
                <a:solidFill>
                  <a:srgbClr val="000000"/>
                </a:solidFill>
                <a:latin typeface="Rathbones Sans Light"/>
              </a:rPr>
              <a:t>Japanese equities have been the top performer recently and second only to the US when factoring in movements in exchange rates. However, valuations in Japan are still not especially high, despite the recent strength of the market, which has seen the Nikkei 225 finally exceed its 1989 peak (figure 9). </a:t>
            </a:r>
          </a:p>
          <a:p>
            <a:pPr>
              <a:lnSpc>
                <a:spcPct val="100000"/>
              </a:lnSpc>
              <a:spcAft>
                <a:spcPts val="1199"/>
              </a:spcAft>
              <a:tabLst>
                <a:tab pos="0" algn="l"/>
              </a:tabLst>
            </a:pPr>
            <a:r>
              <a:rPr lang="en-GB" sz="1200" spc="-18" dirty="0">
                <a:solidFill>
                  <a:srgbClr val="000000"/>
                </a:solidFill>
                <a:latin typeface="Rathbones Sans Light"/>
              </a:rPr>
              <a:t>Improving corporate governance and increasing shareholder returns have continued in Japan. Under new rules last year, companies persistently trading below their book values (which account for more than half of the Topix index) now need to disclose plans to remedy that situation. </a:t>
            </a:r>
          </a:p>
          <a:p>
            <a:pPr>
              <a:lnSpc>
                <a:spcPct val="100000"/>
              </a:lnSpc>
              <a:spcAft>
                <a:spcPts val="1199"/>
              </a:spcAft>
              <a:tabLst>
                <a:tab pos="0" algn="l"/>
              </a:tabLst>
            </a:pPr>
            <a:r>
              <a:rPr lang="en-GB" sz="1200" spc="-18" dirty="0">
                <a:solidFill>
                  <a:srgbClr val="000000"/>
                </a:solidFill>
                <a:latin typeface="Rathbones Sans Light"/>
              </a:rPr>
              <a:t>Japanese firms generally have very </a:t>
            </a:r>
            <a:r>
              <a:rPr lang="en-GB" sz="1200" spc="-18" dirty="0">
                <a:latin typeface="Rathbones Sans Light"/>
              </a:rPr>
              <a:t>low borrowings </a:t>
            </a:r>
            <a:r>
              <a:rPr lang="en-GB" sz="1200" spc="-18" dirty="0">
                <a:solidFill>
                  <a:srgbClr val="000000"/>
                </a:solidFill>
                <a:latin typeface="Rathbones Sans Light"/>
              </a:rPr>
              <a:t>by international standards, and many have lots of idle cash. There’s evidence that firms are now starting to return some of this cash to shareholders, with buybacks surging to record levels. We expect this trend to continue, providing a long-term boost.</a:t>
            </a:r>
          </a:p>
          <a:p>
            <a:pPr>
              <a:lnSpc>
                <a:spcPct val="100000"/>
              </a:lnSpc>
              <a:spcAft>
                <a:spcPts val="1199"/>
              </a:spcAft>
              <a:tabLst>
                <a:tab pos="0" algn="l"/>
              </a:tabLst>
            </a:pPr>
            <a:r>
              <a:rPr lang="en-GB" sz="1200" spc="-18" dirty="0">
                <a:solidFill>
                  <a:srgbClr val="000000"/>
                </a:solidFill>
                <a:latin typeface="Rathbones Sans Light"/>
              </a:rPr>
              <a:t>Japan’s market is proving an indirect beneficiary of the additional geopolitical and regulatory uncertainty around Chinese equities, offering investors an alternative way to diversify away from the US and Europe, without substantial risks. </a:t>
            </a:r>
          </a:p>
          <a:p>
            <a:pPr>
              <a:lnSpc>
                <a:spcPct val="100000"/>
              </a:lnSpc>
              <a:spcAft>
                <a:spcPts val="1199"/>
              </a:spcAft>
              <a:tabLst>
                <a:tab pos="0" algn="l"/>
              </a:tabLst>
            </a:pPr>
            <a:r>
              <a:rPr lang="en-GB" sz="1200" spc="-18" dirty="0">
                <a:solidFill>
                  <a:srgbClr val="000000"/>
                </a:solidFill>
                <a:latin typeface="Rathbones Sans Light"/>
              </a:rPr>
              <a:t>The direct revenue exposure of the Japanese equity index to China is also surprisingly low, and only fractionally higher than that of US or European equities (figure 10). Therefore, pessimism about China’s economic prospects isn’t necessarily a reason to be downbeat about Japanese equities.</a:t>
            </a:r>
          </a:p>
          <a:p>
            <a:pPr>
              <a:lnSpc>
                <a:spcPct val="100000"/>
              </a:lnSpc>
              <a:spcAft>
                <a:spcPts val="1199"/>
              </a:spcAft>
              <a:tabLst>
                <a:tab pos="0" algn="l"/>
              </a:tabLst>
            </a:pPr>
            <a:endParaRPr lang="en-GB" sz="1200" b="0" strike="noStrike" spc="-1" dirty="0">
              <a:latin typeface="Arial"/>
            </a:endParaRPr>
          </a:p>
        </p:txBody>
      </p:sp>
      <p:sp>
        <p:nvSpPr>
          <p:cNvPr id="229" name="CustomShape 4"/>
          <p:cNvSpPr/>
          <p:nvPr/>
        </p:nvSpPr>
        <p:spPr>
          <a:xfrm>
            <a:off x="229680" y="640800"/>
            <a:ext cx="6213960" cy="281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2000"/>
              </a:lnSpc>
            </a:pPr>
            <a:r>
              <a:rPr lang="en-GB" sz="2000" b="0" strike="noStrike" cap="all" spc="-1" dirty="0">
                <a:solidFill>
                  <a:srgbClr val="041640"/>
                </a:solidFill>
                <a:latin typeface="Rathbones Sans"/>
                <a:ea typeface="DejaVu Sans"/>
              </a:rPr>
              <a:t>Equities – japan</a:t>
            </a:r>
            <a:endParaRPr lang="en-GB" sz="2000" b="0" strike="noStrike" spc="-1" dirty="0">
              <a:latin typeface="Arial"/>
            </a:endParaRPr>
          </a:p>
        </p:txBody>
      </p:sp>
      <p:sp>
        <p:nvSpPr>
          <p:cNvPr id="230" name="CustomShape 5"/>
          <p:cNvSpPr/>
          <p:nvPr/>
        </p:nvSpPr>
        <p:spPr>
          <a:xfrm>
            <a:off x="8291520" y="121104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9</a:t>
            </a:r>
            <a:endParaRPr lang="en-GB" sz="800" b="0" strike="noStrike" spc="-1" dirty="0">
              <a:latin typeface="Arial"/>
            </a:endParaRPr>
          </a:p>
          <a:p>
            <a:pPr>
              <a:lnSpc>
                <a:spcPct val="100000"/>
              </a:lnSpc>
              <a:spcAft>
                <a:spcPts val="601"/>
              </a:spcAft>
              <a:tabLst>
                <a:tab pos="0" algn="l"/>
              </a:tabLst>
            </a:pPr>
            <a:r>
              <a:rPr lang="en-GB" sz="800" spc="-1" dirty="0">
                <a:solidFill>
                  <a:srgbClr val="3A3B3C"/>
                </a:solidFill>
                <a:latin typeface="Arial"/>
              </a:rPr>
              <a:t>Japan’s stock market has reached an all-time high after passing the previous record set in 1989.</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000000"/>
                </a:solidFill>
                <a:latin typeface="Arial"/>
                <a:ea typeface="DejaVu Sans"/>
              </a:rPr>
              <a:t>Source: Factset, Rathbones</a:t>
            </a:r>
            <a:endParaRPr lang="en-GB" sz="800" b="0" strike="noStrike" spc="-1" dirty="0">
              <a:latin typeface="Arial"/>
            </a:endParaRPr>
          </a:p>
        </p:txBody>
      </p:sp>
      <p:sp>
        <p:nvSpPr>
          <p:cNvPr id="231" name="CustomShape 6"/>
          <p:cNvSpPr/>
          <p:nvPr/>
        </p:nvSpPr>
        <p:spPr>
          <a:xfrm>
            <a:off x="8290440" y="385452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10</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3A3B3C"/>
                </a:solidFill>
                <a:latin typeface="Arial"/>
              </a:rPr>
              <a:t>Japanese companies are only slightly more exposed to the Chinese economy than US firms, while UK and European companies are not that far behind.</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000000"/>
                </a:solidFill>
                <a:latin typeface="Arial"/>
                <a:ea typeface="DejaVu Sans"/>
              </a:rPr>
              <a:t>Source: Factset, Rathbones</a:t>
            </a:r>
            <a:endParaRPr lang="en-GB" sz="800" b="0" strike="noStrike" spc="-1" dirty="0">
              <a:latin typeface="Arial"/>
            </a:endParaRPr>
          </a:p>
        </p:txBody>
      </p:sp>
      <p:sp>
        <p:nvSpPr>
          <p:cNvPr id="233" name="CustomShape 8"/>
          <p:cNvSpPr/>
          <p:nvPr/>
        </p:nvSpPr>
        <p:spPr>
          <a:xfrm>
            <a:off x="5113080" y="3925440"/>
            <a:ext cx="2994480" cy="204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11000"/>
              </a:lnSpc>
              <a:tabLst>
                <a:tab pos="0" algn="l"/>
              </a:tabLst>
            </a:pPr>
            <a:r>
              <a:rPr lang="en-GB" sz="900" spc="-1" dirty="0">
                <a:solidFill>
                  <a:srgbClr val="041640"/>
                </a:solidFill>
                <a:latin typeface="Rathbones Sans"/>
              </a:rPr>
              <a:t>Exposure of stock markets to China (%)</a:t>
            </a:r>
            <a:endParaRPr lang="en-GB" sz="900" b="0" strike="noStrike" spc="-1" dirty="0">
              <a:latin typeface="Arial"/>
            </a:endParaRPr>
          </a:p>
          <a:p>
            <a:pPr>
              <a:lnSpc>
                <a:spcPct val="111000"/>
              </a:lnSpc>
              <a:tabLst>
                <a:tab pos="0" algn="l"/>
              </a:tabLst>
            </a:pPr>
            <a:endParaRPr lang="en-GB" sz="900" b="0" strike="noStrike" spc="-1" dirty="0">
              <a:latin typeface="Arial"/>
            </a:endParaRPr>
          </a:p>
        </p:txBody>
      </p:sp>
      <p:sp>
        <p:nvSpPr>
          <p:cNvPr id="2" name="CustomShape 7">
            <a:extLst>
              <a:ext uri="{FF2B5EF4-FFF2-40B4-BE49-F238E27FC236}">
                <a16:creationId xmlns:a16="http://schemas.microsoft.com/office/drawing/2014/main" id="{5D053594-9EBF-43D4-B3C8-3D753F67D2F2}"/>
              </a:ext>
            </a:extLst>
          </p:cNvPr>
          <p:cNvSpPr/>
          <p:nvPr/>
        </p:nvSpPr>
        <p:spPr>
          <a:xfrm>
            <a:off x="5116680" y="1248840"/>
            <a:ext cx="2990880" cy="148887"/>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250"/>
              </a:lnSpc>
              <a:tabLst>
                <a:tab pos="0" algn="l"/>
              </a:tabLst>
            </a:pPr>
            <a:r>
              <a:rPr lang="en-GB" sz="900" spc="-1" dirty="0">
                <a:solidFill>
                  <a:srgbClr val="041640"/>
                </a:solidFill>
                <a:latin typeface="Rathbones Sans"/>
                <a:ea typeface="DejaVu Sans"/>
              </a:rPr>
              <a:t>Nikkei 225 Index (31 Dec 1989 = 0%)</a:t>
            </a:r>
            <a:endParaRPr lang="en-GB" sz="900" b="0" strike="noStrike" spc="-1" dirty="0">
              <a:solidFill>
                <a:srgbClr val="041640"/>
              </a:solidFill>
              <a:latin typeface="Rathbones Sans"/>
              <a:ea typeface="DejaVu Sans"/>
            </a:endParaRPr>
          </a:p>
        </p:txBody>
      </p:sp>
      <p:sp>
        <p:nvSpPr>
          <p:cNvPr id="3" name="CustomShape 6">
            <a:extLst>
              <a:ext uri="{FF2B5EF4-FFF2-40B4-BE49-F238E27FC236}">
                <a16:creationId xmlns:a16="http://schemas.microsoft.com/office/drawing/2014/main" id="{16F0B411-A598-E9EC-C105-08225FBD1F8C}"/>
              </a:ext>
            </a:extLst>
          </p:cNvPr>
          <p:cNvSpPr/>
          <p:nvPr/>
        </p:nvSpPr>
        <p:spPr>
          <a:xfrm>
            <a:off x="123145" y="6404760"/>
            <a:ext cx="7830000" cy="212040"/>
          </a:xfrm>
          <a:prstGeom prst="rect">
            <a:avLst/>
          </a:prstGeom>
          <a:noFill/>
          <a:ln w="3240">
            <a:no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1100" b="1" strike="noStrike" spc="-1" dirty="0">
                <a:solidFill>
                  <a:srgbClr val="000000"/>
                </a:solidFill>
                <a:latin typeface="Rathbones Sans Light"/>
                <a:ea typeface="DejaVu Sans"/>
              </a:rPr>
              <a:t>Past performance should not be seen as an indication of future performance. </a:t>
            </a:r>
            <a:r>
              <a:rPr lang="en-GB" sz="1100" b="1" strike="noStrike" spc="-1" dirty="0">
                <a:solidFill>
                  <a:srgbClr val="000000"/>
                </a:solidFill>
                <a:latin typeface="Rathbones Sans Light"/>
                <a:ea typeface="DejaVu Sans"/>
              </a:rPr>
              <a:t>The value of your investments and the income from them may go down as well as up, and you could get back less than you invested.</a:t>
            </a:r>
            <a:r>
              <a:rPr lang="en-US" sz="1100" b="1" strike="noStrike" spc="-1" dirty="0">
                <a:solidFill>
                  <a:srgbClr val="000000"/>
                </a:solidFill>
                <a:latin typeface="Rathbones Sans Light"/>
                <a:ea typeface="DejaVu Sans"/>
              </a:rPr>
              <a:t> </a:t>
            </a:r>
            <a:endParaRPr lang="en-GB" sz="1100" b="0" strike="noStrike" spc="-1" dirty="0">
              <a:latin typeface="Arial"/>
            </a:endParaRPr>
          </a:p>
        </p:txBody>
      </p:sp>
      <p:pic>
        <p:nvPicPr>
          <p:cNvPr id="8" name="Picture 7">
            <a:extLst>
              <a:ext uri="{FF2B5EF4-FFF2-40B4-BE49-F238E27FC236}">
                <a16:creationId xmlns:a16="http://schemas.microsoft.com/office/drawing/2014/main" id="{E59B6271-62D2-D8B5-02D3-5F0B3CC7579C}"/>
              </a:ext>
            </a:extLst>
          </p:cNvPr>
          <p:cNvPicPr>
            <a:picLocks noChangeAspect="1"/>
          </p:cNvPicPr>
          <p:nvPr/>
        </p:nvPicPr>
        <p:blipFill>
          <a:blip r:embed="rId3"/>
          <a:stretch>
            <a:fillRect/>
          </a:stretch>
        </p:blipFill>
        <p:spPr>
          <a:xfrm>
            <a:off x="5070482" y="1539707"/>
            <a:ext cx="2933700" cy="1930400"/>
          </a:xfrm>
          <a:prstGeom prst="rect">
            <a:avLst/>
          </a:prstGeom>
        </p:spPr>
      </p:pic>
      <p:pic>
        <p:nvPicPr>
          <p:cNvPr id="4" name="Picture 3">
            <a:extLst>
              <a:ext uri="{FF2B5EF4-FFF2-40B4-BE49-F238E27FC236}">
                <a16:creationId xmlns:a16="http://schemas.microsoft.com/office/drawing/2014/main" id="{C7B1016C-83D3-988F-212A-155DD6AD4CF4}"/>
              </a:ext>
            </a:extLst>
          </p:cNvPr>
          <p:cNvPicPr>
            <a:picLocks noChangeAspect="1"/>
          </p:cNvPicPr>
          <p:nvPr/>
        </p:nvPicPr>
        <p:blipFill>
          <a:blip r:embed="rId4"/>
          <a:stretch>
            <a:fillRect/>
          </a:stretch>
        </p:blipFill>
        <p:spPr>
          <a:xfrm>
            <a:off x="5078722" y="4252516"/>
            <a:ext cx="2946400" cy="18669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232200" y="200880"/>
            <a:ext cx="6213960" cy="358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8000"/>
              </a:lnSpc>
            </a:pPr>
            <a:r>
              <a:rPr lang="en-GB" sz="800" b="0" strike="noStrike" spc="-1" dirty="0">
                <a:solidFill>
                  <a:srgbClr val="000000"/>
                </a:solidFill>
                <a:latin typeface="Rathbones Sans Light"/>
                <a:ea typeface="DejaVu Sans"/>
              </a:rPr>
              <a:t>Rathbones Investment Management</a:t>
            </a:r>
            <a:endParaRPr lang="en-GB" sz="800" b="0" strike="noStrike" spc="-1" dirty="0">
              <a:latin typeface="Arial"/>
            </a:endParaRPr>
          </a:p>
          <a:p>
            <a:pPr>
              <a:lnSpc>
                <a:spcPct val="98000"/>
              </a:lnSpc>
            </a:pPr>
            <a:endParaRPr lang="en-GB" sz="800" b="0" strike="noStrike" spc="-1" dirty="0">
              <a:latin typeface="Arial"/>
            </a:endParaRPr>
          </a:p>
          <a:p>
            <a:pPr>
              <a:lnSpc>
                <a:spcPct val="98000"/>
              </a:lnSpc>
            </a:pPr>
            <a:endParaRPr lang="en-GB" sz="800" b="0" strike="noStrike" spc="-1" dirty="0">
              <a:latin typeface="Arial"/>
            </a:endParaRPr>
          </a:p>
        </p:txBody>
      </p:sp>
      <p:sp>
        <p:nvSpPr>
          <p:cNvPr id="238" name="CustomShape 2"/>
          <p:cNvSpPr/>
          <p:nvPr/>
        </p:nvSpPr>
        <p:spPr>
          <a:xfrm>
            <a:off x="9099720" y="200880"/>
            <a:ext cx="572040" cy="119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98000"/>
              </a:lnSpc>
            </a:pPr>
            <a:fld id="{6AABB061-D112-481F-9A20-46A59931650E}" type="slidenum">
              <a:rPr lang="en-GB" sz="800" b="0" strike="noStrike" spc="-1">
                <a:solidFill>
                  <a:srgbClr val="000000"/>
                </a:solidFill>
                <a:latin typeface="Rathbones Sans Light"/>
                <a:ea typeface="DejaVu Sans"/>
              </a:rPr>
              <a:t>9</a:t>
            </a:fld>
            <a:endParaRPr lang="en-GB" sz="800" b="0" strike="noStrike" spc="-1" dirty="0">
              <a:latin typeface="Arial"/>
            </a:endParaRPr>
          </a:p>
        </p:txBody>
      </p:sp>
      <p:sp>
        <p:nvSpPr>
          <p:cNvPr id="239" name="CustomShape 3"/>
          <p:cNvSpPr/>
          <p:nvPr/>
        </p:nvSpPr>
        <p:spPr>
          <a:xfrm>
            <a:off x="233640" y="1197000"/>
            <a:ext cx="4601880" cy="45230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Aft>
                <a:spcPts val="1199"/>
              </a:spcAft>
              <a:tabLst>
                <a:tab pos="0" algn="l"/>
              </a:tabLst>
            </a:pPr>
            <a:r>
              <a:rPr lang="en-GB" sz="1200" spc="-18" dirty="0">
                <a:solidFill>
                  <a:srgbClr val="000000"/>
                </a:solidFill>
                <a:latin typeface="Rathbones Sans Light"/>
              </a:rPr>
              <a:t>We remain notably cautious about developing market equities, though mainly due to China. </a:t>
            </a:r>
          </a:p>
          <a:p>
            <a:pPr>
              <a:lnSpc>
                <a:spcPct val="100000"/>
              </a:lnSpc>
              <a:spcAft>
                <a:spcPts val="1199"/>
              </a:spcAft>
              <a:tabLst>
                <a:tab pos="0" algn="l"/>
              </a:tabLst>
            </a:pPr>
            <a:r>
              <a:rPr lang="en-GB" sz="1200" spc="-18" dirty="0">
                <a:solidFill>
                  <a:srgbClr val="000000"/>
                </a:solidFill>
                <a:latin typeface="Rathbones Sans Light"/>
              </a:rPr>
              <a:t>Mainland Chinese equities surged in early February on signs that policymakers are directly supporting the market (figure 11). However, it’s hard to argue that this is a catalyst for a sustained rally, especially as offshore equities (Chinese equities listed in Hong Kong) – which  hold a larger share than mainland Chinese stocks in most indices – continue to struggle. </a:t>
            </a:r>
          </a:p>
          <a:p>
            <a:pPr>
              <a:lnSpc>
                <a:spcPct val="100000"/>
              </a:lnSpc>
              <a:spcAft>
                <a:spcPts val="1199"/>
              </a:spcAft>
              <a:tabLst>
                <a:tab pos="0" algn="l"/>
              </a:tabLst>
            </a:pPr>
            <a:r>
              <a:rPr lang="en-GB" sz="1200" spc="-18" dirty="0">
                <a:solidFill>
                  <a:srgbClr val="000000"/>
                </a:solidFill>
                <a:latin typeface="Rathbones Sans Light"/>
              </a:rPr>
              <a:t>The economic outlook in China has improved a little recently, with policymakers providing enough support to stabilise growth. But there’s still no comparison to past cycles, when big waves of stimulus drove strong rebounds in the economy.</a:t>
            </a:r>
          </a:p>
          <a:p>
            <a:pPr>
              <a:lnSpc>
                <a:spcPct val="100000"/>
              </a:lnSpc>
              <a:spcAft>
                <a:spcPts val="1199"/>
              </a:spcAft>
              <a:tabLst>
                <a:tab pos="0" algn="l"/>
              </a:tabLst>
            </a:pPr>
            <a:r>
              <a:rPr lang="en-GB" sz="1200" spc="-18" dirty="0">
                <a:solidFill>
                  <a:srgbClr val="000000"/>
                </a:solidFill>
                <a:latin typeface="Rathbones Sans Light"/>
              </a:rPr>
              <a:t>Structural concerns also persist, including a shrinking working age population, the inherent limitations of an investment-led rather than demand-led growth model, increased state control, and a strained geopolitical relationship with the West. These factors, compounded by growing investment restrictions for US investors, contribute to long-term risks of exposure to Chinese shares.</a:t>
            </a:r>
          </a:p>
          <a:p>
            <a:pPr>
              <a:lnSpc>
                <a:spcPct val="100000"/>
              </a:lnSpc>
              <a:spcAft>
                <a:spcPts val="1199"/>
              </a:spcAft>
              <a:tabLst>
                <a:tab pos="0" algn="l"/>
              </a:tabLst>
            </a:pPr>
            <a:r>
              <a:rPr lang="en-GB" sz="1200" spc="-18" dirty="0">
                <a:solidFill>
                  <a:srgbClr val="000000"/>
                </a:solidFill>
                <a:latin typeface="Rathbones Sans Light"/>
              </a:rPr>
              <a:t>India is the second-largest market in the region and has shown strong recent performance (figure 12). Its promising long-term economic prospects, driven by investments and labour force reforms, position it to be the fastest-growing major economy over the next decade. However, the market's current high valuation raises concerns, despite its optimistic growth outlook.</a:t>
            </a:r>
          </a:p>
          <a:p>
            <a:pPr>
              <a:lnSpc>
                <a:spcPct val="100000"/>
              </a:lnSpc>
              <a:spcAft>
                <a:spcPts val="1199"/>
              </a:spcAft>
              <a:tabLst>
                <a:tab pos="0" algn="l"/>
              </a:tabLst>
            </a:pPr>
            <a:endParaRPr lang="en-GB" sz="1200" b="0" strike="noStrike" spc="-1" dirty="0">
              <a:latin typeface="Arial"/>
            </a:endParaRPr>
          </a:p>
        </p:txBody>
      </p:sp>
      <p:sp>
        <p:nvSpPr>
          <p:cNvPr id="240" name="CustomShape 4"/>
          <p:cNvSpPr/>
          <p:nvPr/>
        </p:nvSpPr>
        <p:spPr>
          <a:xfrm>
            <a:off x="229680" y="640800"/>
            <a:ext cx="6213960" cy="2818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2000"/>
              </a:lnSpc>
            </a:pPr>
            <a:r>
              <a:rPr lang="en-GB" sz="2000" b="0" strike="noStrike" cap="all" spc="-1" dirty="0">
                <a:solidFill>
                  <a:srgbClr val="041640"/>
                </a:solidFill>
                <a:latin typeface="Rathbones Sans"/>
                <a:ea typeface="DejaVu Sans"/>
              </a:rPr>
              <a:t>Equities – asia and emerging markets</a:t>
            </a:r>
            <a:endParaRPr lang="en-GB" sz="2000" b="0" strike="noStrike" spc="-1" dirty="0">
              <a:latin typeface="Arial"/>
            </a:endParaRPr>
          </a:p>
        </p:txBody>
      </p:sp>
      <p:sp>
        <p:nvSpPr>
          <p:cNvPr id="241" name="CustomShape 5"/>
          <p:cNvSpPr/>
          <p:nvPr/>
        </p:nvSpPr>
        <p:spPr>
          <a:xfrm>
            <a:off x="8291520" y="121104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11</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3A3B3C"/>
                </a:solidFill>
                <a:latin typeface="Arial"/>
              </a:rPr>
              <a:t>China’s stock market has been volatile this year but more recently has been responding positively to government efforts to bolster the economy.</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000000"/>
                </a:solidFill>
                <a:latin typeface="Arial"/>
                <a:ea typeface="DejaVu Sans"/>
              </a:rPr>
              <a:t>Source: Factset, Rathbones</a:t>
            </a:r>
            <a:endParaRPr lang="en-GB" sz="800" b="0" strike="noStrike" spc="-1" dirty="0">
              <a:latin typeface="Arial"/>
            </a:endParaRPr>
          </a:p>
        </p:txBody>
      </p:sp>
      <p:sp>
        <p:nvSpPr>
          <p:cNvPr id="242" name="CustomShape 6"/>
          <p:cNvSpPr/>
          <p:nvPr/>
        </p:nvSpPr>
        <p:spPr>
          <a:xfrm>
            <a:off x="8290440" y="3854520"/>
            <a:ext cx="1379520" cy="2305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Aft>
                <a:spcPts val="601"/>
              </a:spcAft>
              <a:tabLst>
                <a:tab pos="0" algn="l"/>
              </a:tabLst>
            </a:pPr>
            <a:r>
              <a:rPr lang="en-GB" sz="800" b="1" strike="noStrike" spc="-1" dirty="0">
                <a:solidFill>
                  <a:srgbClr val="3A3B3C"/>
                </a:solidFill>
                <a:latin typeface="Arial"/>
                <a:ea typeface="DejaVu Sans"/>
              </a:rPr>
              <a:t>Figure 12</a:t>
            </a:r>
            <a:endParaRPr lang="en-GB" sz="800" b="0" strike="noStrike" spc="-1" dirty="0">
              <a:latin typeface="Arial"/>
            </a:endParaRPr>
          </a:p>
          <a:p>
            <a:pPr>
              <a:lnSpc>
                <a:spcPct val="100000"/>
              </a:lnSpc>
              <a:spcAft>
                <a:spcPts val="601"/>
              </a:spcAft>
              <a:tabLst>
                <a:tab pos="0" algn="l"/>
              </a:tabLst>
            </a:pPr>
            <a:r>
              <a:rPr lang="en-GB" sz="800" spc="-1" dirty="0">
                <a:solidFill>
                  <a:srgbClr val="3A3B3C"/>
                </a:solidFill>
                <a:latin typeface="Arial"/>
              </a:rPr>
              <a:t>Indian equities have outperformed global equities since the start of 2022.</a:t>
            </a:r>
            <a:endParaRPr lang="en-GB" sz="800" b="0" strike="noStrike" spc="-1" dirty="0">
              <a:latin typeface="Arial"/>
            </a:endParaRPr>
          </a:p>
          <a:p>
            <a:pPr>
              <a:lnSpc>
                <a:spcPct val="100000"/>
              </a:lnSpc>
              <a:spcAft>
                <a:spcPts val="601"/>
              </a:spcAft>
              <a:tabLst>
                <a:tab pos="0" algn="l"/>
              </a:tabLst>
            </a:pPr>
            <a:r>
              <a:rPr lang="en-GB" sz="800" b="0" strike="noStrike" spc="-1" dirty="0">
                <a:solidFill>
                  <a:srgbClr val="000000"/>
                </a:solidFill>
                <a:latin typeface="Arial"/>
                <a:ea typeface="DejaVu Sans"/>
              </a:rPr>
              <a:t>Source: Factset, Rathbones; rebased to zero as at 31 December 2021.</a:t>
            </a:r>
            <a:endParaRPr lang="en-GB" sz="800" b="0" strike="noStrike" spc="-1" dirty="0">
              <a:latin typeface="Arial"/>
            </a:endParaRPr>
          </a:p>
        </p:txBody>
      </p:sp>
      <p:sp>
        <p:nvSpPr>
          <p:cNvPr id="243" name="CustomShape 7"/>
          <p:cNvSpPr/>
          <p:nvPr/>
        </p:nvSpPr>
        <p:spPr>
          <a:xfrm>
            <a:off x="5116680" y="1248840"/>
            <a:ext cx="2990880" cy="150811"/>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250"/>
              </a:lnSpc>
              <a:tabLst>
                <a:tab pos="0" algn="l"/>
              </a:tabLst>
            </a:pPr>
            <a:r>
              <a:rPr lang="en-GB" sz="900" b="0" strike="noStrike" spc="-1" dirty="0">
                <a:solidFill>
                  <a:srgbClr val="041640"/>
                </a:solidFill>
                <a:latin typeface="Rathbones Sans"/>
                <a:ea typeface="DejaVu Sans"/>
              </a:rPr>
              <a:t>Shanghai Stock Exchange Composite Index</a:t>
            </a:r>
            <a:endParaRPr lang="en-GB" sz="900" b="0" strike="noStrike" spc="-1" dirty="0">
              <a:latin typeface="Arial"/>
            </a:endParaRPr>
          </a:p>
        </p:txBody>
      </p:sp>
      <p:sp>
        <p:nvSpPr>
          <p:cNvPr id="244" name="CustomShape 8"/>
          <p:cNvSpPr/>
          <p:nvPr/>
        </p:nvSpPr>
        <p:spPr>
          <a:xfrm>
            <a:off x="5113080" y="3925440"/>
            <a:ext cx="2994480" cy="204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11000"/>
              </a:lnSpc>
              <a:tabLst>
                <a:tab pos="0" algn="l"/>
              </a:tabLst>
            </a:pPr>
            <a:endParaRPr lang="en-GB" sz="900" b="0" strike="noStrike" spc="-1" dirty="0">
              <a:latin typeface="Arial"/>
            </a:endParaRPr>
          </a:p>
        </p:txBody>
      </p:sp>
      <p:sp>
        <p:nvSpPr>
          <p:cNvPr id="13" name="CustomShape 6">
            <a:extLst>
              <a:ext uri="{FF2B5EF4-FFF2-40B4-BE49-F238E27FC236}">
                <a16:creationId xmlns:a16="http://schemas.microsoft.com/office/drawing/2014/main" id="{E7E985C4-2903-49CB-8E16-638CFBAA37C9}"/>
              </a:ext>
            </a:extLst>
          </p:cNvPr>
          <p:cNvSpPr/>
          <p:nvPr/>
        </p:nvSpPr>
        <p:spPr>
          <a:xfrm>
            <a:off x="123146" y="6404760"/>
            <a:ext cx="7830000" cy="212040"/>
          </a:xfrm>
          <a:prstGeom prst="rect">
            <a:avLst/>
          </a:prstGeom>
          <a:noFill/>
          <a:ln w="3240">
            <a:no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1100" b="1" strike="noStrike" spc="-1" dirty="0">
                <a:solidFill>
                  <a:srgbClr val="000000"/>
                </a:solidFill>
                <a:latin typeface="Rathbones Sans Light"/>
                <a:ea typeface="DejaVu Sans"/>
              </a:rPr>
              <a:t>Past performance should not be seen as an indication of future performance. </a:t>
            </a:r>
            <a:r>
              <a:rPr lang="en-GB" sz="1100" b="1" strike="noStrike" spc="-1" dirty="0">
                <a:solidFill>
                  <a:srgbClr val="000000"/>
                </a:solidFill>
                <a:latin typeface="Rathbones Sans Light"/>
                <a:ea typeface="DejaVu Sans"/>
              </a:rPr>
              <a:t>The value of your investments and the income from them may go down as well as up, and you could get back less than you invested.</a:t>
            </a:r>
            <a:r>
              <a:rPr lang="en-US" sz="1100" b="1" strike="noStrike" spc="-1" dirty="0">
                <a:solidFill>
                  <a:srgbClr val="000000"/>
                </a:solidFill>
                <a:latin typeface="Rathbones Sans Light"/>
                <a:ea typeface="DejaVu Sans"/>
              </a:rPr>
              <a:t> </a:t>
            </a:r>
            <a:endParaRPr lang="en-GB" sz="1100" b="0" strike="noStrike" spc="-1" dirty="0">
              <a:latin typeface="Arial"/>
            </a:endParaRPr>
          </a:p>
        </p:txBody>
      </p:sp>
      <p:sp>
        <p:nvSpPr>
          <p:cNvPr id="16" name="TextBox 15">
            <a:extLst>
              <a:ext uri="{FF2B5EF4-FFF2-40B4-BE49-F238E27FC236}">
                <a16:creationId xmlns:a16="http://schemas.microsoft.com/office/drawing/2014/main" id="{EDA3ECBE-FB8E-40CC-90C1-8177AB1F1FFB}"/>
              </a:ext>
            </a:extLst>
          </p:cNvPr>
          <p:cNvSpPr txBox="1"/>
          <p:nvPr/>
        </p:nvSpPr>
        <p:spPr>
          <a:xfrm>
            <a:off x="5124132" y="3894011"/>
            <a:ext cx="2829014" cy="148887"/>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defPPr>
              <a:defRPr lang="en-US"/>
            </a:defPPr>
            <a:lvl1pPr>
              <a:lnSpc>
                <a:spcPts val="1250"/>
              </a:lnSpc>
              <a:tabLst>
                <a:tab pos="0" algn="l"/>
              </a:tabLst>
              <a:defRPr sz="900" b="0" strike="noStrike" spc="-1">
                <a:solidFill>
                  <a:srgbClr val="041640"/>
                </a:solidFill>
                <a:latin typeface="Rathbones Sans"/>
                <a:ea typeface="DejaVu Sans"/>
              </a:defRPr>
            </a:lvl1pPr>
          </a:lstStyle>
          <a:p>
            <a:r>
              <a:rPr lang="en-GB" dirty="0"/>
              <a:t>Indian equities vs global equities</a:t>
            </a:r>
          </a:p>
        </p:txBody>
      </p:sp>
      <p:pic>
        <p:nvPicPr>
          <p:cNvPr id="6" name="Picture 5">
            <a:extLst>
              <a:ext uri="{FF2B5EF4-FFF2-40B4-BE49-F238E27FC236}">
                <a16:creationId xmlns:a16="http://schemas.microsoft.com/office/drawing/2014/main" id="{6CD1D44D-125D-EE4C-5EF5-F8D054F22AB9}"/>
              </a:ext>
            </a:extLst>
          </p:cNvPr>
          <p:cNvPicPr>
            <a:picLocks noChangeAspect="1"/>
          </p:cNvPicPr>
          <p:nvPr/>
        </p:nvPicPr>
        <p:blipFill>
          <a:blip r:embed="rId3"/>
          <a:stretch>
            <a:fillRect/>
          </a:stretch>
        </p:blipFill>
        <p:spPr>
          <a:xfrm>
            <a:off x="5040315" y="1589398"/>
            <a:ext cx="3009900" cy="1866900"/>
          </a:xfrm>
          <a:prstGeom prst="rect">
            <a:avLst/>
          </a:prstGeom>
        </p:spPr>
      </p:pic>
      <p:pic>
        <p:nvPicPr>
          <p:cNvPr id="3" name="Picture 2">
            <a:extLst>
              <a:ext uri="{FF2B5EF4-FFF2-40B4-BE49-F238E27FC236}">
                <a16:creationId xmlns:a16="http://schemas.microsoft.com/office/drawing/2014/main" id="{93E438AA-9881-1697-9FD6-8336C16D610A}"/>
              </a:ext>
            </a:extLst>
          </p:cNvPr>
          <p:cNvPicPr>
            <a:picLocks noChangeAspect="1"/>
          </p:cNvPicPr>
          <p:nvPr/>
        </p:nvPicPr>
        <p:blipFill>
          <a:blip r:embed="rId4"/>
          <a:stretch>
            <a:fillRect/>
          </a:stretch>
        </p:blipFill>
        <p:spPr>
          <a:xfrm>
            <a:off x="5079880" y="4182800"/>
            <a:ext cx="2997200" cy="1879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FFFFFF"/>
      </a:dk2>
      <a:lt2>
        <a:srgbClr val="041640"/>
      </a:lt2>
      <a:accent1>
        <a:srgbClr val="041640"/>
      </a:accent1>
      <a:accent2>
        <a:srgbClr val="005F7F"/>
      </a:accent2>
      <a:accent3>
        <a:srgbClr val="00BED6"/>
      </a:accent3>
      <a:accent4>
        <a:srgbClr val="323E48"/>
      </a:accent4>
      <a:accent5>
        <a:srgbClr val="4B384C"/>
      </a:accent5>
      <a:accent6>
        <a:srgbClr val="EFC2B3"/>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FFFFFF"/>
      </a:dk2>
      <a:lt2>
        <a:srgbClr val="041640"/>
      </a:lt2>
      <a:accent1>
        <a:srgbClr val="041640"/>
      </a:accent1>
      <a:accent2>
        <a:srgbClr val="005F7F"/>
      </a:accent2>
      <a:accent3>
        <a:srgbClr val="00BED6"/>
      </a:accent3>
      <a:accent4>
        <a:srgbClr val="323E48"/>
      </a:accent4>
      <a:accent5>
        <a:srgbClr val="4B384C"/>
      </a:accent5>
      <a:accent6>
        <a:srgbClr val="EFC2B3"/>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FFFFFF"/>
      </a:dk2>
      <a:lt2>
        <a:srgbClr val="041640"/>
      </a:lt2>
      <a:accent1>
        <a:srgbClr val="041640"/>
      </a:accent1>
      <a:accent2>
        <a:srgbClr val="005F7F"/>
      </a:accent2>
      <a:accent3>
        <a:srgbClr val="00BED6"/>
      </a:accent3>
      <a:accent4>
        <a:srgbClr val="323E48"/>
      </a:accent4>
      <a:accent5>
        <a:srgbClr val="4B384C"/>
      </a:accent5>
      <a:accent6>
        <a:srgbClr val="EFC2B3"/>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FFFFFF"/>
      </a:dk2>
      <a:lt2>
        <a:srgbClr val="041640"/>
      </a:lt2>
      <a:accent1>
        <a:srgbClr val="041640"/>
      </a:accent1>
      <a:accent2>
        <a:srgbClr val="005F7F"/>
      </a:accent2>
      <a:accent3>
        <a:srgbClr val="00BED6"/>
      </a:accent3>
      <a:accent4>
        <a:srgbClr val="323E48"/>
      </a:accent4>
      <a:accent5>
        <a:srgbClr val="4B384C"/>
      </a:accent5>
      <a:accent6>
        <a:srgbClr val="EFC2B3"/>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FFFFFF"/>
      </a:dk2>
      <a:lt2>
        <a:srgbClr val="041640"/>
      </a:lt2>
      <a:accent1>
        <a:srgbClr val="041640"/>
      </a:accent1>
      <a:accent2>
        <a:srgbClr val="005F7F"/>
      </a:accent2>
      <a:accent3>
        <a:srgbClr val="00BED6"/>
      </a:accent3>
      <a:accent4>
        <a:srgbClr val="323E48"/>
      </a:accent4>
      <a:accent5>
        <a:srgbClr val="4B384C"/>
      </a:accent5>
      <a:accent6>
        <a:srgbClr val="EFC2B3"/>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D093C7BB93584F8A81E569305CB5A0" ma:contentTypeVersion="17" ma:contentTypeDescription="Create a new document." ma:contentTypeScope="" ma:versionID="a0e0d4127f38c6fc287a3026a4fd54e7">
  <xsd:schema xmlns:xsd="http://www.w3.org/2001/XMLSchema" xmlns:xs="http://www.w3.org/2001/XMLSchema" xmlns:p="http://schemas.microsoft.com/office/2006/metadata/properties" xmlns:ns2="3dfa790d-6c97-4469-a6dd-0fc8208bbef9" xmlns:ns3="5ed48892-d5ee-4abf-b89c-ee6759140051" targetNamespace="http://schemas.microsoft.com/office/2006/metadata/properties" ma:root="true" ma:fieldsID="93e760b1c6d2760ba8ad185bfb2c1ef8" ns2:_="" ns3:_="">
    <xsd:import namespace="3dfa790d-6c97-4469-a6dd-0fc8208bbef9"/>
    <xsd:import namespace="5ed48892-d5ee-4abf-b89c-ee675914005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a790d-6c97-4469-a6dd-0fc8208bbe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a1eb2b-898b-4774-8453-eba47032bb5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d48892-d5ee-4abf-b89c-ee67591400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7738930-3ba3-47c3-b39f-5ffc8f5c7b53}" ma:internalName="TaxCatchAll" ma:showField="CatchAllData" ma:web="5ed48892-d5ee-4abf-b89c-ee67591400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fa790d-6c97-4469-a6dd-0fc8208bbef9">
      <Terms xmlns="http://schemas.microsoft.com/office/infopath/2007/PartnerControls"/>
    </lcf76f155ced4ddcb4097134ff3c332f>
    <TaxCatchAll xmlns="5ed48892-d5ee-4abf-b89c-ee67591400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870D3-1FB8-43EA-B831-CDA7452A4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a790d-6c97-4469-a6dd-0fc8208bbef9"/>
    <ds:schemaRef ds:uri="5ed48892-d5ee-4abf-b89c-ee67591400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FBFCB6-25F1-40E7-8599-75267F4CCA68}">
  <ds:schemaRefs>
    <ds:schemaRef ds:uri="http://schemas.microsoft.com/office/2006/documentManagement/types"/>
    <ds:schemaRef ds:uri="http://www.w3.org/XML/1998/namespace"/>
    <ds:schemaRef ds:uri="http://schemas.openxmlformats.org/package/2006/metadata/core-properties"/>
    <ds:schemaRef ds:uri="http://purl.org/dc/dcmitype/"/>
    <ds:schemaRef ds:uri="3dfa790d-6c97-4469-a6dd-0fc8208bbef9"/>
    <ds:schemaRef ds:uri="http://purl.org/dc/elements/1.1/"/>
    <ds:schemaRef ds:uri="http://purl.org/dc/terms/"/>
    <ds:schemaRef ds:uri="http://schemas.microsoft.com/office/infopath/2007/PartnerControls"/>
    <ds:schemaRef ds:uri="5ed48892-d5ee-4abf-b89c-ee6759140051"/>
    <ds:schemaRef ds:uri="http://schemas.microsoft.com/office/2006/metadata/properties"/>
  </ds:schemaRefs>
</ds:datastoreItem>
</file>

<file path=customXml/itemProps3.xml><?xml version="1.0" encoding="utf-8"?>
<ds:datastoreItem xmlns:ds="http://schemas.openxmlformats.org/officeDocument/2006/customXml" ds:itemID="{38BC4233-C7AF-4875-B0B1-18D2F9737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2700</TotalTime>
  <Words>3677</Words>
  <Application>Microsoft Office PowerPoint</Application>
  <PresentationFormat>A4 Paper (210x297 mm)</PresentationFormat>
  <Paragraphs>172</Paragraphs>
  <Slides>11</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Arial</vt:lpstr>
      <vt:lpstr>Calibri</vt:lpstr>
      <vt:lpstr>Rathbones Sans</vt:lpstr>
      <vt:lpstr>Rathbones Sans Light</vt:lpstr>
      <vt:lpstr>RathbonesSans-Light</vt:lpstr>
      <vt:lpstr>Symbol</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Investing for you tomorrow</dc:title>
  <dc:subject/>
  <dc:creator>SEA Design</dc:creator>
  <dc:description/>
  <cp:lastModifiedBy>Will Rugg</cp:lastModifiedBy>
  <cp:revision>391</cp:revision>
  <cp:lastPrinted>2023-06-22T08:48:09Z</cp:lastPrinted>
  <dcterms:created xsi:type="dcterms:W3CDTF">2023-06-13T16:16:54Z</dcterms:created>
  <dcterms:modified xsi:type="dcterms:W3CDTF">2024-04-03T16:46:11Z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11</vt:i4>
  </property>
  <property fmtid="{D5CDD505-2E9C-101B-9397-08002B2CF9AE}" pid="8" name="PresentationFormat">
    <vt:lpwstr>A4 Paper (210x297 mm)</vt:lpwstr>
  </property>
  <property fmtid="{D5CDD505-2E9C-101B-9397-08002B2CF9AE}" pid="9" name="ScaleCrop">
    <vt:bool>false</vt:bool>
  </property>
  <property fmtid="{D5CDD505-2E9C-101B-9397-08002B2CF9AE}" pid="10" name="ShareDoc">
    <vt:bool>false</vt:bool>
  </property>
  <property fmtid="{D5CDD505-2E9C-101B-9397-08002B2CF9AE}" pid="11" name="Slides">
    <vt:i4>11</vt:i4>
  </property>
  <property fmtid="{D5CDD505-2E9C-101B-9397-08002B2CF9AE}" pid="12" name="ContentTypeId">
    <vt:lpwstr>0x010100A0D093C7BB93584F8A81E569305CB5A0</vt:lpwstr>
  </property>
  <property fmtid="{D5CDD505-2E9C-101B-9397-08002B2CF9AE}" pid="13" name="MediaServiceImageTags">
    <vt:lpwstr/>
  </property>
</Properties>
</file>