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1"/>
  </p:sldMasterIdLst>
  <p:notesMasterIdLst>
    <p:notesMasterId r:id="rId51"/>
  </p:notesMasterIdLst>
  <p:handoutMasterIdLst>
    <p:handoutMasterId r:id="rId52"/>
  </p:handoutMasterIdLst>
  <p:sldIdLst>
    <p:sldId id="1000" r:id="rId32"/>
    <p:sldId id="838841062" r:id="rId33"/>
    <p:sldId id="838841075" r:id="rId34"/>
    <p:sldId id="838841077" r:id="rId35"/>
    <p:sldId id="838841063" r:id="rId36"/>
    <p:sldId id="838841025" r:id="rId37"/>
    <p:sldId id="838841057" r:id="rId38"/>
    <p:sldId id="838841078" r:id="rId39"/>
    <p:sldId id="838841060" r:id="rId40"/>
    <p:sldId id="838841089" r:id="rId41"/>
    <p:sldId id="838841084" r:id="rId42"/>
    <p:sldId id="838841080" r:id="rId43"/>
    <p:sldId id="838841086" r:id="rId44"/>
    <p:sldId id="838841082" r:id="rId45"/>
    <p:sldId id="838841070" r:id="rId46"/>
    <p:sldId id="838841076" r:id="rId47"/>
    <p:sldId id="838841088" r:id="rId48"/>
    <p:sldId id="838841090" r:id="rId49"/>
    <p:sldId id="838840989" r:id="rId50"/>
  </p:sldIdLst>
  <p:sldSz cx="10693400" cy="7561263"/>
  <p:notesSz cx="6797675" cy="9928225"/>
  <p:custDataLst>
    <p:custData r:id="rId12"/>
    <p:custData r:id="rId9"/>
    <p:custData r:id="rId14"/>
    <p:custData r:id="rId6"/>
    <p:custData r:id="rId8"/>
    <p:custData r:id="rId11"/>
    <p:custData r:id="rId18"/>
    <p:custData r:id="rId17"/>
    <p:custData r:id="rId16"/>
    <p:custData r:id="rId29"/>
    <p:custData r:id="rId30"/>
    <p:custData r:id="rId7"/>
    <p:custData r:id="rId27"/>
    <p:custData r:id="rId3"/>
    <p:custData r:id="rId23"/>
    <p:custData r:id="rId15"/>
    <p:custData r:id="rId20"/>
  </p:custDataLst>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9" userDrawn="1">
          <p15:clr>
            <a:srgbClr val="A4A3A4"/>
          </p15:clr>
        </p15:guide>
        <p15:guide id="2" orient="horz" pos="3606" userDrawn="1">
          <p15:clr>
            <a:srgbClr val="A4A3A4"/>
          </p15:clr>
        </p15:guide>
        <p15:guide id="3" orient="horz" pos="182" userDrawn="1">
          <p15:clr>
            <a:srgbClr val="A4A3A4"/>
          </p15:clr>
        </p15:guide>
        <p15:guide id="4" orient="horz" pos="1746" userDrawn="1">
          <p15:clr>
            <a:srgbClr val="A4A3A4"/>
          </p15:clr>
        </p15:guide>
        <p15:guide id="5" orient="horz" pos="386" userDrawn="1">
          <p15:clr>
            <a:srgbClr val="A4A3A4"/>
          </p15:clr>
        </p15:guide>
        <p15:guide id="6" orient="horz" pos="4287" userDrawn="1">
          <p15:clr>
            <a:srgbClr val="A4A3A4"/>
          </p15:clr>
        </p15:guide>
        <p15:guide id="7" pos="193" userDrawn="1">
          <p15:clr>
            <a:srgbClr val="A4A3A4"/>
          </p15:clr>
        </p15:guide>
        <p15:guide id="8" pos="6543" userDrawn="1">
          <p15:clr>
            <a:srgbClr val="A4A3A4"/>
          </p15:clr>
        </p15:guide>
        <p15:guide id="9" pos="352" userDrawn="1">
          <p15:clr>
            <a:srgbClr val="A4A3A4"/>
          </p15:clr>
        </p15:guide>
        <p15:guide id="11" pos="2620" userDrawn="1">
          <p15:clr>
            <a:srgbClr val="A4A3A4"/>
          </p15:clr>
        </p15:guide>
        <p15:guide id="12" pos="1236" userDrawn="1">
          <p15:clr>
            <a:srgbClr val="A4A3A4"/>
          </p15:clr>
        </p15:guide>
        <p15:guide id="13" pos="3413" userDrawn="1">
          <p15:clr>
            <a:srgbClr val="A4A3A4"/>
          </p15:clr>
        </p15:guide>
        <p15:guide id="14" orient="horz" pos="2064" userDrawn="1">
          <p15:clr>
            <a:srgbClr val="A4A3A4"/>
          </p15:clr>
        </p15:guide>
        <p15:guide id="15" orient="horz" pos="2245" userDrawn="1">
          <p15:clr>
            <a:srgbClr val="A4A3A4"/>
          </p15:clr>
        </p15:guide>
        <p15:guide id="16" orient="horz" pos="31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Rugg" initials="WR" lastIdx="69" clrIdx="0"/>
  <p:cmAuthor id="2" name="Windows User" initials="WU" lastIdx="45" clrIdx="1"/>
  <p:cmAuthor id="3" name="Michael Berry" initials="MB" lastIdx="70" clrIdx="2"/>
  <p:cmAuthor id="4" name="Jeremy Ocansey" initials="JO" lastIdx="4" clrIdx="3">
    <p:extLst>
      <p:ext uri="{19B8F6BF-5375-455C-9EA6-DF929625EA0E}">
        <p15:presenceInfo xmlns:p15="http://schemas.microsoft.com/office/powerpoint/2012/main" userId="S::Jeremy.Ocansey@Rathbones.com::84e4ef4d-46b7-481c-a461-f36d3cba4d02" providerId="AD"/>
      </p:ext>
    </p:extLst>
  </p:cmAuthor>
  <p:cmAuthor id="5" name="Oliver Jones" initials="OJ" lastIdx="45" clrIdx="4">
    <p:extLst>
      <p:ext uri="{19B8F6BF-5375-455C-9EA6-DF929625EA0E}">
        <p15:presenceInfo xmlns:p15="http://schemas.microsoft.com/office/powerpoint/2012/main" userId="S::Oliver.Jones@rathbones.com::fd21a07e-99bf-4821-8fca-f4d2408bbb99" providerId="AD"/>
      </p:ext>
    </p:extLst>
  </p:cmAuthor>
  <p:cmAuthor id="6" name="Isobel Walder" initials="IW" lastIdx="23" clrIdx="5">
    <p:extLst>
      <p:ext uri="{19B8F6BF-5375-455C-9EA6-DF929625EA0E}">
        <p15:presenceInfo xmlns:p15="http://schemas.microsoft.com/office/powerpoint/2012/main" userId="S::Isobel.Walder@rathbones.com::739eb08c-97ab-4ceb-9611-77451dba1d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000000"/>
    <a:srgbClr val="0099CC"/>
    <a:srgbClr val="4C4E4B"/>
    <a:srgbClr val="99D6EB"/>
    <a:srgbClr val="ACC0C6"/>
    <a:srgbClr val="7596A0"/>
    <a:srgbClr val="686867"/>
    <a:srgbClr val="E2E693"/>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73678" autoAdjust="0"/>
  </p:normalViewPr>
  <p:slideViewPr>
    <p:cSldViewPr snapToGrid="0" snapToObjects="1">
      <p:cViewPr varScale="1">
        <p:scale>
          <a:sx n="104" d="100"/>
          <a:sy n="104" d="100"/>
        </p:scale>
        <p:origin x="1578" y="96"/>
      </p:cViewPr>
      <p:guideLst>
        <p:guide orient="horz" pos="1179"/>
        <p:guide orient="horz" pos="3606"/>
        <p:guide orient="horz" pos="182"/>
        <p:guide orient="horz" pos="1746"/>
        <p:guide orient="horz" pos="386"/>
        <p:guide orient="horz" pos="4287"/>
        <p:guide pos="193"/>
        <p:guide pos="6543"/>
        <p:guide pos="352"/>
        <p:guide pos="2620"/>
        <p:guide pos="1236"/>
        <p:guide pos="3413"/>
        <p:guide orient="horz" pos="2064"/>
        <p:guide orient="horz" pos="2245"/>
        <p:guide orient="horz" pos="313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0" d="100"/>
          <a:sy n="80" d="100"/>
        </p:scale>
        <p:origin x="401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commentAuthors" Target="commentAuthors.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slideMaster" Target="slideMasters/slideMaster1.xml"/><Relationship Id="rId44" Type="http://schemas.openxmlformats.org/officeDocument/2006/relationships/slide" Target="slides/slide1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6"/>
            <a:ext cx="2946275" cy="496751"/>
          </a:xfrm>
          <a:prstGeom prst="rect">
            <a:avLst/>
          </a:prstGeom>
        </p:spPr>
        <p:txBody>
          <a:bodyPr vert="horz" lIns="91403" tIns="45699" rIns="91403" bIns="45699" rtlCol="0"/>
          <a:lstStyle>
            <a:lvl1pPr algn="l">
              <a:defRPr sz="1200"/>
            </a:lvl1pPr>
          </a:lstStyle>
          <a:p>
            <a:r>
              <a:rPr lang="en-GB" dirty="0"/>
              <a:t>Why Rathbones: you and us</a:t>
            </a:r>
            <a:endParaRPr lang="en-US" dirty="0"/>
          </a:p>
        </p:txBody>
      </p:sp>
      <p:sp>
        <p:nvSpPr>
          <p:cNvPr id="3" name="Date Placeholder 2"/>
          <p:cNvSpPr>
            <a:spLocks noGrp="1"/>
          </p:cNvSpPr>
          <p:nvPr>
            <p:ph type="dt" sz="quarter" idx="1"/>
          </p:nvPr>
        </p:nvSpPr>
        <p:spPr>
          <a:xfrm>
            <a:off x="3849869" y="6"/>
            <a:ext cx="2946275" cy="496751"/>
          </a:xfrm>
          <a:prstGeom prst="rect">
            <a:avLst/>
          </a:prstGeom>
        </p:spPr>
        <p:txBody>
          <a:bodyPr vert="horz" lIns="91403" tIns="45699" rIns="91403" bIns="45699" rtlCol="0"/>
          <a:lstStyle>
            <a:lvl1pPr algn="r">
              <a:defRPr sz="1200"/>
            </a:lvl1pPr>
          </a:lstStyle>
          <a:p>
            <a:r>
              <a:rPr lang="en-US" dirty="0"/>
              <a:t>June 2022</a:t>
            </a:r>
          </a:p>
        </p:txBody>
      </p:sp>
      <p:sp>
        <p:nvSpPr>
          <p:cNvPr id="4" name="Footer Placeholder 3"/>
          <p:cNvSpPr>
            <a:spLocks noGrp="1"/>
          </p:cNvSpPr>
          <p:nvPr>
            <p:ph type="ftr" sz="quarter" idx="2"/>
          </p:nvPr>
        </p:nvSpPr>
        <p:spPr>
          <a:xfrm>
            <a:off x="9" y="9429785"/>
            <a:ext cx="2946275" cy="496751"/>
          </a:xfrm>
          <a:prstGeom prst="rect">
            <a:avLst/>
          </a:prstGeom>
        </p:spPr>
        <p:txBody>
          <a:bodyPr vert="horz" lIns="91403" tIns="45699" rIns="91403" bIns="456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869" y="9429785"/>
            <a:ext cx="2946275" cy="496751"/>
          </a:xfrm>
          <a:prstGeom prst="rect">
            <a:avLst/>
          </a:prstGeom>
        </p:spPr>
        <p:txBody>
          <a:bodyPr vert="horz" lIns="91403" tIns="45699" rIns="91403" bIns="45699" rtlCol="0" anchor="b"/>
          <a:lstStyle>
            <a:lvl1pPr algn="r">
              <a:defRPr sz="1200"/>
            </a:lvl1pPr>
          </a:lstStyle>
          <a:p>
            <a:fld id="{F76BACFD-3CF4-D142-BAF9-046FA00BD4DD}" type="slidenum">
              <a:rPr lang="en-US" smtClean="0"/>
              <a:pPr/>
              <a:t>‹#›</a:t>
            </a:fld>
            <a:endParaRPr lang="en-US" dirty="0"/>
          </a:p>
        </p:txBody>
      </p:sp>
    </p:spTree>
    <p:extLst>
      <p:ext uri="{BB962C8B-B14F-4D97-AF65-F5344CB8AC3E}">
        <p14:creationId xmlns:p14="http://schemas.microsoft.com/office/powerpoint/2010/main" val="10185989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2"/>
            <a:ext cx="2945659" cy="496411"/>
          </a:xfrm>
          <a:prstGeom prst="rect">
            <a:avLst/>
          </a:prstGeom>
        </p:spPr>
        <p:txBody>
          <a:bodyPr vert="horz" lIns="93138" tIns="46568" rIns="93138" bIns="46568" rtlCol="0"/>
          <a:lstStyle>
            <a:lvl1pPr algn="l">
              <a:defRPr sz="1200"/>
            </a:lvl1pPr>
          </a:lstStyle>
          <a:p>
            <a:r>
              <a:rPr lang="en-GB" dirty="0"/>
              <a:t>Why Rathbones: you and us</a:t>
            </a:r>
          </a:p>
        </p:txBody>
      </p:sp>
      <p:sp>
        <p:nvSpPr>
          <p:cNvPr id="3" name="Date Placeholder 2"/>
          <p:cNvSpPr>
            <a:spLocks noGrp="1"/>
          </p:cNvSpPr>
          <p:nvPr>
            <p:ph type="dt" idx="1"/>
          </p:nvPr>
        </p:nvSpPr>
        <p:spPr>
          <a:xfrm>
            <a:off x="3850449" y="2"/>
            <a:ext cx="2945659" cy="496411"/>
          </a:xfrm>
          <a:prstGeom prst="rect">
            <a:avLst/>
          </a:prstGeom>
        </p:spPr>
        <p:txBody>
          <a:bodyPr vert="horz" lIns="93138" tIns="46568" rIns="93138" bIns="46568" rtlCol="0"/>
          <a:lstStyle>
            <a:lvl1pPr algn="r">
              <a:defRPr sz="1200"/>
            </a:lvl1pPr>
          </a:lstStyle>
          <a:p>
            <a:r>
              <a:rPr lang="en-US" dirty="0"/>
              <a:t>June 2022</a:t>
            </a:r>
            <a:endParaRPr lang="en-GB" dirty="0"/>
          </a:p>
        </p:txBody>
      </p:sp>
      <p:sp>
        <p:nvSpPr>
          <p:cNvPr id="4" name="Slide Image Placeholder 3"/>
          <p:cNvSpPr>
            <a:spLocks noGrp="1" noRot="1" noChangeAspect="1"/>
          </p:cNvSpPr>
          <p:nvPr>
            <p:ph type="sldImg" idx="2"/>
          </p:nvPr>
        </p:nvSpPr>
        <p:spPr>
          <a:xfrm>
            <a:off x="769938" y="747713"/>
            <a:ext cx="5257800" cy="3719512"/>
          </a:xfrm>
          <a:prstGeom prst="rect">
            <a:avLst/>
          </a:prstGeom>
          <a:noFill/>
          <a:ln w="12700">
            <a:solidFill>
              <a:prstClr val="black"/>
            </a:solidFill>
          </a:ln>
        </p:spPr>
        <p:txBody>
          <a:bodyPr vert="horz" lIns="93138" tIns="46568" rIns="93138" bIns="46568" rtlCol="0" anchor="ctr"/>
          <a:lstStyle/>
          <a:p>
            <a:endParaRPr lang="en-GB" dirty="0"/>
          </a:p>
        </p:txBody>
      </p:sp>
      <p:sp>
        <p:nvSpPr>
          <p:cNvPr id="5" name="Notes Placeholder 4"/>
          <p:cNvSpPr>
            <a:spLocks noGrp="1"/>
          </p:cNvSpPr>
          <p:nvPr>
            <p:ph type="body" sz="quarter" idx="3"/>
          </p:nvPr>
        </p:nvSpPr>
        <p:spPr>
          <a:xfrm>
            <a:off x="679768" y="4715915"/>
            <a:ext cx="5438140" cy="4467701"/>
          </a:xfrm>
          <a:prstGeom prst="rect">
            <a:avLst/>
          </a:prstGeom>
        </p:spPr>
        <p:txBody>
          <a:bodyPr vert="horz" lIns="93138" tIns="46568" rIns="93138" bIns="465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8" y="9430097"/>
            <a:ext cx="2945659" cy="496411"/>
          </a:xfrm>
          <a:prstGeom prst="rect">
            <a:avLst/>
          </a:prstGeom>
        </p:spPr>
        <p:txBody>
          <a:bodyPr vert="horz" lIns="93138" tIns="46568" rIns="93138" bIns="4656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9" y="9430097"/>
            <a:ext cx="2945659" cy="496411"/>
          </a:xfrm>
          <a:prstGeom prst="rect">
            <a:avLst/>
          </a:prstGeom>
        </p:spPr>
        <p:txBody>
          <a:bodyPr vert="horz" lIns="93138" tIns="46568" rIns="93138" bIns="46568" rtlCol="0" anchor="b"/>
          <a:lstStyle>
            <a:lvl1pPr algn="r">
              <a:defRPr sz="1200"/>
            </a:lvl1pPr>
          </a:lstStyle>
          <a:p>
            <a:fld id="{27645C9B-89EA-47B1-B1D2-9DD5E04816F9}" type="slidenum">
              <a:rPr lang="en-GB" smtClean="0"/>
              <a:pPr/>
              <a:t>‹#›</a:t>
            </a:fld>
            <a:endParaRPr lang="en-GB" dirty="0"/>
          </a:p>
        </p:txBody>
      </p:sp>
    </p:spTree>
    <p:extLst>
      <p:ext uri="{BB962C8B-B14F-4D97-AF65-F5344CB8AC3E}">
        <p14:creationId xmlns:p14="http://schemas.microsoft.com/office/powerpoint/2010/main" val="592491957"/>
      </p:ext>
    </p:extLst>
  </p:cSld>
  <p:clrMap bg1="lt1" tx1="dk1" bg2="lt2" tx2="dk2" accent1="accent1" accent2="accent2" accent3="accent3" accent4="accent4" accent5="accent5" accent6="accent6" hlink="hlink" folHlink="folHlink"/>
  <p:hf hdr="0" ftr="0"/>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7645C9B-89EA-47B1-B1D2-9DD5E04816F9}" type="slidenum">
              <a:rPr lang="en-GB" smtClean="0"/>
              <a:pPr/>
              <a:t>1</a:t>
            </a:fld>
            <a:endParaRPr lang="en-GB" dirty="0"/>
          </a:p>
        </p:txBody>
      </p:sp>
      <p:sp>
        <p:nvSpPr>
          <p:cNvPr id="5" name="Date Placeholder 4">
            <a:extLst>
              <a:ext uri="{FF2B5EF4-FFF2-40B4-BE49-F238E27FC236}">
                <a16:creationId xmlns:a16="http://schemas.microsoft.com/office/drawing/2014/main" id="{CC5CFED4-239A-4C63-9A0C-13025052153F}"/>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261775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10</a:t>
            </a:fld>
            <a:endParaRPr lang="en-GB" dirty="0"/>
          </a:p>
        </p:txBody>
      </p:sp>
      <p:sp>
        <p:nvSpPr>
          <p:cNvPr id="5" name="Date Placeholder 4">
            <a:extLst>
              <a:ext uri="{FF2B5EF4-FFF2-40B4-BE49-F238E27FC236}">
                <a16:creationId xmlns:a16="http://schemas.microsoft.com/office/drawing/2014/main" id="{51F500F6-6062-4DF6-BD27-6E7B72FCF2EF}"/>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363783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Date Placeholder 3"/>
          <p:cNvSpPr>
            <a:spLocks noGrp="1"/>
          </p:cNvSpPr>
          <p:nvPr>
            <p:ph type="dt" idx="1"/>
          </p:nvPr>
        </p:nvSpPr>
        <p:spPr/>
        <p:txBody>
          <a:bodyPr/>
          <a:lstStyle/>
          <a:p>
            <a:r>
              <a:rPr lang="en-US"/>
              <a:t>June 2022</a:t>
            </a:r>
            <a:endParaRPr lang="en-GB" dirty="0"/>
          </a:p>
        </p:txBody>
      </p:sp>
      <p:sp>
        <p:nvSpPr>
          <p:cNvPr id="5" name="Slide Number Placeholder 4"/>
          <p:cNvSpPr>
            <a:spLocks noGrp="1"/>
          </p:cNvSpPr>
          <p:nvPr>
            <p:ph type="sldNum" sz="quarter" idx="5"/>
          </p:nvPr>
        </p:nvSpPr>
        <p:spPr/>
        <p:txBody>
          <a:bodyPr/>
          <a:lstStyle/>
          <a:p>
            <a:fld id="{27645C9B-89EA-47B1-B1D2-9DD5E04816F9}" type="slidenum">
              <a:rPr lang="en-GB" smtClean="0"/>
              <a:pPr/>
              <a:t>11</a:t>
            </a:fld>
            <a:endParaRPr lang="en-GB" dirty="0"/>
          </a:p>
        </p:txBody>
      </p:sp>
    </p:spTree>
    <p:extLst>
      <p:ext uri="{BB962C8B-B14F-4D97-AF65-F5344CB8AC3E}">
        <p14:creationId xmlns:p14="http://schemas.microsoft.com/office/powerpoint/2010/main" val="120295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12</a:t>
            </a:fld>
            <a:endParaRPr lang="en-GB" dirty="0"/>
          </a:p>
        </p:txBody>
      </p:sp>
      <p:sp>
        <p:nvSpPr>
          <p:cNvPr id="5" name="Date Placeholder 4">
            <a:extLst>
              <a:ext uri="{FF2B5EF4-FFF2-40B4-BE49-F238E27FC236}">
                <a16:creationId xmlns:a16="http://schemas.microsoft.com/office/drawing/2014/main" id="{9E04AD3E-F1A5-40F0-A6A7-BC81794E5C03}"/>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311515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r>
              <a:rPr lang="en-US"/>
              <a:t>June 2022</a:t>
            </a:r>
            <a:endParaRPr lang="en-GB" dirty="0"/>
          </a:p>
        </p:txBody>
      </p:sp>
      <p:sp>
        <p:nvSpPr>
          <p:cNvPr id="5" name="Slide Number Placeholder 4"/>
          <p:cNvSpPr>
            <a:spLocks noGrp="1"/>
          </p:cNvSpPr>
          <p:nvPr>
            <p:ph type="sldNum" sz="quarter" idx="5"/>
          </p:nvPr>
        </p:nvSpPr>
        <p:spPr/>
        <p:txBody>
          <a:bodyPr/>
          <a:lstStyle/>
          <a:p>
            <a:fld id="{27645C9B-89EA-47B1-B1D2-9DD5E04816F9}" type="slidenum">
              <a:rPr lang="en-GB" smtClean="0"/>
              <a:pPr/>
              <a:t>13</a:t>
            </a:fld>
            <a:endParaRPr lang="en-GB" dirty="0"/>
          </a:p>
        </p:txBody>
      </p:sp>
    </p:spTree>
    <p:extLst>
      <p:ext uri="{BB962C8B-B14F-4D97-AF65-F5344CB8AC3E}">
        <p14:creationId xmlns:p14="http://schemas.microsoft.com/office/powerpoint/2010/main" val="235115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14</a:t>
            </a:fld>
            <a:endParaRPr lang="en-GB" dirty="0"/>
          </a:p>
        </p:txBody>
      </p:sp>
      <p:sp>
        <p:nvSpPr>
          <p:cNvPr id="5" name="Date Placeholder 4">
            <a:extLst>
              <a:ext uri="{FF2B5EF4-FFF2-40B4-BE49-F238E27FC236}">
                <a16:creationId xmlns:a16="http://schemas.microsoft.com/office/drawing/2014/main" id="{9E04AD3E-F1A5-40F0-A6A7-BC81794E5C03}"/>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3216818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15</a:t>
            </a:fld>
            <a:endParaRPr lang="en-GB" dirty="0"/>
          </a:p>
        </p:txBody>
      </p:sp>
      <p:sp>
        <p:nvSpPr>
          <p:cNvPr id="5" name="Date Placeholder 4">
            <a:extLst>
              <a:ext uri="{FF2B5EF4-FFF2-40B4-BE49-F238E27FC236}">
                <a16:creationId xmlns:a16="http://schemas.microsoft.com/office/drawing/2014/main" id="{9E04AD3E-F1A5-40F0-A6A7-BC81794E5C03}"/>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296632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16</a:t>
            </a:fld>
            <a:endParaRPr lang="en-GB" dirty="0"/>
          </a:p>
        </p:txBody>
      </p:sp>
      <p:sp>
        <p:nvSpPr>
          <p:cNvPr id="5" name="Date Placeholder 4">
            <a:extLst>
              <a:ext uri="{FF2B5EF4-FFF2-40B4-BE49-F238E27FC236}">
                <a16:creationId xmlns:a16="http://schemas.microsoft.com/office/drawing/2014/main" id="{FADD1876-F33E-415A-8A9D-B9CA91CDA90E}"/>
              </a:ext>
            </a:extLst>
          </p:cNvPr>
          <p:cNvSpPr>
            <a:spLocks noGrp="1"/>
          </p:cNvSpPr>
          <p:nvPr>
            <p:ph type="dt" idx="1"/>
          </p:nvPr>
        </p:nvSpPr>
        <p:spPr/>
        <p:txBody>
          <a:bodyPr/>
          <a:lstStyle/>
          <a:p>
            <a:r>
              <a:rPr lang="en-US" dirty="0"/>
              <a:t>February 2022</a:t>
            </a:r>
            <a:endParaRPr lang="en-GB" dirty="0"/>
          </a:p>
        </p:txBody>
      </p:sp>
    </p:spTree>
    <p:extLst>
      <p:ext uri="{BB962C8B-B14F-4D97-AF65-F5344CB8AC3E}">
        <p14:creationId xmlns:p14="http://schemas.microsoft.com/office/powerpoint/2010/main" val="222709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7645C9B-89EA-47B1-B1D2-9DD5E04816F9}" type="slidenum">
              <a:rPr lang="en-GB" smtClean="0"/>
              <a:pPr/>
              <a:t>17</a:t>
            </a:fld>
            <a:endParaRPr lang="en-GB" dirty="0"/>
          </a:p>
        </p:txBody>
      </p:sp>
      <p:sp>
        <p:nvSpPr>
          <p:cNvPr id="5" name="Date Placeholder 4">
            <a:extLst>
              <a:ext uri="{FF2B5EF4-FFF2-40B4-BE49-F238E27FC236}">
                <a16:creationId xmlns:a16="http://schemas.microsoft.com/office/drawing/2014/main" id="{FADD1876-F33E-415A-8A9D-B9CA91CDA90E}"/>
              </a:ext>
            </a:extLst>
          </p:cNvPr>
          <p:cNvSpPr>
            <a:spLocks noGrp="1"/>
          </p:cNvSpPr>
          <p:nvPr>
            <p:ph type="dt" idx="1"/>
          </p:nvPr>
        </p:nvSpPr>
        <p:spPr/>
        <p:txBody>
          <a:bodyPr/>
          <a:lstStyle/>
          <a:p>
            <a:r>
              <a:rPr lang="en-US" dirty="0"/>
              <a:t>February 2022</a:t>
            </a:r>
            <a:endParaRPr lang="en-GB" dirty="0"/>
          </a:p>
        </p:txBody>
      </p:sp>
    </p:spTree>
    <p:extLst>
      <p:ext uri="{BB962C8B-B14F-4D97-AF65-F5344CB8AC3E}">
        <p14:creationId xmlns:p14="http://schemas.microsoft.com/office/powerpoint/2010/main" val="45997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18</a:t>
            </a:fld>
            <a:endParaRPr lang="en-GB" dirty="0"/>
          </a:p>
        </p:txBody>
      </p:sp>
      <p:sp>
        <p:nvSpPr>
          <p:cNvPr id="5" name="Date Placeholder 4">
            <a:extLst>
              <a:ext uri="{FF2B5EF4-FFF2-40B4-BE49-F238E27FC236}">
                <a16:creationId xmlns:a16="http://schemas.microsoft.com/office/drawing/2014/main" id="{51F500F6-6062-4DF6-BD27-6E7B72FCF2EF}"/>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1920169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19</a:t>
            </a:fld>
            <a:endParaRPr lang="en-GB" dirty="0"/>
          </a:p>
        </p:txBody>
      </p:sp>
      <p:sp>
        <p:nvSpPr>
          <p:cNvPr id="5" name="Date Placeholder 4">
            <a:extLst>
              <a:ext uri="{FF2B5EF4-FFF2-40B4-BE49-F238E27FC236}">
                <a16:creationId xmlns:a16="http://schemas.microsoft.com/office/drawing/2014/main" id="{939A739E-3461-4933-8F51-D69F96358EB6}"/>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256691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June 2022</a:t>
            </a:r>
            <a:endParaRPr lang="en-GB" dirty="0"/>
          </a:p>
        </p:txBody>
      </p:sp>
      <p:sp>
        <p:nvSpPr>
          <p:cNvPr id="5" name="Slide Number Placeholder 4"/>
          <p:cNvSpPr>
            <a:spLocks noGrp="1"/>
          </p:cNvSpPr>
          <p:nvPr>
            <p:ph type="sldNum" sz="quarter" idx="5"/>
          </p:nvPr>
        </p:nvSpPr>
        <p:spPr/>
        <p:txBody>
          <a:bodyPr/>
          <a:lstStyle/>
          <a:p>
            <a:fld id="{27645C9B-89EA-47B1-B1D2-9DD5E04816F9}" type="slidenum">
              <a:rPr lang="en-GB" smtClean="0"/>
              <a:pPr/>
              <a:t>2</a:t>
            </a:fld>
            <a:endParaRPr lang="en-GB" dirty="0"/>
          </a:p>
        </p:txBody>
      </p:sp>
    </p:spTree>
    <p:extLst>
      <p:ext uri="{BB962C8B-B14F-4D97-AF65-F5344CB8AC3E}">
        <p14:creationId xmlns:p14="http://schemas.microsoft.com/office/powerpoint/2010/main" val="12068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June 2022</a:t>
            </a:r>
            <a:endParaRPr lang="en-GB" dirty="0"/>
          </a:p>
        </p:txBody>
      </p:sp>
      <p:sp>
        <p:nvSpPr>
          <p:cNvPr id="5" name="Slide Number Placeholder 4"/>
          <p:cNvSpPr>
            <a:spLocks noGrp="1"/>
          </p:cNvSpPr>
          <p:nvPr>
            <p:ph type="sldNum" sz="quarter" idx="5"/>
          </p:nvPr>
        </p:nvSpPr>
        <p:spPr/>
        <p:txBody>
          <a:bodyPr/>
          <a:lstStyle/>
          <a:p>
            <a:fld id="{27645C9B-89EA-47B1-B1D2-9DD5E04816F9}" type="slidenum">
              <a:rPr lang="en-GB" smtClean="0"/>
              <a:pPr/>
              <a:t>3</a:t>
            </a:fld>
            <a:endParaRPr lang="en-GB" dirty="0"/>
          </a:p>
        </p:txBody>
      </p:sp>
    </p:spTree>
    <p:extLst>
      <p:ext uri="{BB962C8B-B14F-4D97-AF65-F5344CB8AC3E}">
        <p14:creationId xmlns:p14="http://schemas.microsoft.com/office/powerpoint/2010/main" val="372561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June 2022</a:t>
            </a:r>
            <a:endParaRPr lang="en-GB" dirty="0"/>
          </a:p>
        </p:txBody>
      </p:sp>
      <p:sp>
        <p:nvSpPr>
          <p:cNvPr id="5" name="Slide Number Placeholder 4"/>
          <p:cNvSpPr>
            <a:spLocks noGrp="1"/>
          </p:cNvSpPr>
          <p:nvPr>
            <p:ph type="sldNum" sz="quarter" idx="5"/>
          </p:nvPr>
        </p:nvSpPr>
        <p:spPr/>
        <p:txBody>
          <a:bodyPr/>
          <a:lstStyle/>
          <a:p>
            <a:fld id="{27645C9B-89EA-47B1-B1D2-9DD5E04816F9}" type="slidenum">
              <a:rPr lang="en-GB" smtClean="0"/>
              <a:pPr/>
              <a:t>4</a:t>
            </a:fld>
            <a:endParaRPr lang="en-GB" dirty="0"/>
          </a:p>
        </p:txBody>
      </p:sp>
    </p:spTree>
    <p:extLst>
      <p:ext uri="{BB962C8B-B14F-4D97-AF65-F5344CB8AC3E}">
        <p14:creationId xmlns:p14="http://schemas.microsoft.com/office/powerpoint/2010/main" val="311298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Date Placeholder 3"/>
          <p:cNvSpPr>
            <a:spLocks noGrp="1"/>
          </p:cNvSpPr>
          <p:nvPr>
            <p:ph type="dt" idx="1"/>
          </p:nvPr>
        </p:nvSpPr>
        <p:spPr/>
        <p:txBody>
          <a:bodyPr/>
          <a:lstStyle/>
          <a:p>
            <a:r>
              <a:rPr lang="en-US" dirty="0"/>
              <a:t>June 2022</a:t>
            </a:r>
            <a:endParaRPr lang="en-GB" dirty="0"/>
          </a:p>
        </p:txBody>
      </p:sp>
      <p:sp>
        <p:nvSpPr>
          <p:cNvPr id="5" name="Slide Number Placeholder 4"/>
          <p:cNvSpPr>
            <a:spLocks noGrp="1"/>
          </p:cNvSpPr>
          <p:nvPr>
            <p:ph type="sldNum" sz="quarter" idx="5"/>
          </p:nvPr>
        </p:nvSpPr>
        <p:spPr/>
        <p:txBody>
          <a:bodyPr/>
          <a:lstStyle/>
          <a:p>
            <a:fld id="{27645C9B-89EA-47B1-B1D2-9DD5E04816F9}" type="slidenum">
              <a:rPr lang="en-GB" smtClean="0"/>
              <a:pPr/>
              <a:t>5</a:t>
            </a:fld>
            <a:endParaRPr lang="en-GB" dirty="0"/>
          </a:p>
        </p:txBody>
      </p:sp>
    </p:spTree>
    <p:extLst>
      <p:ext uri="{BB962C8B-B14F-4D97-AF65-F5344CB8AC3E}">
        <p14:creationId xmlns:p14="http://schemas.microsoft.com/office/powerpoint/2010/main" val="72680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6</a:t>
            </a:fld>
            <a:endParaRPr lang="en-GB" dirty="0"/>
          </a:p>
        </p:txBody>
      </p:sp>
      <p:sp>
        <p:nvSpPr>
          <p:cNvPr id="5" name="Date Placeholder 4">
            <a:extLst>
              <a:ext uri="{FF2B5EF4-FFF2-40B4-BE49-F238E27FC236}">
                <a16:creationId xmlns:a16="http://schemas.microsoft.com/office/drawing/2014/main" id="{295BC819-7518-4E97-9D5B-A2A5CEAA4715}"/>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123653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645C9B-89EA-47B1-B1D2-9DD5E04816F9}" type="slidenum">
              <a:rPr lang="en-GB" smtClean="0"/>
              <a:pPr/>
              <a:t>7</a:t>
            </a:fld>
            <a:endParaRPr lang="en-GB" dirty="0"/>
          </a:p>
        </p:txBody>
      </p:sp>
      <p:sp>
        <p:nvSpPr>
          <p:cNvPr id="5" name="Date Placeholder 4">
            <a:extLst>
              <a:ext uri="{FF2B5EF4-FFF2-40B4-BE49-F238E27FC236}">
                <a16:creationId xmlns:a16="http://schemas.microsoft.com/office/drawing/2014/main" id="{295BC819-7518-4E97-9D5B-A2A5CEAA4715}"/>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44265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June 2022</a:t>
            </a:r>
            <a:endParaRPr lang="en-GB" dirty="0"/>
          </a:p>
        </p:txBody>
      </p:sp>
      <p:sp>
        <p:nvSpPr>
          <p:cNvPr id="5" name="Slide Number Placeholder 4"/>
          <p:cNvSpPr>
            <a:spLocks noGrp="1"/>
          </p:cNvSpPr>
          <p:nvPr>
            <p:ph type="sldNum" sz="quarter" idx="5"/>
          </p:nvPr>
        </p:nvSpPr>
        <p:spPr/>
        <p:txBody>
          <a:bodyPr/>
          <a:lstStyle/>
          <a:p>
            <a:fld id="{27645C9B-89EA-47B1-B1D2-9DD5E04816F9}" type="slidenum">
              <a:rPr lang="en-GB" smtClean="0"/>
              <a:pPr/>
              <a:t>8</a:t>
            </a:fld>
            <a:endParaRPr lang="en-GB" dirty="0"/>
          </a:p>
        </p:txBody>
      </p:sp>
    </p:spTree>
    <p:extLst>
      <p:ext uri="{BB962C8B-B14F-4D97-AF65-F5344CB8AC3E}">
        <p14:creationId xmlns:p14="http://schemas.microsoft.com/office/powerpoint/2010/main" val="301311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7645C9B-89EA-47B1-B1D2-9DD5E04816F9}" type="slidenum">
              <a:rPr lang="en-GB" smtClean="0"/>
              <a:pPr/>
              <a:t>9</a:t>
            </a:fld>
            <a:endParaRPr lang="en-GB" dirty="0"/>
          </a:p>
        </p:txBody>
      </p:sp>
      <p:sp>
        <p:nvSpPr>
          <p:cNvPr id="5" name="Date Placeholder 4">
            <a:extLst>
              <a:ext uri="{FF2B5EF4-FFF2-40B4-BE49-F238E27FC236}">
                <a16:creationId xmlns:a16="http://schemas.microsoft.com/office/drawing/2014/main" id="{9E04AD3E-F1A5-40F0-A6A7-BC81794E5C03}"/>
              </a:ext>
            </a:extLst>
          </p:cNvPr>
          <p:cNvSpPr>
            <a:spLocks noGrp="1"/>
          </p:cNvSpPr>
          <p:nvPr>
            <p:ph type="dt" idx="1"/>
          </p:nvPr>
        </p:nvSpPr>
        <p:spPr/>
        <p:txBody>
          <a:bodyPr/>
          <a:lstStyle/>
          <a:p>
            <a:r>
              <a:rPr lang="en-US" dirty="0"/>
              <a:t>June 2022</a:t>
            </a:r>
            <a:endParaRPr lang="en-GB" dirty="0"/>
          </a:p>
        </p:txBody>
      </p:sp>
    </p:spTree>
    <p:extLst>
      <p:ext uri="{BB962C8B-B14F-4D97-AF65-F5344CB8AC3E}">
        <p14:creationId xmlns:p14="http://schemas.microsoft.com/office/powerpoint/2010/main" val="86922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2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AEFCE7CF-8B71-4A64-BFBF-79790B0ADFC5}"/>
              </a:ext>
            </a:extLst>
          </p:cNvPr>
          <p:cNvSpPr>
            <a:spLocks noGrp="1"/>
          </p:cNvSpPr>
          <p:nvPr>
            <p:ph type="ftr" sz="quarter" idx="10"/>
          </p:nvPr>
        </p:nvSpPr>
        <p:spPr>
          <a:xfrm>
            <a:off x="315913" y="138855"/>
            <a:ext cx="6736426" cy="186121"/>
          </a:xfrm>
        </p:spPr>
        <p:txBody>
          <a:bodyPr/>
          <a:lstStyle/>
          <a:p>
            <a:endParaRPr lang="en-GB" dirty="0"/>
          </a:p>
        </p:txBody>
      </p:sp>
      <p:sp>
        <p:nvSpPr>
          <p:cNvPr id="5" name="Text Placeholder 8">
            <a:extLst>
              <a:ext uri="{FF2B5EF4-FFF2-40B4-BE49-F238E27FC236}">
                <a16:creationId xmlns:a16="http://schemas.microsoft.com/office/drawing/2014/main" id="{D02C2266-5604-413F-B3E7-09D088FE1BD9}"/>
              </a:ext>
            </a:extLst>
          </p:cNvPr>
          <p:cNvSpPr>
            <a:spLocks noGrp="1"/>
          </p:cNvSpPr>
          <p:nvPr>
            <p:ph type="body" sz="quarter" idx="11"/>
          </p:nvPr>
        </p:nvSpPr>
        <p:spPr>
          <a:xfrm>
            <a:off x="315914" y="1000307"/>
            <a:ext cx="10026648" cy="561794"/>
          </a:xfrm>
          <a:prstGeom prst="rect">
            <a:avLst/>
          </a:prstGeom>
        </p:spPr>
        <p:txBody>
          <a:bodyPr lIns="0" tIns="0" rIns="0" bIns="0" anchor="t"/>
          <a:lstStyle>
            <a:lvl1pPr marL="0" indent="0">
              <a:lnSpc>
                <a:spcPct val="100000"/>
              </a:lnSpc>
              <a:spcBef>
                <a:spcPts val="0"/>
              </a:spcBef>
              <a:buFontTx/>
              <a:buNone/>
              <a:defRPr sz="2600" b="1">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6" name="Text Placeholder 8">
            <a:extLst>
              <a:ext uri="{FF2B5EF4-FFF2-40B4-BE49-F238E27FC236}">
                <a16:creationId xmlns:a16="http://schemas.microsoft.com/office/drawing/2014/main" id="{B360E00C-D24A-4C65-B8AB-38726ED69C2B}"/>
              </a:ext>
            </a:extLst>
          </p:cNvPr>
          <p:cNvSpPr>
            <a:spLocks noGrp="1"/>
          </p:cNvSpPr>
          <p:nvPr>
            <p:ph type="body" sz="quarter" idx="12"/>
          </p:nvPr>
        </p:nvSpPr>
        <p:spPr>
          <a:xfrm>
            <a:off x="315913" y="2124257"/>
            <a:ext cx="4913311" cy="371293"/>
          </a:xfrm>
          <a:prstGeom prst="rect">
            <a:avLst/>
          </a:prstGeom>
        </p:spPr>
        <p:txBody>
          <a:bodyPr lIns="0" tIns="0" rIns="0" bIns="0" anchor="t"/>
          <a:lstStyle>
            <a:lvl1pPr marL="0" indent="0">
              <a:lnSpc>
                <a:spcPct val="100000"/>
              </a:lnSpc>
              <a:spcBef>
                <a:spcPts val="0"/>
              </a:spcBef>
              <a:buFontTx/>
              <a:buNone/>
              <a:defRPr sz="1600" b="1">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7" name="Text Placeholder 8">
            <a:extLst>
              <a:ext uri="{FF2B5EF4-FFF2-40B4-BE49-F238E27FC236}">
                <a16:creationId xmlns:a16="http://schemas.microsoft.com/office/drawing/2014/main" id="{6657DA7F-983F-4D84-A4E6-B5C8042D8166}"/>
              </a:ext>
            </a:extLst>
          </p:cNvPr>
          <p:cNvSpPr>
            <a:spLocks noGrp="1"/>
          </p:cNvSpPr>
          <p:nvPr>
            <p:ph type="body" sz="quarter" idx="13"/>
          </p:nvPr>
        </p:nvSpPr>
        <p:spPr>
          <a:xfrm>
            <a:off x="5429251" y="2124257"/>
            <a:ext cx="4913311" cy="371293"/>
          </a:xfrm>
          <a:prstGeom prst="rect">
            <a:avLst/>
          </a:prstGeom>
        </p:spPr>
        <p:txBody>
          <a:bodyPr lIns="0" tIns="0" rIns="0" bIns="0" anchor="t"/>
          <a:lstStyle>
            <a:lvl1pPr marL="0" indent="0">
              <a:lnSpc>
                <a:spcPct val="100000"/>
              </a:lnSpc>
              <a:spcBef>
                <a:spcPts val="0"/>
              </a:spcBef>
              <a:buFontTx/>
              <a:buNone/>
              <a:defRPr sz="1600" b="1">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8" name="Text Placeholder 8">
            <a:extLst>
              <a:ext uri="{FF2B5EF4-FFF2-40B4-BE49-F238E27FC236}">
                <a16:creationId xmlns:a16="http://schemas.microsoft.com/office/drawing/2014/main" id="{866242A7-3F46-4E88-9C79-B109F9655C18}"/>
              </a:ext>
            </a:extLst>
          </p:cNvPr>
          <p:cNvSpPr>
            <a:spLocks noGrp="1"/>
          </p:cNvSpPr>
          <p:nvPr>
            <p:ph type="body" sz="quarter" idx="14"/>
          </p:nvPr>
        </p:nvSpPr>
        <p:spPr>
          <a:xfrm>
            <a:off x="315913" y="6496232"/>
            <a:ext cx="10026648" cy="276043"/>
          </a:xfrm>
          <a:prstGeom prst="rect">
            <a:avLst/>
          </a:prstGeom>
        </p:spPr>
        <p:txBody>
          <a:bodyPr lIns="0" tIns="0" rIns="0" bIns="0" anchor="t"/>
          <a:lstStyle>
            <a:lvl1pPr marL="0" indent="0">
              <a:buFontTx/>
              <a:buNone/>
              <a:defRPr sz="800" b="0">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9" name="Footer Placeholder 2">
            <a:extLst>
              <a:ext uri="{FF2B5EF4-FFF2-40B4-BE49-F238E27FC236}">
                <a16:creationId xmlns:a16="http://schemas.microsoft.com/office/drawing/2014/main" id="{ACF92000-EED9-4782-A5CC-D3B2F10E841D}"/>
              </a:ext>
            </a:extLst>
          </p:cNvPr>
          <p:cNvSpPr txBox="1">
            <a:spLocks/>
          </p:cNvSpPr>
          <p:nvPr userDrawn="1"/>
        </p:nvSpPr>
        <p:spPr>
          <a:xfrm>
            <a:off x="315914" y="657287"/>
            <a:ext cx="6736426" cy="186121"/>
          </a:xfrm>
          <a:prstGeom prst="rect">
            <a:avLst/>
          </a:prstGeom>
        </p:spPr>
        <p:txBody>
          <a:bodyPr vert="horz" lIns="0" tIns="45720" rIns="91440" bIns="45720" rtlCol="0" anchor="t" anchorCtr="0"/>
          <a:lstStyle>
            <a:defPPr>
              <a:defRPr lang="en-US"/>
            </a:defPPr>
            <a:lvl1pPr marL="0" algn="l" defTabSz="1043056" rtl="0" eaLnBrk="1" latinLnBrk="0" hangingPunct="1">
              <a:defRPr sz="1000" kern="1200">
                <a:solidFill>
                  <a:srgbClr val="000000"/>
                </a:solidFill>
                <a:latin typeface="Arial" panose="020B0604020202020204" pitchFamily="34" charset="0"/>
                <a:ea typeface="+mn-ea"/>
                <a:cs typeface="Arial" panose="020B0604020202020204" pitchFamily="34" charset="0"/>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500" b="1" dirty="0"/>
              <a:t>Rathbones view in charts</a:t>
            </a:r>
          </a:p>
        </p:txBody>
      </p:sp>
      <p:sp>
        <p:nvSpPr>
          <p:cNvPr id="10" name="Rectangle 9">
            <a:extLst>
              <a:ext uri="{FF2B5EF4-FFF2-40B4-BE49-F238E27FC236}">
                <a16:creationId xmlns:a16="http://schemas.microsoft.com/office/drawing/2014/main" id="{0B7889F5-0061-4664-8BFC-9301627EFE23}"/>
              </a:ext>
            </a:extLst>
          </p:cNvPr>
          <p:cNvSpPr/>
          <p:nvPr userDrawn="1"/>
        </p:nvSpPr>
        <p:spPr>
          <a:xfrm>
            <a:off x="315913" y="6836554"/>
            <a:ext cx="9494837" cy="369332"/>
          </a:xfrm>
          <a:prstGeom prst="rect">
            <a:avLst/>
          </a:prstGeom>
        </p:spPr>
        <p:txBody>
          <a:bodyPr wrap="square" lIns="0" tIns="0" rIns="0" bIns="0">
            <a:spAutoFit/>
          </a:bodyPr>
          <a:lstStyle/>
          <a:p>
            <a:r>
              <a:rPr lang="en-GB" sz="1200" b="1" dirty="0">
                <a:solidFill>
                  <a:srgbClr val="000000"/>
                </a:solidFill>
                <a:latin typeface="Arial" panose="020B0604020202020204" pitchFamily="34" charset="0"/>
                <a:cs typeface="Arial" panose="020B0604020202020204" pitchFamily="34" charset="0"/>
              </a:rPr>
              <a:t>Investments can go down as well as up and you could get back less than you invested. Past performance is not a reliable indicator of future results.</a:t>
            </a:r>
          </a:p>
        </p:txBody>
      </p:sp>
    </p:spTree>
    <p:extLst>
      <p:ext uri="{BB962C8B-B14F-4D97-AF65-F5344CB8AC3E}">
        <p14:creationId xmlns:p14="http://schemas.microsoft.com/office/powerpoint/2010/main" val="318443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oC">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FAF8A3F-4041-419C-997A-839F1B631397}"/>
              </a:ext>
            </a:extLst>
          </p:cNvPr>
          <p:cNvSpPr>
            <a:spLocks noGrp="1"/>
          </p:cNvSpPr>
          <p:nvPr>
            <p:ph type="ftr" sz="quarter" idx="10"/>
          </p:nvPr>
        </p:nvSpPr>
        <p:spPr>
          <a:xfrm>
            <a:off x="315913" y="138855"/>
            <a:ext cx="6736426" cy="186121"/>
          </a:xfrm>
        </p:spPr>
        <p:txBody>
          <a:bodyPr/>
          <a:lstStyle/>
          <a:p>
            <a:endParaRPr lang="en-GB" dirty="0"/>
          </a:p>
        </p:txBody>
      </p:sp>
      <p:sp>
        <p:nvSpPr>
          <p:cNvPr id="9" name="Text Placeholder 8">
            <a:extLst>
              <a:ext uri="{FF2B5EF4-FFF2-40B4-BE49-F238E27FC236}">
                <a16:creationId xmlns:a16="http://schemas.microsoft.com/office/drawing/2014/main" id="{82ACA366-63BF-4692-ABC2-C7D4236D7901}"/>
              </a:ext>
            </a:extLst>
          </p:cNvPr>
          <p:cNvSpPr>
            <a:spLocks noGrp="1"/>
          </p:cNvSpPr>
          <p:nvPr>
            <p:ph type="body" sz="quarter" idx="11"/>
          </p:nvPr>
        </p:nvSpPr>
        <p:spPr>
          <a:xfrm>
            <a:off x="315914" y="1000307"/>
            <a:ext cx="10026648" cy="561794"/>
          </a:xfrm>
          <a:prstGeom prst="rect">
            <a:avLst/>
          </a:prstGeom>
        </p:spPr>
        <p:txBody>
          <a:bodyPr lIns="0" tIns="0" rIns="0" bIns="0" anchor="t"/>
          <a:lstStyle>
            <a:lvl1pPr marL="0" indent="0">
              <a:lnSpc>
                <a:spcPct val="100000"/>
              </a:lnSpc>
              <a:spcBef>
                <a:spcPts val="0"/>
              </a:spcBef>
              <a:buFontTx/>
              <a:buNone/>
              <a:defRPr sz="2600" b="1">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2" name="Text Placeholder 8">
            <a:extLst>
              <a:ext uri="{FF2B5EF4-FFF2-40B4-BE49-F238E27FC236}">
                <a16:creationId xmlns:a16="http://schemas.microsoft.com/office/drawing/2014/main" id="{EFE418C0-7C52-45DC-AA80-10526D894DEB}"/>
              </a:ext>
            </a:extLst>
          </p:cNvPr>
          <p:cNvSpPr>
            <a:spLocks noGrp="1"/>
          </p:cNvSpPr>
          <p:nvPr>
            <p:ph type="body" sz="quarter" idx="12"/>
          </p:nvPr>
        </p:nvSpPr>
        <p:spPr>
          <a:xfrm>
            <a:off x="315913" y="2124257"/>
            <a:ext cx="4913311" cy="371293"/>
          </a:xfrm>
          <a:prstGeom prst="rect">
            <a:avLst/>
          </a:prstGeom>
        </p:spPr>
        <p:txBody>
          <a:bodyPr lIns="0" tIns="0" rIns="0" bIns="0" anchor="t"/>
          <a:lstStyle>
            <a:lvl1pPr marL="0" indent="0">
              <a:lnSpc>
                <a:spcPct val="100000"/>
              </a:lnSpc>
              <a:spcBef>
                <a:spcPts val="0"/>
              </a:spcBef>
              <a:buFontTx/>
              <a:buNone/>
              <a:defRPr sz="1600" b="1">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3" name="Text Placeholder 8">
            <a:extLst>
              <a:ext uri="{FF2B5EF4-FFF2-40B4-BE49-F238E27FC236}">
                <a16:creationId xmlns:a16="http://schemas.microsoft.com/office/drawing/2014/main" id="{846CAC2D-1174-43F4-9FDF-D34D44C04512}"/>
              </a:ext>
            </a:extLst>
          </p:cNvPr>
          <p:cNvSpPr>
            <a:spLocks noGrp="1"/>
          </p:cNvSpPr>
          <p:nvPr>
            <p:ph type="body" sz="quarter" idx="13"/>
          </p:nvPr>
        </p:nvSpPr>
        <p:spPr>
          <a:xfrm>
            <a:off x="5429251" y="2124257"/>
            <a:ext cx="4913311" cy="371293"/>
          </a:xfrm>
          <a:prstGeom prst="rect">
            <a:avLst/>
          </a:prstGeom>
        </p:spPr>
        <p:txBody>
          <a:bodyPr lIns="0" tIns="0" rIns="0" bIns="0" anchor="t"/>
          <a:lstStyle>
            <a:lvl1pPr marL="0" indent="0">
              <a:lnSpc>
                <a:spcPct val="100000"/>
              </a:lnSpc>
              <a:spcBef>
                <a:spcPts val="0"/>
              </a:spcBef>
              <a:buFontTx/>
              <a:buNone/>
              <a:defRPr sz="1600" b="1">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4" name="Text Placeholder 8">
            <a:extLst>
              <a:ext uri="{FF2B5EF4-FFF2-40B4-BE49-F238E27FC236}">
                <a16:creationId xmlns:a16="http://schemas.microsoft.com/office/drawing/2014/main" id="{36476FEF-BA54-4A62-8BEB-963A850588B1}"/>
              </a:ext>
            </a:extLst>
          </p:cNvPr>
          <p:cNvSpPr>
            <a:spLocks noGrp="1"/>
          </p:cNvSpPr>
          <p:nvPr>
            <p:ph type="body" sz="quarter" idx="14"/>
          </p:nvPr>
        </p:nvSpPr>
        <p:spPr>
          <a:xfrm>
            <a:off x="315913" y="6496232"/>
            <a:ext cx="10026648" cy="276043"/>
          </a:xfrm>
          <a:prstGeom prst="rect">
            <a:avLst/>
          </a:prstGeom>
        </p:spPr>
        <p:txBody>
          <a:bodyPr lIns="0" tIns="0" rIns="0" bIns="0" anchor="t"/>
          <a:lstStyle>
            <a:lvl1pPr marL="0" indent="0">
              <a:buFontTx/>
              <a:buNone/>
              <a:defRPr sz="800" b="0">
                <a:solidFill>
                  <a:srgbClr val="000000"/>
                </a:solidFill>
                <a:latin typeface="Arial" panose="020B0604020202020204" pitchFamily="34" charset="0"/>
                <a:cs typeface="Arial" panose="020B0604020202020204" pitchFamily="34" charset="0"/>
              </a:defRPr>
            </a:lvl1pPr>
            <a:lvl2pPr marL="0" indent="0">
              <a:buFontTx/>
              <a:buNone/>
              <a:defRPr>
                <a:solidFill>
                  <a:srgbClr val="000000"/>
                </a:solidFill>
                <a:latin typeface="Arial" panose="020B0604020202020204" pitchFamily="34" charset="0"/>
                <a:cs typeface="Arial" panose="020B0604020202020204" pitchFamily="34" charset="0"/>
              </a:defRPr>
            </a:lvl2pPr>
            <a:lvl3pPr marL="0" indent="0">
              <a:buFontTx/>
              <a:buNone/>
              <a:defRPr>
                <a:solidFill>
                  <a:srgbClr val="000000"/>
                </a:solidFill>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5" name="Footer Placeholder 2">
            <a:extLst>
              <a:ext uri="{FF2B5EF4-FFF2-40B4-BE49-F238E27FC236}">
                <a16:creationId xmlns:a16="http://schemas.microsoft.com/office/drawing/2014/main" id="{B92061EC-ADFA-40DB-9C03-C6F2144808CD}"/>
              </a:ext>
            </a:extLst>
          </p:cNvPr>
          <p:cNvSpPr txBox="1">
            <a:spLocks/>
          </p:cNvSpPr>
          <p:nvPr userDrawn="1"/>
        </p:nvSpPr>
        <p:spPr>
          <a:xfrm>
            <a:off x="315914" y="657287"/>
            <a:ext cx="6736426" cy="186121"/>
          </a:xfrm>
          <a:prstGeom prst="rect">
            <a:avLst/>
          </a:prstGeom>
        </p:spPr>
        <p:txBody>
          <a:bodyPr vert="horz" lIns="0" tIns="45720" rIns="91440" bIns="45720" rtlCol="0" anchor="t" anchorCtr="0"/>
          <a:lstStyle>
            <a:defPPr>
              <a:defRPr lang="en-US"/>
            </a:defPPr>
            <a:lvl1pPr marL="0" algn="l" defTabSz="1043056" rtl="0" eaLnBrk="1" latinLnBrk="0" hangingPunct="1">
              <a:defRPr sz="1000" kern="1200">
                <a:solidFill>
                  <a:srgbClr val="000000"/>
                </a:solidFill>
                <a:latin typeface="Arial" panose="020B0604020202020204" pitchFamily="34" charset="0"/>
                <a:ea typeface="+mn-ea"/>
                <a:cs typeface="Arial" panose="020B0604020202020204" pitchFamily="34" charset="0"/>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500" b="1" dirty="0"/>
              <a:t>Rathbones view in charts</a:t>
            </a:r>
          </a:p>
        </p:txBody>
      </p:sp>
    </p:spTree>
    <p:extLst>
      <p:ext uri="{BB962C8B-B14F-4D97-AF65-F5344CB8AC3E}">
        <p14:creationId xmlns:p14="http://schemas.microsoft.com/office/powerpoint/2010/main" val="1831698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ooter Placeholder 5">
            <a:extLst>
              <a:ext uri="{FF2B5EF4-FFF2-40B4-BE49-F238E27FC236}">
                <a16:creationId xmlns:a16="http://schemas.microsoft.com/office/drawing/2014/main" id="{1171B673-9512-DD44-8D5B-D5D3C6F56736}"/>
              </a:ext>
            </a:extLst>
          </p:cNvPr>
          <p:cNvSpPr txBox="1">
            <a:spLocks/>
          </p:cNvSpPr>
          <p:nvPr userDrawn="1"/>
        </p:nvSpPr>
        <p:spPr>
          <a:xfrm>
            <a:off x="306388" y="7299818"/>
            <a:ext cx="2281088" cy="186121"/>
          </a:xfrm>
          <a:prstGeom prst="rect">
            <a:avLst/>
          </a:prstGeom>
        </p:spPr>
        <p:txBody>
          <a:bodyPr lIns="0" tIns="0" rIns="0" bIns="0"/>
          <a:lstStyle>
            <a:defPPr>
              <a:defRPr lang="en-US"/>
            </a:defPPr>
            <a:lvl1pPr marL="0" algn="l" defTabSz="1043056" rtl="0" eaLnBrk="1" latinLnBrk="0" hangingPunct="1">
              <a:defRPr sz="2100" b="0" i="0" kern="1200">
                <a:solidFill>
                  <a:srgbClr val="000000"/>
                </a:solidFill>
                <a:latin typeface="Arial Narrow" panose="020B0604020202020204" pitchFamily="34" charset="0"/>
                <a:ea typeface="+mn-ea"/>
                <a:cs typeface="Arial Narrow" panose="020B0604020202020204" pitchFamily="34" charset="0"/>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000" b="0" i="0" dirty="0">
                <a:latin typeface="Arial" panose="020B0604020202020204" pitchFamily="34" charset="0"/>
                <a:cs typeface="Arial" panose="020B0604020202020204" pitchFamily="34" charset="0"/>
              </a:rPr>
              <a:t>Page </a:t>
            </a:r>
            <a:fld id="{E419C193-4D18-4B5D-8C1A-DACA4B3D4897}" type="slidenum">
              <a:rPr lang="en-GB" sz="1000" b="0" i="0" smtClean="0">
                <a:latin typeface="Arial" panose="020B0604020202020204" pitchFamily="34" charset="0"/>
                <a:cs typeface="Arial" panose="020B0604020202020204" pitchFamily="34" charset="0"/>
              </a:rPr>
              <a:pPr/>
              <a:t>‹#›</a:t>
            </a:fld>
            <a:endParaRPr lang="en-GB" sz="1000" b="0" i="0" dirty="0">
              <a:latin typeface="Arial" panose="020B0604020202020204" pitchFamily="34" charset="0"/>
              <a:cs typeface="Arial" panose="020B0604020202020204" pitchFamily="34" charset="0"/>
            </a:endParaRPr>
          </a:p>
          <a:p>
            <a:endParaRPr lang="en-GB" sz="700" b="0" i="0"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D24CC9D4-E730-4580-A687-C16C7AF79055}"/>
              </a:ext>
            </a:extLst>
          </p:cNvPr>
          <p:cNvSpPr>
            <a:spLocks noGrp="1"/>
          </p:cNvSpPr>
          <p:nvPr>
            <p:ph type="ftr" sz="quarter" idx="3"/>
          </p:nvPr>
        </p:nvSpPr>
        <p:spPr>
          <a:xfrm>
            <a:off x="321599" y="138855"/>
            <a:ext cx="6736426" cy="186121"/>
          </a:xfrm>
          <a:prstGeom prst="rect">
            <a:avLst/>
          </a:prstGeom>
        </p:spPr>
        <p:txBody>
          <a:bodyPr vert="horz" lIns="0" tIns="45720" rIns="91440" bIns="45720" rtlCol="0" anchor="t" anchorCtr="0"/>
          <a:lstStyle>
            <a:lvl1pPr algn="l">
              <a:defRPr sz="1000">
                <a:solidFill>
                  <a:srgbClr val="000000"/>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39912682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sldNum="0" hdr="0" ftr="0"/>
  <p:txStyles>
    <p:titleStyle>
      <a:lvl1pPr algn="l" defTabSz="1043056" rtl="0" eaLnBrk="1" latinLnBrk="0" hangingPunct="1">
        <a:spcBef>
          <a:spcPct val="0"/>
        </a:spcBef>
        <a:buNone/>
        <a:defRPr sz="1000" kern="1200">
          <a:solidFill>
            <a:schemeClr val="tx1"/>
          </a:solidFill>
          <a:latin typeface="+mj-lt"/>
          <a:ea typeface="+mj-ea"/>
          <a:cs typeface="+mj-cs"/>
        </a:defRPr>
      </a:lvl1pPr>
    </p:titleStyle>
    <p:bodyStyle>
      <a:lvl1pPr marL="306000" indent="-306000" algn="l" defTabSz="1043056" rtl="0" eaLnBrk="1" latinLnBrk="0" hangingPunct="1">
        <a:lnSpc>
          <a:spcPts val="2400"/>
        </a:lnSpc>
        <a:spcBef>
          <a:spcPts val="950"/>
        </a:spcBef>
        <a:spcAft>
          <a:spcPts val="0"/>
        </a:spcAft>
        <a:buClr>
          <a:schemeClr val="tx1"/>
        </a:buClr>
        <a:buFont typeface="Georgia" panose="02040502050405020303" pitchFamily="18" charset="0"/>
        <a:buChar char="—"/>
        <a:defRPr sz="2000" kern="1200">
          <a:solidFill>
            <a:schemeClr val="tx1"/>
          </a:solidFill>
          <a:latin typeface="+mn-lt"/>
          <a:ea typeface="+mn-ea"/>
          <a:cs typeface="+mn-cs"/>
        </a:defRPr>
      </a:lvl1pPr>
      <a:lvl2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kern="1200">
          <a:solidFill>
            <a:schemeClr val="tx1"/>
          </a:solidFill>
          <a:latin typeface="+mn-lt"/>
          <a:ea typeface="+mn-ea"/>
          <a:cs typeface="+mn-cs"/>
        </a:defRPr>
      </a:lvl2pPr>
      <a:lvl3pPr marL="198000" indent="-198000" algn="l" defTabSz="1043056" rtl="0" eaLnBrk="1" latinLnBrk="0" hangingPunct="1">
        <a:lnSpc>
          <a:spcPts val="1550"/>
        </a:lnSpc>
        <a:spcBef>
          <a:spcPts val="775"/>
        </a:spcBef>
        <a:spcAft>
          <a:spcPts val="0"/>
        </a:spcAft>
        <a:buClr>
          <a:schemeClr val="tx1"/>
        </a:buClr>
        <a:buFont typeface="Georgia" panose="02040502050405020303" pitchFamily="18" charset="0"/>
        <a:buChar char="—"/>
        <a:defRPr sz="1300" kern="1200">
          <a:solidFill>
            <a:schemeClr val="tx1"/>
          </a:solidFill>
          <a:latin typeface="+mn-lt"/>
          <a:ea typeface="+mn-ea"/>
          <a:cs typeface="+mn-cs"/>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E7F53-B1C6-DE4E-9C6E-660A8DF69FA6}"/>
              </a:ext>
            </a:extLst>
          </p:cNvPr>
          <p:cNvSpPr/>
          <p:nvPr/>
        </p:nvSpPr>
        <p:spPr>
          <a:xfrm>
            <a:off x="271865" y="129173"/>
            <a:ext cx="10115148" cy="364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Placeholder 4">
            <a:extLst>
              <a:ext uri="{FF2B5EF4-FFF2-40B4-BE49-F238E27FC236}">
                <a16:creationId xmlns:a16="http://schemas.microsoft.com/office/drawing/2014/main" id="{6C4DF5C2-D2A9-44F7-AA86-572A49C810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51" b="17509"/>
          <a:stretch/>
        </p:blipFill>
        <p:spPr>
          <a:xfrm>
            <a:off x="306388" y="288925"/>
            <a:ext cx="10080625" cy="4679950"/>
          </a:xfrm>
          <a:prstGeom prst="rect">
            <a:avLst/>
          </a:prstGeom>
          <a:solidFill>
            <a:srgbClr val="EEEEEE"/>
          </a:solidFill>
        </p:spPr>
      </p:pic>
      <p:sp>
        <p:nvSpPr>
          <p:cNvPr id="8" name="TextBox 7">
            <a:extLst>
              <a:ext uri="{FF2B5EF4-FFF2-40B4-BE49-F238E27FC236}">
                <a16:creationId xmlns:a16="http://schemas.microsoft.com/office/drawing/2014/main" id="{EFBB6C73-65A8-894E-BECF-3F066BDD54E7}"/>
              </a:ext>
            </a:extLst>
          </p:cNvPr>
          <p:cNvSpPr txBox="1"/>
          <p:nvPr/>
        </p:nvSpPr>
        <p:spPr>
          <a:xfrm>
            <a:off x="575884" y="423555"/>
            <a:ext cx="4825138" cy="215444"/>
          </a:xfrm>
          <a:prstGeom prst="rect">
            <a:avLst/>
          </a:prstGeom>
          <a:noFill/>
        </p:spPr>
        <p:txBody>
          <a:bodyPr wrap="square" lIns="0" tIns="0" rIns="0" bIns="0" rtlCol="0">
            <a:spAutoFit/>
          </a:bodyPr>
          <a:lstStyle/>
          <a:p>
            <a:r>
              <a:rPr lang="en-US" sz="1400" dirty="0">
                <a:solidFill>
                  <a:srgbClr val="000000"/>
                </a:solidFill>
                <a:latin typeface="Arial" panose="020B0604020202020204" pitchFamily="34" charset="0"/>
                <a:cs typeface="Arial" panose="020B0604020202020204" pitchFamily="34" charset="0"/>
              </a:rPr>
              <a:t>Rathbone Investment Management</a:t>
            </a:r>
          </a:p>
        </p:txBody>
      </p:sp>
      <p:sp>
        <p:nvSpPr>
          <p:cNvPr id="14" name="TextBox 13">
            <a:extLst>
              <a:ext uri="{FF2B5EF4-FFF2-40B4-BE49-F238E27FC236}">
                <a16:creationId xmlns:a16="http://schemas.microsoft.com/office/drawing/2014/main" id="{43B1D902-7111-0843-B03F-310BE59053E6}"/>
              </a:ext>
            </a:extLst>
          </p:cNvPr>
          <p:cNvSpPr txBox="1"/>
          <p:nvPr/>
        </p:nvSpPr>
        <p:spPr>
          <a:xfrm>
            <a:off x="556826" y="5297347"/>
            <a:ext cx="9688391" cy="1164421"/>
          </a:xfrm>
          <a:prstGeom prst="rect">
            <a:avLst/>
          </a:prstGeom>
          <a:noFill/>
        </p:spPr>
        <p:txBody>
          <a:bodyPr wrap="square" lIns="0" tIns="0" rIns="0" bIns="0" rtlCol="0">
            <a:spAutoFit/>
          </a:bodyPr>
          <a:lstStyle/>
          <a:p>
            <a:pPr>
              <a:lnSpc>
                <a:spcPts val="3120"/>
              </a:lnSpc>
            </a:pPr>
            <a:r>
              <a:rPr lang="en-US" sz="2400" b="1" dirty="0">
                <a:solidFill>
                  <a:schemeClr val="tx1">
                    <a:lumMod val="50000"/>
                  </a:schemeClr>
                </a:solidFill>
                <a:latin typeface="Arial" panose="020B0604020202020204" pitchFamily="34" charset="0"/>
                <a:cs typeface="Arial" panose="020B0604020202020204" pitchFamily="34" charset="0"/>
              </a:rPr>
              <a:t>The Rathbones view in charts</a:t>
            </a:r>
          </a:p>
          <a:p>
            <a:endParaRPr lang="en-US" sz="2400" dirty="0">
              <a:solidFill>
                <a:schemeClr val="tx1">
                  <a:lumMod val="50000"/>
                </a:schemeClr>
              </a:solidFill>
              <a:latin typeface="Arial" panose="020B0604020202020204" pitchFamily="34" charset="0"/>
              <a:cs typeface="Arial" panose="020B0604020202020204" pitchFamily="34" charset="0"/>
            </a:endParaRPr>
          </a:p>
          <a:p>
            <a:pPr>
              <a:lnSpc>
                <a:spcPts val="3120"/>
              </a:lnSpc>
            </a:pPr>
            <a:r>
              <a:rPr lang="en-US" sz="2000" dirty="0">
                <a:solidFill>
                  <a:schemeClr val="tx1">
                    <a:lumMod val="50000"/>
                  </a:schemeClr>
                </a:solidFill>
                <a:latin typeface="Arial" panose="020B0604020202020204" pitchFamily="34" charset="0"/>
                <a:cs typeface="Arial" panose="020B0604020202020204" pitchFamily="34" charset="0"/>
              </a:rPr>
              <a:t>May 2023</a:t>
            </a:r>
          </a:p>
        </p:txBody>
      </p:sp>
      <p:sp>
        <p:nvSpPr>
          <p:cNvPr id="3" name="Rectangle 2">
            <a:extLst>
              <a:ext uri="{FF2B5EF4-FFF2-40B4-BE49-F238E27FC236}">
                <a16:creationId xmlns:a16="http://schemas.microsoft.com/office/drawing/2014/main" id="{DE0A4E41-1E53-7540-A8A0-9DFDB1503F94}"/>
              </a:ext>
            </a:extLst>
          </p:cNvPr>
          <p:cNvSpPr/>
          <p:nvPr/>
        </p:nvSpPr>
        <p:spPr>
          <a:xfrm>
            <a:off x="203931" y="7236259"/>
            <a:ext cx="499960" cy="217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5545" y="4205604"/>
            <a:ext cx="1703661" cy="540000"/>
          </a:xfrm>
          <a:prstGeom prst="rect">
            <a:avLst/>
          </a:prstGeom>
        </p:spPr>
      </p:pic>
    </p:spTree>
    <p:extLst>
      <p:ext uri="{BB962C8B-B14F-4D97-AF65-F5344CB8AC3E}">
        <p14:creationId xmlns:p14="http://schemas.microsoft.com/office/powerpoint/2010/main" val="323087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D96B103-C808-4043-A50B-C007013900EE}"/>
              </a:ext>
            </a:extLst>
          </p:cNvPr>
          <p:cNvSpPr>
            <a:spLocks noGrp="1"/>
          </p:cNvSpPr>
          <p:nvPr>
            <p:ph type="body" sz="quarter" idx="11"/>
          </p:nvPr>
        </p:nvSpPr>
        <p:spPr>
          <a:xfrm>
            <a:off x="315913" y="1097828"/>
            <a:ext cx="10026650" cy="561975"/>
          </a:xfrm>
        </p:spPr>
        <p:txBody>
          <a:bodyPr/>
          <a:lstStyle/>
          <a:p>
            <a:r>
              <a:rPr lang="en-GB" dirty="0"/>
              <a:t>Outside the UK, earnings expectations for 2023 look too optimistic given risks to the global economy</a:t>
            </a:r>
          </a:p>
        </p:txBody>
      </p:sp>
      <p:sp>
        <p:nvSpPr>
          <p:cNvPr id="9" name="Text Placeholder 2">
            <a:extLst>
              <a:ext uri="{FF2B5EF4-FFF2-40B4-BE49-F238E27FC236}">
                <a16:creationId xmlns:a16="http://schemas.microsoft.com/office/drawing/2014/main" id="{6DB00837-9B90-4D69-831A-984EBE8073B5}"/>
              </a:ext>
            </a:extLst>
          </p:cNvPr>
          <p:cNvSpPr txBox="1">
            <a:spLocks/>
          </p:cNvSpPr>
          <p:nvPr/>
        </p:nvSpPr>
        <p:spPr>
          <a:xfrm>
            <a:off x="2541877" y="2382873"/>
            <a:ext cx="4913311" cy="278253"/>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1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r>
              <a:rPr lang="en-GB" sz="1400" dirty="0"/>
              <a:t>Consensus forecast earnings-per-share growth (%) </a:t>
            </a:r>
          </a:p>
        </p:txBody>
      </p:sp>
      <p:sp>
        <p:nvSpPr>
          <p:cNvPr id="10" name="Text Placeholder 4">
            <a:extLst>
              <a:ext uri="{FF2B5EF4-FFF2-40B4-BE49-F238E27FC236}">
                <a16:creationId xmlns:a16="http://schemas.microsoft.com/office/drawing/2014/main" id="{1A96A91F-438B-4B48-B2B6-3EC49CC08427}"/>
              </a:ext>
            </a:extLst>
          </p:cNvPr>
          <p:cNvSpPr txBox="1">
            <a:spLocks/>
          </p:cNvSpPr>
          <p:nvPr/>
        </p:nvSpPr>
        <p:spPr>
          <a:xfrm>
            <a:off x="315913" y="6560956"/>
            <a:ext cx="10026648" cy="276043"/>
          </a:xfrm>
          <a:prstGeom prst="rect">
            <a:avLst/>
          </a:prstGeom>
        </p:spPr>
        <p:txBody>
          <a:bodyPr lIns="0" tIns="0" rIns="0" bIns="0" anchor="t"/>
          <a:lstStyle>
            <a:lvl1pPr marL="0" indent="0" algn="l" defTabSz="1043056" rtl="0" eaLnBrk="1" latinLnBrk="0" hangingPunct="1">
              <a:lnSpc>
                <a:spcPts val="2400"/>
              </a:lnSpc>
              <a:spcBef>
                <a:spcPts val="950"/>
              </a:spcBef>
              <a:spcAft>
                <a:spcPts val="0"/>
              </a:spcAft>
              <a:buClr>
                <a:schemeClr val="tx1"/>
              </a:buClr>
              <a:buFontTx/>
              <a:buNone/>
              <a:defRPr sz="800" b="0"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r>
              <a:rPr lang="en-GB"/>
              <a:t>Chart sources: Refinitiv, Rathbones research;</a:t>
            </a:r>
            <a:endParaRPr lang="en-GB" dirty="0"/>
          </a:p>
        </p:txBody>
      </p:sp>
      <p:pic>
        <p:nvPicPr>
          <p:cNvPr id="5" name="Picture 4">
            <a:extLst>
              <a:ext uri="{FF2B5EF4-FFF2-40B4-BE49-F238E27FC236}">
                <a16:creationId xmlns:a16="http://schemas.microsoft.com/office/drawing/2014/main" id="{0C8C535B-97BE-45AA-9E54-D65A4FA30A33}"/>
              </a:ext>
            </a:extLst>
          </p:cNvPr>
          <p:cNvPicPr>
            <a:picLocks noChangeAspect="1"/>
          </p:cNvPicPr>
          <p:nvPr/>
        </p:nvPicPr>
        <p:blipFill>
          <a:blip r:embed="rId3"/>
          <a:stretch>
            <a:fillRect/>
          </a:stretch>
        </p:blipFill>
        <p:spPr>
          <a:xfrm>
            <a:off x="2556256" y="2645815"/>
            <a:ext cx="5580888" cy="3817620"/>
          </a:xfrm>
          <a:prstGeom prst="rect">
            <a:avLst/>
          </a:prstGeom>
        </p:spPr>
      </p:pic>
    </p:spTree>
    <p:extLst>
      <p:ext uri="{BB962C8B-B14F-4D97-AF65-F5344CB8AC3E}">
        <p14:creationId xmlns:p14="http://schemas.microsoft.com/office/powerpoint/2010/main" val="369592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94910-B170-4E4A-A065-0836F05231B7}"/>
              </a:ext>
            </a:extLst>
          </p:cNvPr>
          <p:cNvSpPr>
            <a:spLocks noGrp="1"/>
          </p:cNvSpPr>
          <p:nvPr>
            <p:ph type="body" sz="quarter" idx="11"/>
          </p:nvPr>
        </p:nvSpPr>
        <p:spPr/>
        <p:txBody>
          <a:bodyPr/>
          <a:lstStyle/>
          <a:p>
            <a:r>
              <a:rPr lang="en-GB" dirty="0"/>
              <a:t>Dividend growth is typically stable and usually exceeds the rate of inflation over prolonged periods</a:t>
            </a:r>
            <a:endParaRPr lang="en-GB" dirty="0">
              <a:highlight>
                <a:srgbClr val="FFFF00"/>
              </a:highlight>
            </a:endParaRPr>
          </a:p>
        </p:txBody>
      </p:sp>
      <p:sp>
        <p:nvSpPr>
          <p:cNvPr id="5" name="Text Placeholder 4">
            <a:extLst>
              <a:ext uri="{FF2B5EF4-FFF2-40B4-BE49-F238E27FC236}">
                <a16:creationId xmlns:a16="http://schemas.microsoft.com/office/drawing/2014/main" id="{CF16B316-0F3F-41FB-8544-69DE0FC5D63F}"/>
              </a:ext>
            </a:extLst>
          </p:cNvPr>
          <p:cNvSpPr>
            <a:spLocks noGrp="1"/>
          </p:cNvSpPr>
          <p:nvPr>
            <p:ph type="body" sz="quarter" idx="14"/>
          </p:nvPr>
        </p:nvSpPr>
        <p:spPr>
          <a:xfrm>
            <a:off x="315913" y="6555830"/>
            <a:ext cx="10026648" cy="276043"/>
          </a:xfrm>
        </p:spPr>
        <p:txBody>
          <a:bodyPr/>
          <a:lstStyle/>
          <a:p>
            <a:r>
              <a:rPr lang="en-GB" dirty="0"/>
              <a:t>Chart sources: </a:t>
            </a:r>
            <a:r>
              <a:rPr lang="en-US" dirty="0"/>
              <a:t>http://www.econ.yale.edu/~shiller/data.htm, Refinitiv, Rathbones research</a:t>
            </a:r>
            <a:r>
              <a:rPr lang="en-GB" dirty="0"/>
              <a:t> </a:t>
            </a:r>
          </a:p>
        </p:txBody>
      </p:sp>
      <p:sp>
        <p:nvSpPr>
          <p:cNvPr id="7" name="Text Placeholder 2">
            <a:extLst>
              <a:ext uri="{FF2B5EF4-FFF2-40B4-BE49-F238E27FC236}">
                <a16:creationId xmlns:a16="http://schemas.microsoft.com/office/drawing/2014/main" id="{951F5639-CDA0-40D2-8719-7CCBE5A3FE92}"/>
              </a:ext>
            </a:extLst>
          </p:cNvPr>
          <p:cNvSpPr txBox="1">
            <a:spLocks/>
          </p:cNvSpPr>
          <p:nvPr/>
        </p:nvSpPr>
        <p:spPr>
          <a:xfrm>
            <a:off x="315913" y="2124256"/>
            <a:ext cx="4913311" cy="371293"/>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1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endParaRPr lang="en-GB" sz="1400" dirty="0"/>
          </a:p>
        </p:txBody>
      </p:sp>
      <p:sp>
        <p:nvSpPr>
          <p:cNvPr id="10" name="Text Placeholder 7">
            <a:extLst>
              <a:ext uri="{FF2B5EF4-FFF2-40B4-BE49-F238E27FC236}">
                <a16:creationId xmlns:a16="http://schemas.microsoft.com/office/drawing/2014/main" id="{6ED070C8-9113-47A9-9840-418693E1F7B8}"/>
              </a:ext>
            </a:extLst>
          </p:cNvPr>
          <p:cNvSpPr>
            <a:spLocks noGrp="1"/>
          </p:cNvSpPr>
          <p:nvPr>
            <p:ph type="body" sz="quarter" idx="12"/>
          </p:nvPr>
        </p:nvSpPr>
        <p:spPr>
          <a:xfrm>
            <a:off x="2541877" y="2118238"/>
            <a:ext cx="5373686" cy="371293"/>
          </a:xfrm>
        </p:spPr>
        <p:txBody>
          <a:bodyPr/>
          <a:lstStyle/>
          <a:p>
            <a:r>
              <a:rPr lang="en-GB" sz="1400" dirty="0"/>
              <a:t>Dividends are usually more stable than earnings</a:t>
            </a:r>
          </a:p>
        </p:txBody>
      </p:sp>
      <p:pic>
        <p:nvPicPr>
          <p:cNvPr id="4" name="Picture 3">
            <a:extLst>
              <a:ext uri="{FF2B5EF4-FFF2-40B4-BE49-F238E27FC236}">
                <a16:creationId xmlns:a16="http://schemas.microsoft.com/office/drawing/2014/main" id="{F39148B1-A76D-4CC1-87D5-559D41E24D62}"/>
              </a:ext>
            </a:extLst>
          </p:cNvPr>
          <p:cNvPicPr>
            <a:picLocks noChangeAspect="1"/>
          </p:cNvPicPr>
          <p:nvPr/>
        </p:nvPicPr>
        <p:blipFill>
          <a:blip r:embed="rId3"/>
          <a:stretch>
            <a:fillRect/>
          </a:stretch>
        </p:blipFill>
        <p:spPr>
          <a:xfrm>
            <a:off x="2555494" y="2370585"/>
            <a:ext cx="5582412" cy="3817620"/>
          </a:xfrm>
          <a:prstGeom prst="rect">
            <a:avLst/>
          </a:prstGeom>
        </p:spPr>
      </p:pic>
    </p:spTree>
    <p:extLst>
      <p:ext uri="{BB962C8B-B14F-4D97-AF65-F5344CB8AC3E}">
        <p14:creationId xmlns:p14="http://schemas.microsoft.com/office/powerpoint/2010/main" val="34111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0417FE9-9A0F-46E6-A01C-63D38686D0F6}"/>
              </a:ext>
            </a:extLst>
          </p:cNvPr>
          <p:cNvSpPr>
            <a:spLocks noGrp="1"/>
          </p:cNvSpPr>
          <p:nvPr>
            <p:ph type="body" sz="quarter" idx="11"/>
          </p:nvPr>
        </p:nvSpPr>
        <p:spPr/>
        <p:txBody>
          <a:bodyPr/>
          <a:lstStyle/>
          <a:p>
            <a:r>
              <a:rPr lang="en-GB" dirty="0"/>
              <a:t>The UK equity market has a particularly high weighting in defensive sectors</a:t>
            </a:r>
          </a:p>
        </p:txBody>
      </p:sp>
      <p:sp>
        <p:nvSpPr>
          <p:cNvPr id="10" name="Text Placeholder 9">
            <a:extLst>
              <a:ext uri="{FF2B5EF4-FFF2-40B4-BE49-F238E27FC236}">
                <a16:creationId xmlns:a16="http://schemas.microsoft.com/office/drawing/2014/main" id="{2720C6EE-00E1-4AD3-B405-A2C056CCF66B}"/>
              </a:ext>
            </a:extLst>
          </p:cNvPr>
          <p:cNvSpPr>
            <a:spLocks noGrp="1"/>
          </p:cNvSpPr>
          <p:nvPr>
            <p:ph type="body" sz="quarter" idx="14"/>
          </p:nvPr>
        </p:nvSpPr>
        <p:spPr>
          <a:xfrm>
            <a:off x="315913" y="6560956"/>
            <a:ext cx="10026648" cy="276043"/>
          </a:xfrm>
        </p:spPr>
        <p:txBody>
          <a:bodyPr/>
          <a:lstStyle/>
          <a:p>
            <a:r>
              <a:rPr lang="en-US" dirty="0"/>
              <a:t>Chart sources: Refinitiv, Rathbones research</a:t>
            </a:r>
            <a:endParaRPr lang="en-US" dirty="0">
              <a:solidFill>
                <a:schemeClr val="bg2">
                  <a:lumMod val="75000"/>
                </a:schemeClr>
              </a:solidFill>
              <a:highlight>
                <a:srgbClr val="FFFF00"/>
              </a:highlight>
            </a:endParaRPr>
          </a:p>
        </p:txBody>
      </p:sp>
      <p:sp>
        <p:nvSpPr>
          <p:cNvPr id="6" name="Text Placeholder 3">
            <a:extLst>
              <a:ext uri="{FF2B5EF4-FFF2-40B4-BE49-F238E27FC236}">
                <a16:creationId xmlns:a16="http://schemas.microsoft.com/office/drawing/2014/main" id="{5CA5CB30-0379-4B9D-8237-F142365123C6}"/>
              </a:ext>
            </a:extLst>
          </p:cNvPr>
          <p:cNvSpPr txBox="1">
            <a:spLocks/>
          </p:cNvSpPr>
          <p:nvPr/>
        </p:nvSpPr>
        <p:spPr>
          <a:xfrm>
            <a:off x="1370961" y="2108158"/>
            <a:ext cx="8264669" cy="276043"/>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1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r>
              <a:rPr lang="en-GB" sz="1400" dirty="0"/>
              <a:t>Sectoral revenue exposure of each regional index</a:t>
            </a:r>
          </a:p>
          <a:p>
            <a:endParaRPr lang="en-GB" sz="1400" dirty="0"/>
          </a:p>
        </p:txBody>
      </p:sp>
      <p:pic>
        <p:nvPicPr>
          <p:cNvPr id="4" name="Picture 3">
            <a:extLst>
              <a:ext uri="{FF2B5EF4-FFF2-40B4-BE49-F238E27FC236}">
                <a16:creationId xmlns:a16="http://schemas.microsoft.com/office/drawing/2014/main" id="{60B240F7-2582-4B5E-8679-9AC1D4FCA737}"/>
              </a:ext>
            </a:extLst>
          </p:cNvPr>
          <p:cNvPicPr>
            <a:picLocks noChangeAspect="1"/>
          </p:cNvPicPr>
          <p:nvPr/>
        </p:nvPicPr>
        <p:blipFill>
          <a:blip r:embed="rId3"/>
          <a:stretch>
            <a:fillRect/>
          </a:stretch>
        </p:blipFill>
        <p:spPr>
          <a:xfrm>
            <a:off x="640588" y="2384201"/>
            <a:ext cx="9412224" cy="3666744"/>
          </a:xfrm>
          <a:prstGeom prst="rect">
            <a:avLst/>
          </a:prstGeom>
        </p:spPr>
      </p:pic>
    </p:spTree>
    <p:extLst>
      <p:ext uri="{BB962C8B-B14F-4D97-AF65-F5344CB8AC3E}">
        <p14:creationId xmlns:p14="http://schemas.microsoft.com/office/powerpoint/2010/main" val="69614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94910-B170-4E4A-A065-0836F05231B7}"/>
              </a:ext>
            </a:extLst>
          </p:cNvPr>
          <p:cNvSpPr>
            <a:spLocks noGrp="1"/>
          </p:cNvSpPr>
          <p:nvPr>
            <p:ph type="body" sz="quarter" idx="11"/>
          </p:nvPr>
        </p:nvSpPr>
        <p:spPr/>
        <p:txBody>
          <a:bodyPr/>
          <a:lstStyle/>
          <a:p>
            <a:r>
              <a:rPr lang="en-GB" dirty="0"/>
              <a:t>A few companies have chosen a US over a UK listing recently, but UK equities should still be a key part of our portfolios</a:t>
            </a:r>
          </a:p>
        </p:txBody>
      </p:sp>
      <p:sp>
        <p:nvSpPr>
          <p:cNvPr id="3" name="Text Placeholder 2">
            <a:extLst>
              <a:ext uri="{FF2B5EF4-FFF2-40B4-BE49-F238E27FC236}">
                <a16:creationId xmlns:a16="http://schemas.microsoft.com/office/drawing/2014/main" id="{92BEC703-5FD1-4D83-9869-3F7980537C44}"/>
              </a:ext>
            </a:extLst>
          </p:cNvPr>
          <p:cNvSpPr>
            <a:spLocks noGrp="1"/>
          </p:cNvSpPr>
          <p:nvPr>
            <p:ph type="body" sz="quarter" idx="12"/>
          </p:nvPr>
        </p:nvSpPr>
        <p:spPr/>
        <p:txBody>
          <a:bodyPr/>
          <a:lstStyle/>
          <a:p>
            <a:r>
              <a:rPr lang="en-GB" sz="1400" dirty="0"/>
              <a:t>Sector-neutral** price-to-earnings ratio</a:t>
            </a:r>
          </a:p>
        </p:txBody>
      </p:sp>
      <p:sp>
        <p:nvSpPr>
          <p:cNvPr id="5" name="Text Placeholder 4">
            <a:extLst>
              <a:ext uri="{FF2B5EF4-FFF2-40B4-BE49-F238E27FC236}">
                <a16:creationId xmlns:a16="http://schemas.microsoft.com/office/drawing/2014/main" id="{CF16B316-0F3F-41FB-8544-69DE0FC5D63F}"/>
              </a:ext>
            </a:extLst>
          </p:cNvPr>
          <p:cNvSpPr>
            <a:spLocks noGrp="1"/>
          </p:cNvSpPr>
          <p:nvPr>
            <p:ph type="body" sz="quarter" idx="14"/>
          </p:nvPr>
        </p:nvSpPr>
        <p:spPr>
          <a:xfrm>
            <a:off x="315913" y="6549365"/>
            <a:ext cx="10026648" cy="276043"/>
          </a:xfrm>
        </p:spPr>
        <p:txBody>
          <a:bodyPr/>
          <a:lstStyle/>
          <a:p>
            <a:r>
              <a:rPr lang="en-GB" dirty="0"/>
              <a:t>Chart sources: Refinitiv, Rathbones research; **A sector-neutral measure gives the PE ratio of every sub-sector in the index an equal weight</a:t>
            </a:r>
          </a:p>
          <a:p>
            <a:r>
              <a:rPr lang="en-GB" dirty="0"/>
              <a:t> </a:t>
            </a:r>
          </a:p>
        </p:txBody>
      </p:sp>
      <p:sp>
        <p:nvSpPr>
          <p:cNvPr id="8" name="Rectangle 7">
            <a:extLst>
              <a:ext uri="{FF2B5EF4-FFF2-40B4-BE49-F238E27FC236}">
                <a16:creationId xmlns:a16="http://schemas.microsoft.com/office/drawing/2014/main" id="{BC4B227E-BC2D-45CF-A89F-C262803AA456}"/>
              </a:ext>
            </a:extLst>
          </p:cNvPr>
          <p:cNvSpPr/>
          <p:nvPr/>
        </p:nvSpPr>
        <p:spPr>
          <a:xfrm>
            <a:off x="5351897" y="2409877"/>
            <a:ext cx="5072266" cy="4431983"/>
          </a:xfrm>
          <a:prstGeom prst="rect">
            <a:avLst/>
          </a:prstGeom>
        </p:spPr>
        <p:txBody>
          <a:bodyPr wrap="square">
            <a:spAutoFit/>
          </a:bodyPr>
          <a:lstStyle/>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chipmaker Arm recently announced that it will list in the US rather than the UK, and building materials supplier CRH also plans to move its listing to the US; this has contributed to concerns in the media that the UK market is in long-term decline</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however, UK equities remain an important part of our portfolios; the volume of IPOs/new listings isn’t a great measure of the attractiveness of a market for investors, and thriving stock markets like Singapore and Australia see very few IPOs</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while it doesn’t match the US, the UK market is still one of the largest and most liquid equity markets in the world</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more generally, the UK market contains a broad selection of global companies available at an attractive valuation, especially relative to the more expensive US market</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with the global economy still slowing, the defensive sectoral composition of the UK market is also useful. </a:t>
            </a:r>
          </a:p>
          <a:p>
            <a:pPr lvl="0">
              <a:spcAft>
                <a:spcPts val="600"/>
              </a:spcAft>
              <a:buClr>
                <a:srgbClr val="747678"/>
              </a:buClr>
            </a:pPr>
            <a:endParaRPr lang="en-GB" sz="1400" b="1"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B862AAD-9348-4263-A6AF-552569E7D686}"/>
              </a:ext>
            </a:extLst>
          </p:cNvPr>
          <p:cNvPicPr>
            <a:picLocks noChangeAspect="1"/>
          </p:cNvPicPr>
          <p:nvPr/>
        </p:nvPicPr>
        <p:blipFill>
          <a:blip r:embed="rId3"/>
          <a:stretch>
            <a:fillRect/>
          </a:stretch>
        </p:blipFill>
        <p:spPr>
          <a:xfrm>
            <a:off x="160528" y="2409877"/>
            <a:ext cx="5186172" cy="3531108"/>
          </a:xfrm>
          <a:prstGeom prst="rect">
            <a:avLst/>
          </a:prstGeom>
        </p:spPr>
      </p:pic>
    </p:spTree>
    <p:extLst>
      <p:ext uri="{BB962C8B-B14F-4D97-AF65-F5344CB8AC3E}">
        <p14:creationId xmlns:p14="http://schemas.microsoft.com/office/powerpoint/2010/main" val="326596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0417FE9-9A0F-46E6-A01C-63D38686D0F6}"/>
              </a:ext>
            </a:extLst>
          </p:cNvPr>
          <p:cNvSpPr>
            <a:spLocks noGrp="1"/>
          </p:cNvSpPr>
          <p:nvPr>
            <p:ph type="body" sz="quarter" idx="11"/>
          </p:nvPr>
        </p:nvSpPr>
        <p:spPr/>
        <p:txBody>
          <a:bodyPr/>
          <a:lstStyle/>
          <a:p>
            <a:r>
              <a:rPr lang="en-GB" dirty="0"/>
              <a:t>Gilt yields have become more attractive after last year’s surge</a:t>
            </a:r>
          </a:p>
        </p:txBody>
      </p:sp>
      <p:sp>
        <p:nvSpPr>
          <p:cNvPr id="8" name="Text Placeholder 7">
            <a:extLst>
              <a:ext uri="{FF2B5EF4-FFF2-40B4-BE49-F238E27FC236}">
                <a16:creationId xmlns:a16="http://schemas.microsoft.com/office/drawing/2014/main" id="{B7F23BEA-DF74-4D08-9894-2DC1E18215FD}"/>
              </a:ext>
            </a:extLst>
          </p:cNvPr>
          <p:cNvSpPr>
            <a:spLocks noGrp="1"/>
          </p:cNvSpPr>
          <p:nvPr>
            <p:ph type="body" sz="quarter" idx="12"/>
          </p:nvPr>
        </p:nvSpPr>
        <p:spPr>
          <a:xfrm>
            <a:off x="2555494" y="2095478"/>
            <a:ext cx="5373686" cy="371293"/>
          </a:xfrm>
        </p:spPr>
        <p:txBody>
          <a:bodyPr/>
          <a:lstStyle/>
          <a:p>
            <a:r>
              <a:rPr lang="en-GB" sz="1400" dirty="0"/>
              <a:t>10 year government bond yields (%)</a:t>
            </a:r>
          </a:p>
        </p:txBody>
      </p:sp>
      <p:sp>
        <p:nvSpPr>
          <p:cNvPr id="10" name="Text Placeholder 9">
            <a:extLst>
              <a:ext uri="{FF2B5EF4-FFF2-40B4-BE49-F238E27FC236}">
                <a16:creationId xmlns:a16="http://schemas.microsoft.com/office/drawing/2014/main" id="{2720C6EE-00E1-4AD3-B405-A2C056CCF66B}"/>
              </a:ext>
            </a:extLst>
          </p:cNvPr>
          <p:cNvSpPr>
            <a:spLocks noGrp="1"/>
          </p:cNvSpPr>
          <p:nvPr>
            <p:ph type="body" sz="quarter" idx="14"/>
          </p:nvPr>
        </p:nvSpPr>
        <p:spPr>
          <a:xfrm>
            <a:off x="315913" y="6560956"/>
            <a:ext cx="10026648" cy="276043"/>
          </a:xfrm>
        </p:spPr>
        <p:txBody>
          <a:bodyPr/>
          <a:lstStyle/>
          <a:p>
            <a:r>
              <a:rPr lang="en-US" dirty="0"/>
              <a:t>Chart sources: Refinitiv, Rathbones research</a:t>
            </a:r>
            <a:endParaRPr lang="en-US" dirty="0">
              <a:solidFill>
                <a:schemeClr val="bg2">
                  <a:lumMod val="75000"/>
                </a:schemeClr>
              </a:solidFill>
              <a:highlight>
                <a:srgbClr val="FFFF00"/>
              </a:highlight>
            </a:endParaRPr>
          </a:p>
        </p:txBody>
      </p:sp>
      <p:pic>
        <p:nvPicPr>
          <p:cNvPr id="4" name="Picture 3">
            <a:extLst>
              <a:ext uri="{FF2B5EF4-FFF2-40B4-BE49-F238E27FC236}">
                <a16:creationId xmlns:a16="http://schemas.microsoft.com/office/drawing/2014/main" id="{11840222-0A6C-4CEC-9777-DE5842B9CB6E}"/>
              </a:ext>
            </a:extLst>
          </p:cNvPr>
          <p:cNvPicPr>
            <a:picLocks noChangeAspect="1"/>
          </p:cNvPicPr>
          <p:nvPr/>
        </p:nvPicPr>
        <p:blipFill>
          <a:blip r:embed="rId3"/>
          <a:stretch>
            <a:fillRect/>
          </a:stretch>
        </p:blipFill>
        <p:spPr>
          <a:xfrm>
            <a:off x="2557018" y="2370611"/>
            <a:ext cx="5580888" cy="3782568"/>
          </a:xfrm>
          <a:prstGeom prst="rect">
            <a:avLst/>
          </a:prstGeom>
        </p:spPr>
      </p:pic>
    </p:spTree>
    <p:extLst>
      <p:ext uri="{BB962C8B-B14F-4D97-AF65-F5344CB8AC3E}">
        <p14:creationId xmlns:p14="http://schemas.microsoft.com/office/powerpoint/2010/main" val="369742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0417FE9-9A0F-46E6-A01C-63D38686D0F6}"/>
              </a:ext>
            </a:extLst>
          </p:cNvPr>
          <p:cNvSpPr>
            <a:spLocks noGrp="1"/>
          </p:cNvSpPr>
          <p:nvPr>
            <p:ph type="body" sz="quarter" idx="11"/>
          </p:nvPr>
        </p:nvSpPr>
        <p:spPr/>
        <p:txBody>
          <a:bodyPr/>
          <a:lstStyle/>
          <a:p>
            <a:r>
              <a:rPr lang="en-GB" dirty="0"/>
              <a:t>Investment grade (IG) credit valuations versus equities are currently more attractive than for most of the past two decades</a:t>
            </a:r>
          </a:p>
        </p:txBody>
      </p:sp>
      <p:sp>
        <p:nvSpPr>
          <p:cNvPr id="8" name="Text Placeholder 7">
            <a:extLst>
              <a:ext uri="{FF2B5EF4-FFF2-40B4-BE49-F238E27FC236}">
                <a16:creationId xmlns:a16="http://schemas.microsoft.com/office/drawing/2014/main" id="{B7F23BEA-DF74-4D08-9894-2DC1E18215FD}"/>
              </a:ext>
            </a:extLst>
          </p:cNvPr>
          <p:cNvSpPr>
            <a:spLocks noGrp="1"/>
          </p:cNvSpPr>
          <p:nvPr>
            <p:ph type="body" sz="quarter" idx="12"/>
          </p:nvPr>
        </p:nvSpPr>
        <p:spPr>
          <a:xfrm>
            <a:off x="2555494" y="2095478"/>
            <a:ext cx="5373686" cy="371293"/>
          </a:xfrm>
        </p:spPr>
        <p:txBody>
          <a:bodyPr/>
          <a:lstStyle/>
          <a:p>
            <a:r>
              <a:rPr lang="en-GB" sz="1400" dirty="0"/>
              <a:t>US IG corporate bond yield minus equity earnings yield*</a:t>
            </a:r>
          </a:p>
        </p:txBody>
      </p:sp>
      <p:sp>
        <p:nvSpPr>
          <p:cNvPr id="10" name="Text Placeholder 9">
            <a:extLst>
              <a:ext uri="{FF2B5EF4-FFF2-40B4-BE49-F238E27FC236}">
                <a16:creationId xmlns:a16="http://schemas.microsoft.com/office/drawing/2014/main" id="{2720C6EE-00E1-4AD3-B405-A2C056CCF66B}"/>
              </a:ext>
            </a:extLst>
          </p:cNvPr>
          <p:cNvSpPr>
            <a:spLocks noGrp="1"/>
          </p:cNvSpPr>
          <p:nvPr>
            <p:ph type="body" sz="quarter" idx="14"/>
          </p:nvPr>
        </p:nvSpPr>
        <p:spPr>
          <a:xfrm>
            <a:off x="315913" y="6560956"/>
            <a:ext cx="10026648" cy="276043"/>
          </a:xfrm>
        </p:spPr>
        <p:txBody>
          <a:bodyPr/>
          <a:lstStyle/>
          <a:p>
            <a:r>
              <a:rPr lang="en-US" dirty="0"/>
              <a:t>Chart sources: Refinitiv, Rathbones research, </a:t>
            </a:r>
            <a:r>
              <a:rPr lang="en-GB" dirty="0"/>
              <a:t>*earnings yield = inverse of 12m forward PE ratio (price relative to forecasted earnings over the next 12 months)</a:t>
            </a:r>
            <a:endParaRPr lang="en-US" dirty="0">
              <a:solidFill>
                <a:schemeClr val="bg2">
                  <a:lumMod val="75000"/>
                </a:schemeClr>
              </a:solidFill>
              <a:highlight>
                <a:srgbClr val="FFFF00"/>
              </a:highlight>
            </a:endParaRPr>
          </a:p>
        </p:txBody>
      </p:sp>
      <p:pic>
        <p:nvPicPr>
          <p:cNvPr id="4" name="Picture 3">
            <a:extLst>
              <a:ext uri="{FF2B5EF4-FFF2-40B4-BE49-F238E27FC236}">
                <a16:creationId xmlns:a16="http://schemas.microsoft.com/office/drawing/2014/main" id="{B05DA6BF-0A45-4702-B57A-6BB0B33AE7BE}"/>
              </a:ext>
            </a:extLst>
          </p:cNvPr>
          <p:cNvPicPr>
            <a:picLocks noChangeAspect="1"/>
          </p:cNvPicPr>
          <p:nvPr/>
        </p:nvPicPr>
        <p:blipFill>
          <a:blip r:embed="rId3"/>
          <a:stretch>
            <a:fillRect/>
          </a:stretch>
        </p:blipFill>
        <p:spPr>
          <a:xfrm>
            <a:off x="2556256" y="2371551"/>
            <a:ext cx="5580888" cy="3817620"/>
          </a:xfrm>
          <a:prstGeom prst="rect">
            <a:avLst/>
          </a:prstGeom>
        </p:spPr>
      </p:pic>
    </p:spTree>
    <p:extLst>
      <p:ext uri="{BB962C8B-B14F-4D97-AF65-F5344CB8AC3E}">
        <p14:creationId xmlns:p14="http://schemas.microsoft.com/office/powerpoint/2010/main" val="428459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C91FA2-C36E-43CB-B6F3-ED8EA42B71D7}"/>
              </a:ext>
            </a:extLst>
          </p:cNvPr>
          <p:cNvSpPr>
            <a:spLocks noGrp="1"/>
          </p:cNvSpPr>
          <p:nvPr>
            <p:ph type="body" sz="quarter" idx="11"/>
          </p:nvPr>
        </p:nvSpPr>
        <p:spPr/>
        <p:txBody>
          <a:bodyPr/>
          <a:lstStyle/>
          <a:p>
            <a:r>
              <a:rPr lang="en-GB" dirty="0"/>
              <a:t>Calendar year returns are positive in most years; equity market corrections are painful yet completely normal </a:t>
            </a:r>
          </a:p>
        </p:txBody>
      </p:sp>
      <p:sp>
        <p:nvSpPr>
          <p:cNvPr id="17" name="Text Placeholder 5">
            <a:extLst>
              <a:ext uri="{FF2B5EF4-FFF2-40B4-BE49-F238E27FC236}">
                <a16:creationId xmlns:a16="http://schemas.microsoft.com/office/drawing/2014/main" id="{5EBC7F15-74D7-465B-8E9F-AA4365DC9D28}"/>
              </a:ext>
            </a:extLst>
          </p:cNvPr>
          <p:cNvSpPr>
            <a:spLocks noGrp="1"/>
          </p:cNvSpPr>
          <p:nvPr>
            <p:ph type="body" sz="quarter" idx="14"/>
          </p:nvPr>
        </p:nvSpPr>
        <p:spPr>
          <a:xfrm>
            <a:off x="315912" y="6560395"/>
            <a:ext cx="10026650" cy="276225"/>
          </a:xfrm>
        </p:spPr>
        <p:txBody>
          <a:bodyPr/>
          <a:lstStyle/>
          <a:p>
            <a:r>
              <a:rPr lang="en-GB" dirty="0"/>
              <a:t>Chart sources: Refinitiv, Rathbones research; as of 28 April 2023</a:t>
            </a:r>
          </a:p>
          <a:p>
            <a:r>
              <a:rPr lang="en-GB" dirty="0"/>
              <a:t> </a:t>
            </a:r>
          </a:p>
        </p:txBody>
      </p:sp>
      <p:sp>
        <p:nvSpPr>
          <p:cNvPr id="11" name="Text Placeholder 3">
            <a:extLst>
              <a:ext uri="{FF2B5EF4-FFF2-40B4-BE49-F238E27FC236}">
                <a16:creationId xmlns:a16="http://schemas.microsoft.com/office/drawing/2014/main" id="{9201C121-57D6-477B-BFDF-E218271630BB}"/>
              </a:ext>
            </a:extLst>
          </p:cNvPr>
          <p:cNvSpPr txBox="1">
            <a:spLocks/>
          </p:cNvSpPr>
          <p:nvPr/>
        </p:nvSpPr>
        <p:spPr>
          <a:xfrm>
            <a:off x="2519603" y="2112753"/>
            <a:ext cx="5158803" cy="371293"/>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1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r>
              <a:rPr lang="en-GB" sz="1400" dirty="0"/>
              <a:t>Annual returns and peak-to-trough falls</a:t>
            </a:r>
          </a:p>
        </p:txBody>
      </p:sp>
      <p:pic>
        <p:nvPicPr>
          <p:cNvPr id="6" name="Picture 5">
            <a:extLst>
              <a:ext uri="{FF2B5EF4-FFF2-40B4-BE49-F238E27FC236}">
                <a16:creationId xmlns:a16="http://schemas.microsoft.com/office/drawing/2014/main" id="{96A45911-3464-4814-879A-1931C3FC809B}"/>
              </a:ext>
            </a:extLst>
          </p:cNvPr>
          <p:cNvPicPr>
            <a:picLocks noChangeAspect="1"/>
          </p:cNvPicPr>
          <p:nvPr/>
        </p:nvPicPr>
        <p:blipFill>
          <a:blip r:embed="rId3"/>
          <a:stretch>
            <a:fillRect/>
          </a:stretch>
        </p:blipFill>
        <p:spPr>
          <a:xfrm>
            <a:off x="2555494" y="2403449"/>
            <a:ext cx="5582412" cy="3817620"/>
          </a:xfrm>
          <a:prstGeom prst="rect">
            <a:avLst/>
          </a:prstGeom>
        </p:spPr>
      </p:pic>
    </p:spTree>
    <p:extLst>
      <p:ext uri="{BB962C8B-B14F-4D97-AF65-F5344CB8AC3E}">
        <p14:creationId xmlns:p14="http://schemas.microsoft.com/office/powerpoint/2010/main" val="424897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C91FA2-C36E-43CB-B6F3-ED8EA42B71D7}"/>
              </a:ext>
            </a:extLst>
          </p:cNvPr>
          <p:cNvSpPr>
            <a:spLocks noGrp="1"/>
          </p:cNvSpPr>
          <p:nvPr>
            <p:ph type="body" sz="quarter" idx="11"/>
          </p:nvPr>
        </p:nvSpPr>
        <p:spPr/>
        <p:txBody>
          <a:bodyPr/>
          <a:lstStyle/>
          <a:p>
            <a:r>
              <a:rPr lang="en-GB" dirty="0"/>
              <a:t>What would we need to see to become more positive in our outlook for higher-return, higher-risk assets again?</a:t>
            </a:r>
          </a:p>
        </p:txBody>
      </p:sp>
      <p:sp>
        <p:nvSpPr>
          <p:cNvPr id="17" name="Text Placeholder 5">
            <a:extLst>
              <a:ext uri="{FF2B5EF4-FFF2-40B4-BE49-F238E27FC236}">
                <a16:creationId xmlns:a16="http://schemas.microsoft.com/office/drawing/2014/main" id="{5EBC7F15-74D7-465B-8E9F-AA4365DC9D28}"/>
              </a:ext>
            </a:extLst>
          </p:cNvPr>
          <p:cNvSpPr>
            <a:spLocks noGrp="1"/>
          </p:cNvSpPr>
          <p:nvPr>
            <p:ph type="body" sz="quarter" idx="14"/>
          </p:nvPr>
        </p:nvSpPr>
        <p:spPr>
          <a:xfrm>
            <a:off x="315912" y="6560395"/>
            <a:ext cx="10026650" cy="276225"/>
          </a:xfrm>
        </p:spPr>
        <p:txBody>
          <a:bodyPr/>
          <a:lstStyle/>
          <a:p>
            <a:r>
              <a:rPr lang="en-GB" dirty="0"/>
              <a:t>Chart sources: Rathbones research</a:t>
            </a:r>
          </a:p>
        </p:txBody>
      </p:sp>
      <p:sp>
        <p:nvSpPr>
          <p:cNvPr id="7" name="Text Placeholder 2">
            <a:extLst>
              <a:ext uri="{FF2B5EF4-FFF2-40B4-BE49-F238E27FC236}">
                <a16:creationId xmlns:a16="http://schemas.microsoft.com/office/drawing/2014/main" id="{C726998E-AAE8-4516-8941-9D0021B90D76}"/>
              </a:ext>
            </a:extLst>
          </p:cNvPr>
          <p:cNvSpPr txBox="1">
            <a:spLocks/>
          </p:cNvSpPr>
          <p:nvPr/>
        </p:nvSpPr>
        <p:spPr>
          <a:xfrm>
            <a:off x="885115" y="2444491"/>
            <a:ext cx="9584251" cy="1903174"/>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2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pPr marL="454628" indent="-454628">
              <a:spcAft>
                <a:spcPts val="1800"/>
              </a:spcAft>
              <a:buAutoNum type="romanLcParenBoth"/>
            </a:pPr>
            <a:r>
              <a:rPr lang="en-GB" sz="2068" dirty="0">
                <a:solidFill>
                  <a:schemeClr val="tx1">
                    <a:lumMod val="50000"/>
                  </a:schemeClr>
                </a:solidFill>
              </a:rPr>
              <a:t>valuations falling to historically cheap levels </a:t>
            </a:r>
          </a:p>
          <a:p>
            <a:pPr marL="454628" indent="-454628">
              <a:spcAft>
                <a:spcPts val="1800"/>
              </a:spcAft>
              <a:buAutoNum type="romanLcParenBoth"/>
            </a:pPr>
            <a:r>
              <a:rPr lang="en-GB" sz="2068" dirty="0">
                <a:solidFill>
                  <a:schemeClr val="tx1">
                    <a:lumMod val="50000"/>
                  </a:schemeClr>
                </a:solidFill>
              </a:rPr>
              <a:t>a trough in leading indicators of the economy </a:t>
            </a:r>
          </a:p>
          <a:p>
            <a:pPr marL="454628" indent="-454628">
              <a:spcAft>
                <a:spcPts val="1800"/>
              </a:spcAft>
              <a:buAutoNum type="romanLcParenBoth"/>
            </a:pPr>
            <a:r>
              <a:rPr lang="en-GB" sz="2068" dirty="0">
                <a:solidFill>
                  <a:schemeClr val="tx1">
                    <a:lumMod val="50000"/>
                  </a:schemeClr>
                </a:solidFill>
              </a:rPr>
              <a:t>earnings estimates downgraded to reflect the weak economic outlook </a:t>
            </a:r>
          </a:p>
          <a:p>
            <a:pPr marL="454628" indent="-454628">
              <a:spcAft>
                <a:spcPts val="1800"/>
              </a:spcAft>
              <a:buAutoNum type="romanLcParenBoth"/>
            </a:pPr>
            <a:r>
              <a:rPr lang="en-GB" sz="2068" dirty="0">
                <a:solidFill>
                  <a:schemeClr val="tx1">
                    <a:lumMod val="50000"/>
                  </a:schemeClr>
                </a:solidFill>
              </a:rPr>
              <a:t>a capitulation in investor positioning</a:t>
            </a:r>
          </a:p>
          <a:p>
            <a:pPr marL="454628" indent="-454628">
              <a:spcAft>
                <a:spcPts val="1800"/>
              </a:spcAft>
              <a:buAutoNum type="romanLcParenBoth"/>
            </a:pPr>
            <a:r>
              <a:rPr lang="en-GB" sz="2068" dirty="0">
                <a:solidFill>
                  <a:schemeClr val="tx1">
                    <a:lumMod val="50000"/>
                  </a:schemeClr>
                </a:solidFill>
              </a:rPr>
              <a:t>the end of the Fed’s rate-tightening efforts. </a:t>
            </a:r>
          </a:p>
        </p:txBody>
      </p:sp>
    </p:spTree>
    <p:extLst>
      <p:ext uri="{BB962C8B-B14F-4D97-AF65-F5344CB8AC3E}">
        <p14:creationId xmlns:p14="http://schemas.microsoft.com/office/powerpoint/2010/main" val="246969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0BC5D8-5741-4283-A53D-F6671A8C8D47}"/>
              </a:ext>
            </a:extLst>
          </p:cNvPr>
          <p:cNvSpPr>
            <a:spLocks noGrp="1"/>
          </p:cNvSpPr>
          <p:nvPr>
            <p:ph type="body" sz="quarter" idx="11"/>
          </p:nvPr>
        </p:nvSpPr>
        <p:spPr/>
        <p:txBody>
          <a:bodyPr/>
          <a:lstStyle/>
          <a:p>
            <a:r>
              <a:rPr lang="en-GB" dirty="0"/>
              <a:t>Summary of key points</a:t>
            </a:r>
          </a:p>
        </p:txBody>
      </p:sp>
      <p:sp>
        <p:nvSpPr>
          <p:cNvPr id="4" name="Text Placeholder 3">
            <a:extLst>
              <a:ext uri="{FF2B5EF4-FFF2-40B4-BE49-F238E27FC236}">
                <a16:creationId xmlns:a16="http://schemas.microsoft.com/office/drawing/2014/main" id="{1DEA0FF4-0DA3-4844-AF45-9A732A4DA6EA}"/>
              </a:ext>
            </a:extLst>
          </p:cNvPr>
          <p:cNvSpPr>
            <a:spLocks noGrp="1"/>
          </p:cNvSpPr>
          <p:nvPr>
            <p:ph type="body" sz="quarter" idx="12"/>
          </p:nvPr>
        </p:nvSpPr>
        <p:spPr>
          <a:xfrm>
            <a:off x="315914" y="1591685"/>
            <a:ext cx="10026648" cy="371293"/>
          </a:xfrm>
        </p:spPr>
        <p:txBody>
          <a:bodyPr/>
          <a:lstStyle/>
          <a:p>
            <a:pPr marL="285750" indent="-285750">
              <a:spcAft>
                <a:spcPts val="600"/>
              </a:spcAft>
              <a:buFont typeface="Arial" panose="020B0604020202020204" pitchFamily="34" charset="0"/>
              <a:buChar char="—"/>
            </a:pPr>
            <a:r>
              <a:rPr lang="en-GB" sz="1500" b="0" dirty="0"/>
              <a:t>lagged impact of rate hikes likely to cause mild recessions; economies will struggle as lending conditions tighten</a:t>
            </a:r>
          </a:p>
          <a:p>
            <a:pPr marL="285750" indent="-285750">
              <a:spcAft>
                <a:spcPts val="600"/>
              </a:spcAft>
              <a:buFont typeface="Arial" panose="020B0604020202020204" pitchFamily="34" charset="0"/>
              <a:buChar char="—"/>
            </a:pPr>
            <a:r>
              <a:rPr lang="en-GB" sz="1500" b="0" dirty="0"/>
              <a:t>recent strain on banks will mean lending standards tighten further; but hallmarks of past systemic crises absent</a:t>
            </a:r>
          </a:p>
          <a:p>
            <a:pPr marL="285750" indent="-285750">
              <a:spcAft>
                <a:spcPts val="600"/>
              </a:spcAft>
              <a:buFont typeface="Arial" panose="020B0604020202020204" pitchFamily="34" charset="0"/>
              <a:buChar char="—"/>
            </a:pPr>
            <a:r>
              <a:rPr lang="en-GB" sz="1500" b="0" dirty="0"/>
              <a:t>while near-term prospects have improved, structural headwinds facing China’s economy haven’t gone away</a:t>
            </a:r>
          </a:p>
          <a:p>
            <a:pPr marL="285750" indent="-285750">
              <a:spcAft>
                <a:spcPts val="600"/>
              </a:spcAft>
              <a:buFont typeface="Arial" panose="020B0604020202020204" pitchFamily="34" charset="0"/>
              <a:buChar char="—"/>
            </a:pPr>
            <a:r>
              <a:rPr lang="en-GB" sz="1500" b="0" dirty="0"/>
              <a:t>inflation has peaked but upside risks remain; labour markets are still tight and core services inflation still strong</a:t>
            </a:r>
          </a:p>
          <a:p>
            <a:pPr marL="285750" indent="-285750">
              <a:spcAft>
                <a:spcPts val="600"/>
              </a:spcAft>
              <a:buFont typeface="Arial" panose="020B0604020202020204" pitchFamily="34" charset="0"/>
              <a:buChar char="—"/>
            </a:pPr>
            <a:r>
              <a:rPr lang="en-GB" sz="1500" b="0" dirty="0"/>
              <a:t>inflation should continue falling this year – the key question is how far and how fast</a:t>
            </a:r>
          </a:p>
          <a:p>
            <a:pPr marL="285750" indent="-285750">
              <a:spcAft>
                <a:spcPts val="600"/>
              </a:spcAft>
              <a:buFont typeface="Arial" panose="020B0604020202020204" pitchFamily="34" charset="0"/>
              <a:buChar char="—"/>
            </a:pPr>
            <a:r>
              <a:rPr lang="en-GB" sz="1500" b="0" dirty="0"/>
              <a:t>we think the probability of recession in the US and Europe is high; risk of inflation staying high is still significant too</a:t>
            </a:r>
          </a:p>
          <a:p>
            <a:pPr marL="285750" indent="-285750">
              <a:spcAft>
                <a:spcPts val="600"/>
              </a:spcAft>
              <a:buFont typeface="Arial" panose="020B0604020202020204" pitchFamily="34" charset="0"/>
              <a:buChar char="—"/>
            </a:pPr>
            <a:r>
              <a:rPr lang="en-GB" sz="1500" b="0" dirty="0"/>
              <a:t>market expectations for interest rates have been exceptionally volatile; cuts may not happen as soon as expected </a:t>
            </a:r>
          </a:p>
          <a:p>
            <a:pPr marL="285750" indent="-285750">
              <a:spcAft>
                <a:spcPts val="600"/>
              </a:spcAft>
              <a:buFont typeface="Arial" panose="020B0604020202020204" pitchFamily="34" charset="0"/>
              <a:buChar char="—"/>
            </a:pPr>
            <a:r>
              <a:rPr lang="en-GB" sz="1500" b="0" dirty="0"/>
              <a:t>corporate profit growth has rarely failed to exceed inflation over prolonged periods, including during the 1970s</a:t>
            </a:r>
          </a:p>
          <a:p>
            <a:pPr marL="285750" indent="-285750">
              <a:spcAft>
                <a:spcPts val="600"/>
              </a:spcAft>
              <a:buFont typeface="Arial" panose="020B0604020202020204" pitchFamily="34" charset="0"/>
              <a:buChar char="—"/>
            </a:pPr>
            <a:r>
              <a:rPr lang="en-GB" sz="1500" b="0" dirty="0"/>
              <a:t>our leading economic indicator remains negative, which typically still favours defensive equity sectors over cyclicals</a:t>
            </a:r>
          </a:p>
          <a:p>
            <a:pPr marL="285750" indent="-285750">
              <a:spcAft>
                <a:spcPts val="600"/>
              </a:spcAft>
              <a:buFont typeface="Arial" panose="020B0604020202020204" pitchFamily="34" charset="0"/>
              <a:buChar char="—"/>
            </a:pPr>
            <a:r>
              <a:rPr lang="en-GB" sz="1500" b="0" dirty="0"/>
              <a:t>outside the UK, earnings expectations for 2023 look too optimistic given risks to the global economy</a:t>
            </a:r>
          </a:p>
          <a:p>
            <a:pPr marL="285750" indent="-285750">
              <a:spcAft>
                <a:spcPts val="600"/>
              </a:spcAft>
              <a:buFont typeface="Arial" panose="020B0604020202020204" pitchFamily="34" charset="0"/>
              <a:buChar char="—"/>
            </a:pPr>
            <a:r>
              <a:rPr lang="en-GB" sz="1500" b="0" dirty="0"/>
              <a:t>the UK equity market has a particularly high weighting in defensive sectors</a:t>
            </a:r>
          </a:p>
          <a:p>
            <a:pPr marL="285750" indent="-285750">
              <a:spcAft>
                <a:spcPts val="600"/>
              </a:spcAft>
              <a:buFont typeface="Arial" panose="020B0604020202020204" pitchFamily="34" charset="0"/>
              <a:buChar char="—"/>
            </a:pPr>
            <a:r>
              <a:rPr lang="en-GB" sz="1500" b="0" dirty="0"/>
              <a:t>dividend growth is typically stable and usually exceeds the rate of inflation over prolonged periods</a:t>
            </a:r>
          </a:p>
          <a:p>
            <a:pPr marL="285750" indent="-285750">
              <a:spcAft>
                <a:spcPts val="600"/>
              </a:spcAft>
              <a:buFont typeface="Arial" panose="020B0604020202020204" pitchFamily="34" charset="0"/>
              <a:buChar char="—"/>
            </a:pPr>
            <a:r>
              <a:rPr lang="en-GB" sz="1500" b="0" dirty="0"/>
              <a:t>a few companies have chosen US over UK listing recently, but UK equities should still be a key part of our portfolios</a:t>
            </a:r>
          </a:p>
          <a:p>
            <a:pPr marL="285750" indent="-285750">
              <a:spcAft>
                <a:spcPts val="600"/>
              </a:spcAft>
              <a:buFont typeface="Arial" panose="020B0604020202020204" pitchFamily="34" charset="0"/>
              <a:buChar char="—"/>
            </a:pPr>
            <a:r>
              <a:rPr lang="en-GB" sz="1500" b="0" dirty="0"/>
              <a:t>gilt yields are more attractive after last year’s surge</a:t>
            </a:r>
          </a:p>
          <a:p>
            <a:pPr marL="285750" indent="-285750">
              <a:spcAft>
                <a:spcPts val="600"/>
              </a:spcAft>
              <a:buFont typeface="Arial" panose="020B0604020202020204" pitchFamily="34" charset="0"/>
              <a:buChar char="—"/>
            </a:pPr>
            <a:r>
              <a:rPr lang="en-GB" sz="1500" b="0" dirty="0"/>
              <a:t>investment grade credit valuations are currently more attractive than for most of the past two decades</a:t>
            </a:r>
          </a:p>
          <a:p>
            <a:pPr marL="285750" indent="-285750">
              <a:spcAft>
                <a:spcPts val="600"/>
              </a:spcAft>
              <a:buFont typeface="Arial" panose="020B0604020202020204" pitchFamily="34" charset="0"/>
              <a:buChar char="—"/>
            </a:pPr>
            <a:r>
              <a:rPr lang="en-GB" sz="1500" b="0" dirty="0"/>
              <a:t>calendar year returns are positive in most years; equity market corrections are painful yet completely normal</a:t>
            </a:r>
          </a:p>
          <a:p>
            <a:pPr marL="285750" indent="-285750">
              <a:spcAft>
                <a:spcPts val="600"/>
              </a:spcAft>
              <a:buFont typeface="Arial" panose="020B0604020202020204" pitchFamily="34" charset="0"/>
              <a:buChar char="—"/>
            </a:pPr>
            <a:r>
              <a:rPr lang="en-GB" sz="1500" b="0" dirty="0"/>
              <a:t>there are several conditions we would need to see before turning positive on higher-return, higher-risk assets</a:t>
            </a:r>
          </a:p>
          <a:p>
            <a:pPr marL="285750" indent="-285750">
              <a:spcAft>
                <a:spcPts val="600"/>
              </a:spcAft>
              <a:buFont typeface="Arial" panose="020B0604020202020204" pitchFamily="34" charset="0"/>
              <a:buChar char="—"/>
            </a:pPr>
            <a:endParaRPr lang="en-GB" sz="1500" b="0" dirty="0"/>
          </a:p>
          <a:p>
            <a:endParaRPr lang="en-GB" b="0" dirty="0"/>
          </a:p>
        </p:txBody>
      </p:sp>
    </p:spTree>
    <p:extLst>
      <p:ext uri="{BB962C8B-B14F-4D97-AF65-F5344CB8AC3E}">
        <p14:creationId xmlns:p14="http://schemas.microsoft.com/office/powerpoint/2010/main" val="1246185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CF7F48-6B07-416D-9C5A-7BBC3D7EBB14}"/>
              </a:ext>
            </a:extLst>
          </p:cNvPr>
          <p:cNvSpPr>
            <a:spLocks noGrp="1"/>
          </p:cNvSpPr>
          <p:nvPr>
            <p:ph type="body" sz="quarter" idx="11"/>
          </p:nvPr>
        </p:nvSpPr>
        <p:spPr/>
        <p:txBody>
          <a:bodyPr/>
          <a:lstStyle/>
          <a:p>
            <a:r>
              <a:rPr lang="en-GB" dirty="0"/>
              <a:t>Important information</a:t>
            </a:r>
          </a:p>
        </p:txBody>
      </p:sp>
      <p:sp>
        <p:nvSpPr>
          <p:cNvPr id="4" name="Text Placeholder 3">
            <a:extLst>
              <a:ext uri="{FF2B5EF4-FFF2-40B4-BE49-F238E27FC236}">
                <a16:creationId xmlns:a16="http://schemas.microsoft.com/office/drawing/2014/main" id="{0156DD5D-8FA5-465D-9EE4-9B5EB3E4661C}"/>
              </a:ext>
            </a:extLst>
          </p:cNvPr>
          <p:cNvSpPr>
            <a:spLocks noGrp="1"/>
          </p:cNvSpPr>
          <p:nvPr>
            <p:ph type="body" sz="quarter" idx="12"/>
          </p:nvPr>
        </p:nvSpPr>
        <p:spPr>
          <a:xfrm>
            <a:off x="315913" y="2124257"/>
            <a:ext cx="9642126" cy="4681356"/>
          </a:xfrm>
        </p:spPr>
        <p:txBody>
          <a:bodyPr/>
          <a:lstStyle/>
          <a:p>
            <a:pPr>
              <a:spcAft>
                <a:spcPts val="600"/>
              </a:spcAft>
            </a:pPr>
            <a:r>
              <a:rPr lang="en-GB" sz="1100" b="0" dirty="0"/>
              <a:t>Information valid as of 30 April 2023 unless otherwise stated.</a:t>
            </a:r>
          </a:p>
          <a:p>
            <a:pPr>
              <a:spcAft>
                <a:spcPts val="600"/>
              </a:spcAft>
            </a:pPr>
            <a:r>
              <a:rPr lang="en-GB" sz="1100" b="0" dirty="0"/>
              <a:t>Tax regimes, bases and reliefs may change in the future.</a:t>
            </a:r>
          </a:p>
          <a:p>
            <a:pPr>
              <a:spcAft>
                <a:spcPts val="600"/>
              </a:spcAft>
            </a:pPr>
            <a:r>
              <a:rPr lang="en-GB" sz="1100" b="0" dirty="0"/>
              <a:t>Rathbones Group Plc is independently owned, is the sole shareholder in each of its subsidiary businesses and is listed on the London Stock Exchange.</a:t>
            </a:r>
          </a:p>
          <a:p>
            <a:pPr>
              <a:spcAft>
                <a:spcPts val="600"/>
              </a:spcAft>
            </a:pPr>
            <a:r>
              <a:rPr lang="en-GB" sz="1100" b="0" dirty="0"/>
              <a:t>Rathbone Investment Management Limited is authorised by the Prudential Regulation Authority and regulated by the Financial Conduct Authority and the Prudential Regulation Authority. Registered office: Port of Liverpool Building, Pier Head, Liverpool L3 1NW, Registered in England No. 01448919.</a:t>
            </a:r>
          </a:p>
          <a:p>
            <a:pPr>
              <a:spcAft>
                <a:spcPts val="600"/>
              </a:spcAft>
            </a:pPr>
            <a:r>
              <a:rPr lang="en-GB" sz="1100" b="0" dirty="0"/>
              <a:t>Rathbones is the trading name of Rathbone Investment Management Limited.</a:t>
            </a:r>
          </a:p>
          <a:p>
            <a:pPr>
              <a:spcAft>
                <a:spcPts val="600"/>
              </a:spcAft>
            </a:pPr>
            <a:r>
              <a:rPr lang="en-GB" sz="1100" b="0" dirty="0"/>
              <a:t>Rathbone Unit Trust Management Limited is authorised and regulated by the Financial Conduct Authority. Registered office: 8 Finsbury Circus, London EC2M 7AZ, Registered in England No. 02376568.</a:t>
            </a:r>
          </a:p>
          <a:p>
            <a:pPr>
              <a:spcAft>
                <a:spcPts val="600"/>
              </a:spcAft>
            </a:pPr>
            <a:r>
              <a:rPr lang="en-GB" sz="1100" b="0" dirty="0"/>
              <a:t>Rathbone Investment Management International is the registered business name of Rathbone Investment Management International Limited which is regulated by the Jersey Financial Services Commission. Registered Office: 26 Esplanade, St Helier, Jersey JE1 2RB. Company Registration</a:t>
            </a:r>
            <a:br>
              <a:rPr lang="en-GB" sz="1100" b="0" dirty="0"/>
            </a:br>
            <a:r>
              <a:rPr lang="en-GB" sz="1100" b="0" dirty="0"/>
              <a:t>No. 50503. </a:t>
            </a:r>
          </a:p>
          <a:p>
            <a:pPr>
              <a:spcAft>
                <a:spcPts val="600"/>
              </a:spcAft>
            </a:pPr>
            <a:r>
              <a:rPr lang="en-GB" sz="1100" b="0" dirty="0"/>
              <a:t>Rathbone Investment Management International is not authorised or regulated by the Financial Conduct Authority or the Prudential Regulation Authority in the UK. Rathbone Investment Management International Limited is not subject to the provisions of the UK Financial Services and Markets Act 2000 and the Financial Services Act 2012; and, investors entering into investment agreements with Rathbone Investment Management International Limited will not have the protections afforded by that Act or the rules and regulations made under it, including the UK Financial Services Compensation Scheme. This document is not intended as an offer or solicitation for the purpose or sale of any financial instrument by Rathbone Investment Management International Limited.</a:t>
            </a:r>
          </a:p>
          <a:p>
            <a:pPr>
              <a:spcAft>
                <a:spcPts val="600"/>
              </a:spcAft>
            </a:pPr>
            <a:r>
              <a:rPr lang="en-GB" sz="1100" b="0" dirty="0"/>
              <a:t>No part of this document may be reproduced in any manner without prior permission.</a:t>
            </a:r>
          </a:p>
          <a:p>
            <a:pPr>
              <a:spcAft>
                <a:spcPts val="600"/>
              </a:spcAft>
            </a:pPr>
            <a:r>
              <a:rPr lang="en-GB" sz="1100" b="0" dirty="0"/>
              <a:t>© 2023 Rathbones Group Plc. All rights reserved.</a:t>
            </a:r>
          </a:p>
        </p:txBody>
      </p:sp>
    </p:spTree>
    <p:extLst>
      <p:ext uri="{BB962C8B-B14F-4D97-AF65-F5344CB8AC3E}">
        <p14:creationId xmlns:p14="http://schemas.microsoft.com/office/powerpoint/2010/main" val="264171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99C75-2EAF-4943-BE0C-43E129835326}"/>
              </a:ext>
            </a:extLst>
          </p:cNvPr>
          <p:cNvSpPr>
            <a:spLocks noGrp="1"/>
          </p:cNvSpPr>
          <p:nvPr>
            <p:ph type="body" sz="quarter" idx="11"/>
          </p:nvPr>
        </p:nvSpPr>
        <p:spPr>
          <a:xfrm>
            <a:off x="315914" y="1000307"/>
            <a:ext cx="10026648" cy="561794"/>
          </a:xfrm>
        </p:spPr>
        <p:txBody>
          <a:bodyPr/>
          <a:lstStyle/>
          <a:p>
            <a:r>
              <a:rPr lang="en-GB" dirty="0"/>
              <a:t>Lagged impact of rate hikes likely to cause mild recessions this year; economies will struggle as lending conditions tighten</a:t>
            </a:r>
          </a:p>
        </p:txBody>
      </p:sp>
      <p:sp>
        <p:nvSpPr>
          <p:cNvPr id="3" name="Text Placeholder 2">
            <a:extLst>
              <a:ext uri="{FF2B5EF4-FFF2-40B4-BE49-F238E27FC236}">
                <a16:creationId xmlns:a16="http://schemas.microsoft.com/office/drawing/2014/main" id="{E29F85C7-925D-465A-A4B9-A6199EE8805A}"/>
              </a:ext>
            </a:extLst>
          </p:cNvPr>
          <p:cNvSpPr>
            <a:spLocks noGrp="1"/>
          </p:cNvSpPr>
          <p:nvPr>
            <p:ph type="body" sz="quarter" idx="12"/>
          </p:nvPr>
        </p:nvSpPr>
        <p:spPr>
          <a:xfrm>
            <a:off x="315913" y="2124257"/>
            <a:ext cx="4913311" cy="278253"/>
          </a:xfrm>
        </p:spPr>
        <p:txBody>
          <a:bodyPr/>
          <a:lstStyle/>
          <a:p>
            <a:r>
              <a:rPr lang="en-GB" sz="1400" dirty="0"/>
              <a:t>US GDP growth and lagged changes in interest rates (%)</a:t>
            </a:r>
          </a:p>
        </p:txBody>
      </p:sp>
      <p:sp>
        <p:nvSpPr>
          <p:cNvPr id="4" name="Text Placeholder 3">
            <a:extLst>
              <a:ext uri="{FF2B5EF4-FFF2-40B4-BE49-F238E27FC236}">
                <a16:creationId xmlns:a16="http://schemas.microsoft.com/office/drawing/2014/main" id="{368AA098-6E47-4C8D-8831-7C561E400ED3}"/>
              </a:ext>
            </a:extLst>
          </p:cNvPr>
          <p:cNvSpPr>
            <a:spLocks noGrp="1"/>
          </p:cNvSpPr>
          <p:nvPr>
            <p:ph type="body" sz="quarter" idx="13"/>
          </p:nvPr>
        </p:nvSpPr>
        <p:spPr>
          <a:xfrm>
            <a:off x="5384609" y="2124257"/>
            <a:ext cx="5148263" cy="278253"/>
          </a:xfrm>
        </p:spPr>
        <p:txBody>
          <a:bodyPr/>
          <a:lstStyle/>
          <a:p>
            <a:r>
              <a:rPr lang="en-GB" sz="1400" dirty="0"/>
              <a:t>Net % of US lenders tightening credit conditions</a:t>
            </a:r>
          </a:p>
        </p:txBody>
      </p:sp>
      <p:sp>
        <p:nvSpPr>
          <p:cNvPr id="5" name="Text Placeholder 4">
            <a:extLst>
              <a:ext uri="{FF2B5EF4-FFF2-40B4-BE49-F238E27FC236}">
                <a16:creationId xmlns:a16="http://schemas.microsoft.com/office/drawing/2014/main" id="{A4A8FCD3-9DB2-4279-8725-0130F9EDEB75}"/>
              </a:ext>
            </a:extLst>
          </p:cNvPr>
          <p:cNvSpPr>
            <a:spLocks noGrp="1"/>
          </p:cNvSpPr>
          <p:nvPr>
            <p:ph type="body" sz="quarter" idx="14"/>
          </p:nvPr>
        </p:nvSpPr>
        <p:spPr>
          <a:xfrm>
            <a:off x="315913" y="6560956"/>
            <a:ext cx="10026648" cy="276043"/>
          </a:xfrm>
        </p:spPr>
        <p:txBody>
          <a:bodyPr/>
          <a:lstStyle/>
          <a:p>
            <a:r>
              <a:rPr lang="en-GB" dirty="0"/>
              <a:t>Chart sources: Refinitiv, Rathbones research</a:t>
            </a:r>
          </a:p>
        </p:txBody>
      </p:sp>
      <p:pic>
        <p:nvPicPr>
          <p:cNvPr id="8" name="Picture 7">
            <a:extLst>
              <a:ext uri="{FF2B5EF4-FFF2-40B4-BE49-F238E27FC236}">
                <a16:creationId xmlns:a16="http://schemas.microsoft.com/office/drawing/2014/main" id="{EAE399AC-BC71-4878-91FC-45F0C3A06286}"/>
              </a:ext>
            </a:extLst>
          </p:cNvPr>
          <p:cNvPicPr>
            <a:picLocks noChangeAspect="1"/>
          </p:cNvPicPr>
          <p:nvPr/>
        </p:nvPicPr>
        <p:blipFill>
          <a:blip r:embed="rId3"/>
          <a:stretch>
            <a:fillRect/>
          </a:stretch>
        </p:blipFill>
        <p:spPr>
          <a:xfrm>
            <a:off x="159005" y="2423941"/>
            <a:ext cx="5186172" cy="3529584"/>
          </a:xfrm>
          <a:prstGeom prst="rect">
            <a:avLst/>
          </a:prstGeom>
        </p:spPr>
      </p:pic>
      <p:pic>
        <p:nvPicPr>
          <p:cNvPr id="11" name="Picture 10">
            <a:extLst>
              <a:ext uri="{FF2B5EF4-FFF2-40B4-BE49-F238E27FC236}">
                <a16:creationId xmlns:a16="http://schemas.microsoft.com/office/drawing/2014/main" id="{A823D227-4849-4D8E-8F67-AF5782775CAB}"/>
              </a:ext>
            </a:extLst>
          </p:cNvPr>
          <p:cNvPicPr>
            <a:picLocks noChangeAspect="1"/>
          </p:cNvPicPr>
          <p:nvPr/>
        </p:nvPicPr>
        <p:blipFill>
          <a:blip r:embed="rId4"/>
          <a:stretch>
            <a:fillRect/>
          </a:stretch>
        </p:blipFill>
        <p:spPr>
          <a:xfrm>
            <a:off x="5348224" y="2423941"/>
            <a:ext cx="5184648" cy="3529584"/>
          </a:xfrm>
          <a:prstGeom prst="rect">
            <a:avLst/>
          </a:prstGeom>
        </p:spPr>
      </p:pic>
    </p:spTree>
    <p:extLst>
      <p:ext uri="{BB962C8B-B14F-4D97-AF65-F5344CB8AC3E}">
        <p14:creationId xmlns:p14="http://schemas.microsoft.com/office/powerpoint/2010/main" val="118853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94910-B170-4E4A-A065-0836F05231B7}"/>
              </a:ext>
            </a:extLst>
          </p:cNvPr>
          <p:cNvSpPr>
            <a:spLocks noGrp="1"/>
          </p:cNvSpPr>
          <p:nvPr>
            <p:ph type="body" sz="quarter" idx="11"/>
          </p:nvPr>
        </p:nvSpPr>
        <p:spPr/>
        <p:txBody>
          <a:bodyPr/>
          <a:lstStyle/>
          <a:p>
            <a:r>
              <a:rPr lang="en-GB" dirty="0"/>
              <a:t>Recent strain on banks will mean lending standards tighten further; but hallmarks of past systemic crises are absent</a:t>
            </a:r>
          </a:p>
        </p:txBody>
      </p:sp>
      <p:sp>
        <p:nvSpPr>
          <p:cNvPr id="3" name="Text Placeholder 2">
            <a:extLst>
              <a:ext uri="{FF2B5EF4-FFF2-40B4-BE49-F238E27FC236}">
                <a16:creationId xmlns:a16="http://schemas.microsoft.com/office/drawing/2014/main" id="{92BEC703-5FD1-4D83-9869-3F7980537C44}"/>
              </a:ext>
            </a:extLst>
          </p:cNvPr>
          <p:cNvSpPr>
            <a:spLocks noGrp="1"/>
          </p:cNvSpPr>
          <p:nvPr>
            <p:ph type="body" sz="quarter" idx="12"/>
          </p:nvPr>
        </p:nvSpPr>
        <p:spPr>
          <a:xfrm>
            <a:off x="315913" y="2064172"/>
            <a:ext cx="4913311" cy="371293"/>
          </a:xfrm>
        </p:spPr>
        <p:txBody>
          <a:bodyPr/>
          <a:lstStyle/>
          <a:p>
            <a:r>
              <a:rPr lang="en-GB" sz="1400" dirty="0"/>
              <a:t>Tier 1 capital to assets ratios (%)</a:t>
            </a:r>
          </a:p>
        </p:txBody>
      </p:sp>
      <p:sp>
        <p:nvSpPr>
          <p:cNvPr id="5" name="Text Placeholder 4">
            <a:extLst>
              <a:ext uri="{FF2B5EF4-FFF2-40B4-BE49-F238E27FC236}">
                <a16:creationId xmlns:a16="http://schemas.microsoft.com/office/drawing/2014/main" id="{CF16B316-0F3F-41FB-8544-69DE0FC5D63F}"/>
              </a:ext>
            </a:extLst>
          </p:cNvPr>
          <p:cNvSpPr>
            <a:spLocks noGrp="1"/>
          </p:cNvSpPr>
          <p:nvPr>
            <p:ph type="body" sz="quarter" idx="14"/>
          </p:nvPr>
        </p:nvSpPr>
        <p:spPr>
          <a:xfrm>
            <a:off x="315913" y="6539273"/>
            <a:ext cx="10026648" cy="276043"/>
          </a:xfrm>
        </p:spPr>
        <p:txBody>
          <a:bodyPr/>
          <a:lstStyle/>
          <a:p>
            <a:r>
              <a:rPr lang="en-GB" dirty="0"/>
              <a:t>Chart sources: Refinitiv, Rathbones research </a:t>
            </a:r>
          </a:p>
        </p:txBody>
      </p:sp>
      <p:sp>
        <p:nvSpPr>
          <p:cNvPr id="16" name="Rectangle 15">
            <a:extLst>
              <a:ext uri="{FF2B5EF4-FFF2-40B4-BE49-F238E27FC236}">
                <a16:creationId xmlns:a16="http://schemas.microsoft.com/office/drawing/2014/main" id="{29734FD3-C78B-486E-AD82-CBDD572B0519}"/>
              </a:ext>
            </a:extLst>
          </p:cNvPr>
          <p:cNvSpPr/>
          <p:nvPr/>
        </p:nvSpPr>
        <p:spPr>
          <a:xfrm>
            <a:off x="5346700" y="2031689"/>
            <a:ext cx="5072266" cy="5139869"/>
          </a:xfrm>
          <a:prstGeom prst="rect">
            <a:avLst/>
          </a:prstGeom>
        </p:spPr>
        <p:txBody>
          <a:bodyPr wrap="square">
            <a:spAutoFit/>
          </a:bodyPr>
          <a:lstStyle/>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in the US, Silicon Valley Bank (SVB), First Republic and two smaller regional lenders have collapsed, while in Europe regulators had to arrange a rescue for Credit Suisse, a “global systemically important bank”</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encouragingly, the response from regulators has been swift – a new lending facility for US banks facing similar problems to SVB has been established, and the Federal Reserve is coordinating with other central banks to provide dollar liquidity globally</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some of the key markers of systemic financial crises are absent; large banks around the world are far better capitalised today than they were in 2007, meaning their capacity to absorb losses is greater; we don’t see the same signs of widespread risky lending or an economy-wide credit bubble that we did then either</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however, this isn’t a reason for complacency; banks have already begun tightening lending standards and with scrutiny from investors and regulators intensifying, it seems highly likely that they’ll become even more cautious in their lending; that will only raise the (already high) risk of recession.</a:t>
            </a:r>
          </a:p>
          <a:p>
            <a:pPr marL="285750" indent="-285750">
              <a:spcAft>
                <a:spcPts val="600"/>
              </a:spcAft>
              <a:buClr>
                <a:srgbClr val="747678"/>
              </a:buClr>
              <a:buFont typeface="Arial" panose="020B0604020202020204" pitchFamily="34" charset="0"/>
              <a:buChar char="—"/>
            </a:pPr>
            <a:endParaRPr lang="en-GB" sz="1400" b="1"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343D11C-AC6A-49A2-B773-B4F287A71C63}"/>
              </a:ext>
            </a:extLst>
          </p:cNvPr>
          <p:cNvPicPr>
            <a:picLocks noChangeAspect="1"/>
          </p:cNvPicPr>
          <p:nvPr/>
        </p:nvPicPr>
        <p:blipFill>
          <a:blip r:embed="rId3"/>
          <a:stretch>
            <a:fillRect/>
          </a:stretch>
        </p:blipFill>
        <p:spPr>
          <a:xfrm>
            <a:off x="159004" y="2435465"/>
            <a:ext cx="5187696" cy="3531108"/>
          </a:xfrm>
          <a:prstGeom prst="rect">
            <a:avLst/>
          </a:prstGeom>
        </p:spPr>
      </p:pic>
    </p:spTree>
    <p:extLst>
      <p:ext uri="{BB962C8B-B14F-4D97-AF65-F5344CB8AC3E}">
        <p14:creationId xmlns:p14="http://schemas.microsoft.com/office/powerpoint/2010/main" val="209560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99C75-2EAF-4943-BE0C-43E129835326}"/>
              </a:ext>
            </a:extLst>
          </p:cNvPr>
          <p:cNvSpPr>
            <a:spLocks noGrp="1"/>
          </p:cNvSpPr>
          <p:nvPr>
            <p:ph type="body" sz="quarter" idx="11"/>
          </p:nvPr>
        </p:nvSpPr>
        <p:spPr/>
        <p:txBody>
          <a:bodyPr/>
          <a:lstStyle/>
          <a:p>
            <a:r>
              <a:rPr lang="en-GB" dirty="0"/>
              <a:t>While near-term prospects have improved, structural headwinds facing China’s economy haven’t gone away</a:t>
            </a:r>
          </a:p>
        </p:txBody>
      </p:sp>
      <p:sp>
        <p:nvSpPr>
          <p:cNvPr id="4" name="Text Placeholder 3">
            <a:extLst>
              <a:ext uri="{FF2B5EF4-FFF2-40B4-BE49-F238E27FC236}">
                <a16:creationId xmlns:a16="http://schemas.microsoft.com/office/drawing/2014/main" id="{368AA098-6E47-4C8D-8831-7C561E400ED3}"/>
              </a:ext>
            </a:extLst>
          </p:cNvPr>
          <p:cNvSpPr>
            <a:spLocks noGrp="1"/>
          </p:cNvSpPr>
          <p:nvPr>
            <p:ph type="body" sz="quarter" idx="13"/>
          </p:nvPr>
        </p:nvSpPr>
        <p:spPr>
          <a:xfrm>
            <a:off x="5384609" y="2124257"/>
            <a:ext cx="5148263" cy="278253"/>
          </a:xfrm>
        </p:spPr>
        <p:txBody>
          <a:bodyPr/>
          <a:lstStyle/>
          <a:p>
            <a:r>
              <a:rPr lang="en-GB" sz="1400" dirty="0"/>
              <a:t>China working-age population (UN projections, billions)</a:t>
            </a:r>
          </a:p>
        </p:txBody>
      </p:sp>
      <p:sp>
        <p:nvSpPr>
          <p:cNvPr id="5" name="Text Placeholder 4">
            <a:extLst>
              <a:ext uri="{FF2B5EF4-FFF2-40B4-BE49-F238E27FC236}">
                <a16:creationId xmlns:a16="http://schemas.microsoft.com/office/drawing/2014/main" id="{A4A8FCD3-9DB2-4279-8725-0130F9EDEB75}"/>
              </a:ext>
            </a:extLst>
          </p:cNvPr>
          <p:cNvSpPr>
            <a:spLocks noGrp="1"/>
          </p:cNvSpPr>
          <p:nvPr>
            <p:ph type="body" sz="quarter" idx="14"/>
          </p:nvPr>
        </p:nvSpPr>
        <p:spPr>
          <a:xfrm>
            <a:off x="315913" y="6560956"/>
            <a:ext cx="10026648" cy="276043"/>
          </a:xfrm>
        </p:spPr>
        <p:txBody>
          <a:bodyPr/>
          <a:lstStyle/>
          <a:p>
            <a:r>
              <a:rPr lang="en-GB" dirty="0"/>
              <a:t>Chart sources: Refinitiv, Rathbones research</a:t>
            </a:r>
          </a:p>
        </p:txBody>
      </p:sp>
      <p:sp>
        <p:nvSpPr>
          <p:cNvPr id="7" name="Rectangle 6">
            <a:extLst>
              <a:ext uri="{FF2B5EF4-FFF2-40B4-BE49-F238E27FC236}">
                <a16:creationId xmlns:a16="http://schemas.microsoft.com/office/drawing/2014/main" id="{B58C76C5-0B55-48E6-BDCB-30163EAB9500}"/>
              </a:ext>
            </a:extLst>
          </p:cNvPr>
          <p:cNvSpPr/>
          <p:nvPr/>
        </p:nvSpPr>
        <p:spPr>
          <a:xfrm>
            <a:off x="274434" y="2124257"/>
            <a:ext cx="5072266" cy="5816977"/>
          </a:xfrm>
          <a:prstGeom prst="rect">
            <a:avLst/>
          </a:prstGeom>
        </p:spPr>
        <p:txBody>
          <a:bodyPr wrap="square">
            <a:spAutoFit/>
          </a:bodyPr>
          <a:lstStyle/>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China’s economy is rebounding as policy turns a little more supportive and the initial disruption from the end of its zero-COVID policy fades</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however, it still faces huge structural challenges</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China’s working-age population has passed its peak, and is likely to fall at a faster rate as the decade goes on</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property construction was previously an important support to growth, but the sector now faces a structural slowdown in demand (as the population falls and urbanisation slows) alongside the legacy of previous overbuilding</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decoupling with the West is ongoing; the US recently banned the exports of advanced chips and chip manufacturing equipment to China </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the government has been increasingly filled with loyalists as President Xi Jinping consolidates power; the trend is towards greater state control of the economy, including taking “golden shares” in some of the largest tech firms.</a:t>
            </a:r>
          </a:p>
          <a:p>
            <a:pPr marL="285750" indent="-285750">
              <a:spcAft>
                <a:spcPts val="600"/>
              </a:spcAft>
              <a:buClr>
                <a:srgbClr val="747678"/>
              </a:buClr>
              <a:buFont typeface="Arial" panose="020B0604020202020204" pitchFamily="34" charset="0"/>
              <a:buChar char="—"/>
            </a:pPr>
            <a:endParaRPr lang="en-GB" sz="1400" b="1" dirty="0">
              <a:solidFill>
                <a:srgbClr val="000000"/>
              </a:solidFill>
              <a:latin typeface="Arial" panose="020B0604020202020204" pitchFamily="34" charset="0"/>
              <a:cs typeface="Arial" panose="020B0604020202020204" pitchFamily="34" charset="0"/>
            </a:endParaRPr>
          </a:p>
          <a:p>
            <a:pPr marL="285750" indent="-285750">
              <a:spcAft>
                <a:spcPts val="600"/>
              </a:spcAft>
              <a:buClr>
                <a:srgbClr val="747678"/>
              </a:buClr>
              <a:buFont typeface="Arial" panose="020B0604020202020204" pitchFamily="34" charset="0"/>
              <a:buChar char="—"/>
            </a:pPr>
            <a:endParaRPr lang="en-GB" sz="1400" b="1" dirty="0">
              <a:solidFill>
                <a:srgbClr val="000000"/>
              </a:solidFill>
              <a:latin typeface="Arial" panose="020B0604020202020204" pitchFamily="34" charset="0"/>
              <a:cs typeface="Arial" panose="020B0604020202020204" pitchFamily="34" charset="0"/>
            </a:endParaRPr>
          </a:p>
          <a:p>
            <a:pPr marL="285750" indent="-285750">
              <a:spcAft>
                <a:spcPts val="600"/>
              </a:spcAft>
              <a:buClr>
                <a:srgbClr val="747678"/>
              </a:buClr>
              <a:buFont typeface="Arial" panose="020B0604020202020204" pitchFamily="34" charset="0"/>
              <a:buChar char="—"/>
            </a:pPr>
            <a:endParaRPr lang="en-GB" sz="1400" b="1" dirty="0">
              <a:solidFill>
                <a:srgbClr val="000000"/>
              </a:solidFill>
              <a:latin typeface="Arial" panose="020B0604020202020204" pitchFamily="34" charset="0"/>
              <a:cs typeface="Arial" panose="020B0604020202020204" pitchFamily="34" charset="0"/>
            </a:endParaRPr>
          </a:p>
          <a:p>
            <a:pPr>
              <a:spcAft>
                <a:spcPts val="600"/>
              </a:spcAft>
              <a:buClr>
                <a:srgbClr val="747678"/>
              </a:buClr>
            </a:pPr>
            <a:endParaRPr lang="en-GB" sz="1400" b="1" dirty="0">
              <a:solidFill>
                <a:srgbClr val="000000"/>
              </a:solidFill>
              <a:latin typeface="Arial" panose="020B0604020202020204" pitchFamily="34" charset="0"/>
              <a:cs typeface="Arial" panose="020B0604020202020204" pitchFamily="34" charset="0"/>
            </a:endParaRPr>
          </a:p>
          <a:p>
            <a:pPr lvl="0">
              <a:spcAft>
                <a:spcPts val="600"/>
              </a:spcAft>
              <a:buClr>
                <a:srgbClr val="747678"/>
              </a:buClr>
            </a:pPr>
            <a:endParaRPr lang="en-GB" sz="1400" b="1" dirty="0">
              <a:solidFill>
                <a:srgbClr val="00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EC72786-8388-4493-8016-B1D91F4E2ACD}"/>
              </a:ext>
            </a:extLst>
          </p:cNvPr>
          <p:cNvPicPr>
            <a:picLocks noChangeAspect="1"/>
          </p:cNvPicPr>
          <p:nvPr/>
        </p:nvPicPr>
        <p:blipFill>
          <a:blip r:embed="rId3"/>
          <a:stretch>
            <a:fillRect/>
          </a:stretch>
        </p:blipFill>
        <p:spPr>
          <a:xfrm>
            <a:off x="5346700" y="2402510"/>
            <a:ext cx="5186172" cy="3529584"/>
          </a:xfrm>
          <a:prstGeom prst="rect">
            <a:avLst/>
          </a:prstGeom>
        </p:spPr>
      </p:pic>
    </p:spTree>
    <p:extLst>
      <p:ext uri="{BB962C8B-B14F-4D97-AF65-F5344CB8AC3E}">
        <p14:creationId xmlns:p14="http://schemas.microsoft.com/office/powerpoint/2010/main" val="57386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9231F-25A1-40EE-96A3-13755BA375AC}"/>
              </a:ext>
            </a:extLst>
          </p:cNvPr>
          <p:cNvSpPr>
            <a:spLocks noGrp="1"/>
          </p:cNvSpPr>
          <p:nvPr>
            <p:ph type="body" sz="quarter" idx="11"/>
          </p:nvPr>
        </p:nvSpPr>
        <p:spPr>
          <a:xfrm>
            <a:off x="350841" y="1021314"/>
            <a:ext cx="10026648" cy="561794"/>
          </a:xfrm>
          <a:solidFill>
            <a:schemeClr val="bg1"/>
          </a:solidFill>
        </p:spPr>
        <p:txBody>
          <a:bodyPr/>
          <a:lstStyle/>
          <a:p>
            <a:r>
              <a:rPr lang="en-GB" dirty="0"/>
              <a:t>Inflation has peaked but upside risks remain; labour markets are still tight and core services inflation still strong</a:t>
            </a:r>
          </a:p>
        </p:txBody>
      </p:sp>
      <p:sp>
        <p:nvSpPr>
          <p:cNvPr id="4" name="Text Placeholder 3">
            <a:extLst>
              <a:ext uri="{FF2B5EF4-FFF2-40B4-BE49-F238E27FC236}">
                <a16:creationId xmlns:a16="http://schemas.microsoft.com/office/drawing/2014/main" id="{8957023E-2624-4139-83E2-AB9BDFABDF9A}"/>
              </a:ext>
            </a:extLst>
          </p:cNvPr>
          <p:cNvSpPr>
            <a:spLocks noGrp="1"/>
          </p:cNvSpPr>
          <p:nvPr>
            <p:ph type="body" sz="quarter" idx="13"/>
          </p:nvPr>
        </p:nvSpPr>
        <p:spPr>
          <a:xfrm>
            <a:off x="5420148" y="2132962"/>
            <a:ext cx="4994264" cy="477202"/>
          </a:xfrm>
        </p:spPr>
        <p:txBody>
          <a:bodyPr/>
          <a:lstStyle/>
          <a:p>
            <a:r>
              <a:rPr lang="en-GB" sz="1400" dirty="0"/>
              <a:t>Contribution (%) to headline UK CPI inflation by sector</a:t>
            </a:r>
          </a:p>
        </p:txBody>
      </p:sp>
      <p:sp>
        <p:nvSpPr>
          <p:cNvPr id="5" name="Text Placeholder 4">
            <a:extLst>
              <a:ext uri="{FF2B5EF4-FFF2-40B4-BE49-F238E27FC236}">
                <a16:creationId xmlns:a16="http://schemas.microsoft.com/office/drawing/2014/main" id="{10FE3300-FC39-441A-B7C2-BBE7745FC441}"/>
              </a:ext>
            </a:extLst>
          </p:cNvPr>
          <p:cNvSpPr>
            <a:spLocks noGrp="1"/>
          </p:cNvSpPr>
          <p:nvPr>
            <p:ph type="body" sz="quarter" idx="14"/>
          </p:nvPr>
        </p:nvSpPr>
        <p:spPr>
          <a:xfrm>
            <a:off x="315913" y="6553104"/>
            <a:ext cx="10026648" cy="276043"/>
          </a:xfrm>
        </p:spPr>
        <p:txBody>
          <a:bodyPr/>
          <a:lstStyle/>
          <a:p>
            <a:r>
              <a:rPr lang="en-GB" dirty="0"/>
              <a:t>Chart sources: Refinitiv, Rathbones research</a:t>
            </a:r>
          </a:p>
        </p:txBody>
      </p:sp>
      <p:sp>
        <p:nvSpPr>
          <p:cNvPr id="9" name="Text Placeholder 3">
            <a:extLst>
              <a:ext uri="{FF2B5EF4-FFF2-40B4-BE49-F238E27FC236}">
                <a16:creationId xmlns:a16="http://schemas.microsoft.com/office/drawing/2014/main" id="{77F49210-2809-4E44-AF3A-6A386BA10E5C}"/>
              </a:ext>
            </a:extLst>
          </p:cNvPr>
          <p:cNvSpPr txBox="1">
            <a:spLocks/>
          </p:cNvSpPr>
          <p:nvPr/>
        </p:nvSpPr>
        <p:spPr>
          <a:xfrm>
            <a:off x="334973" y="2132962"/>
            <a:ext cx="4994264" cy="333579"/>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1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r>
              <a:rPr lang="en-GB" sz="1400" dirty="0"/>
              <a:t>Contribution (%) to headline US CPI inflation by sector</a:t>
            </a:r>
          </a:p>
        </p:txBody>
      </p:sp>
      <p:pic>
        <p:nvPicPr>
          <p:cNvPr id="7" name="Picture 6">
            <a:extLst>
              <a:ext uri="{FF2B5EF4-FFF2-40B4-BE49-F238E27FC236}">
                <a16:creationId xmlns:a16="http://schemas.microsoft.com/office/drawing/2014/main" id="{ED3F15C2-7BD0-4945-9ECF-33F7893A03F8}"/>
              </a:ext>
            </a:extLst>
          </p:cNvPr>
          <p:cNvPicPr>
            <a:picLocks noChangeAspect="1"/>
          </p:cNvPicPr>
          <p:nvPr/>
        </p:nvPicPr>
        <p:blipFill>
          <a:blip r:embed="rId3"/>
          <a:stretch>
            <a:fillRect/>
          </a:stretch>
        </p:blipFill>
        <p:spPr>
          <a:xfrm>
            <a:off x="160528" y="2413201"/>
            <a:ext cx="5186172" cy="3529584"/>
          </a:xfrm>
          <a:prstGeom prst="rect">
            <a:avLst/>
          </a:prstGeom>
        </p:spPr>
      </p:pic>
      <p:pic>
        <p:nvPicPr>
          <p:cNvPr id="10" name="Picture 9">
            <a:extLst>
              <a:ext uri="{FF2B5EF4-FFF2-40B4-BE49-F238E27FC236}">
                <a16:creationId xmlns:a16="http://schemas.microsoft.com/office/drawing/2014/main" id="{09EB661D-77E8-4270-9622-46B935998E3E}"/>
              </a:ext>
            </a:extLst>
          </p:cNvPr>
          <p:cNvPicPr>
            <a:picLocks noChangeAspect="1"/>
          </p:cNvPicPr>
          <p:nvPr/>
        </p:nvPicPr>
        <p:blipFill>
          <a:blip r:embed="rId4"/>
          <a:stretch>
            <a:fillRect/>
          </a:stretch>
        </p:blipFill>
        <p:spPr>
          <a:xfrm>
            <a:off x="5346700" y="2413201"/>
            <a:ext cx="5186172" cy="3531108"/>
          </a:xfrm>
          <a:prstGeom prst="rect">
            <a:avLst/>
          </a:prstGeom>
        </p:spPr>
      </p:pic>
    </p:spTree>
    <p:extLst>
      <p:ext uri="{BB962C8B-B14F-4D97-AF65-F5344CB8AC3E}">
        <p14:creationId xmlns:p14="http://schemas.microsoft.com/office/powerpoint/2010/main" val="223685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ABA645-CD1A-4067-B8B7-057113CA6CEA}"/>
              </a:ext>
            </a:extLst>
          </p:cNvPr>
          <p:cNvSpPr>
            <a:spLocks noGrp="1"/>
          </p:cNvSpPr>
          <p:nvPr>
            <p:ph type="body" sz="quarter" idx="11"/>
          </p:nvPr>
        </p:nvSpPr>
        <p:spPr/>
        <p:txBody>
          <a:bodyPr/>
          <a:lstStyle/>
          <a:p>
            <a:r>
              <a:rPr lang="en-GB" dirty="0"/>
              <a:t>Inflation should continue falling this year – the key question is how far and how fast</a:t>
            </a:r>
          </a:p>
        </p:txBody>
      </p:sp>
      <p:sp>
        <p:nvSpPr>
          <p:cNvPr id="8" name="Text Placeholder 7">
            <a:extLst>
              <a:ext uri="{FF2B5EF4-FFF2-40B4-BE49-F238E27FC236}">
                <a16:creationId xmlns:a16="http://schemas.microsoft.com/office/drawing/2014/main" id="{3DCF927E-836A-43F6-907D-04A3D95ABFD7}"/>
              </a:ext>
            </a:extLst>
          </p:cNvPr>
          <p:cNvSpPr>
            <a:spLocks noGrp="1"/>
          </p:cNvSpPr>
          <p:nvPr>
            <p:ph type="body" sz="quarter" idx="12"/>
          </p:nvPr>
        </p:nvSpPr>
        <p:spPr/>
        <p:txBody>
          <a:bodyPr/>
          <a:lstStyle/>
          <a:p>
            <a:r>
              <a:rPr lang="en-GB" sz="1400" dirty="0"/>
              <a:t>Consensus inflation forecasts</a:t>
            </a:r>
          </a:p>
          <a:p>
            <a:endParaRPr lang="en-GB" sz="1400" dirty="0"/>
          </a:p>
        </p:txBody>
      </p:sp>
      <p:sp>
        <p:nvSpPr>
          <p:cNvPr id="3" name="Text Placeholder 2">
            <a:extLst>
              <a:ext uri="{FF2B5EF4-FFF2-40B4-BE49-F238E27FC236}">
                <a16:creationId xmlns:a16="http://schemas.microsoft.com/office/drawing/2014/main" id="{723134FC-A55B-480F-BCD3-4F255CAF6CC7}"/>
              </a:ext>
            </a:extLst>
          </p:cNvPr>
          <p:cNvSpPr>
            <a:spLocks noGrp="1"/>
          </p:cNvSpPr>
          <p:nvPr>
            <p:ph type="body" sz="quarter" idx="14"/>
          </p:nvPr>
        </p:nvSpPr>
        <p:spPr>
          <a:xfrm>
            <a:off x="315913" y="6557950"/>
            <a:ext cx="10026648" cy="276043"/>
          </a:xfrm>
        </p:spPr>
        <p:txBody>
          <a:bodyPr/>
          <a:lstStyle/>
          <a:p>
            <a:r>
              <a:rPr lang="en-GB" dirty="0"/>
              <a:t>Chart sources: Refinitiv, Rathbones research </a:t>
            </a:r>
          </a:p>
        </p:txBody>
      </p:sp>
      <p:sp>
        <p:nvSpPr>
          <p:cNvPr id="9" name="Text Placeholder 7">
            <a:extLst>
              <a:ext uri="{FF2B5EF4-FFF2-40B4-BE49-F238E27FC236}">
                <a16:creationId xmlns:a16="http://schemas.microsoft.com/office/drawing/2014/main" id="{A059EB22-2F5D-4FF8-ADB0-7DE37266B7A1}"/>
              </a:ext>
            </a:extLst>
          </p:cNvPr>
          <p:cNvSpPr txBox="1">
            <a:spLocks/>
          </p:cNvSpPr>
          <p:nvPr/>
        </p:nvSpPr>
        <p:spPr>
          <a:xfrm>
            <a:off x="5398573" y="2124257"/>
            <a:ext cx="4978914" cy="371293"/>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1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endParaRPr lang="en-GB" sz="1400" dirty="0"/>
          </a:p>
        </p:txBody>
      </p:sp>
      <p:sp>
        <p:nvSpPr>
          <p:cNvPr id="10" name="Rectangle 9">
            <a:extLst>
              <a:ext uri="{FF2B5EF4-FFF2-40B4-BE49-F238E27FC236}">
                <a16:creationId xmlns:a16="http://schemas.microsoft.com/office/drawing/2014/main" id="{E1AE3B66-0C44-4901-8431-226C39CC3085}"/>
              </a:ext>
            </a:extLst>
          </p:cNvPr>
          <p:cNvSpPr/>
          <p:nvPr/>
        </p:nvSpPr>
        <p:spPr>
          <a:xfrm>
            <a:off x="5351897" y="2409877"/>
            <a:ext cx="5072266" cy="4431983"/>
          </a:xfrm>
          <a:prstGeom prst="rect">
            <a:avLst/>
          </a:prstGeom>
        </p:spPr>
        <p:txBody>
          <a:bodyPr wrap="square">
            <a:spAutoFit/>
          </a:bodyPr>
          <a:lstStyle/>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major central banks including the US Fed, the Bank of England and European Central Bank have reiterated that bringing down inflation as soon as possible remains their priority</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all three central banks have raised interest rates again despite recent banking sector turmoil</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oil prices are well below their highs, and should continue to be disinflationary this year; food commodity prices are below their peaks too</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pressures on global goods supply chains have eased considerably, but more progress is needed in other areas to get inflation back to the low single digits</a:t>
            </a:r>
          </a:p>
          <a:p>
            <a:pPr marL="28575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services inflation remains too high; labour markets must cool further, otherwise wage inflation may remain elevated</a:t>
            </a:r>
          </a:p>
          <a:p>
            <a:pPr marL="285750" lvl="0" indent="-285750">
              <a:spcAft>
                <a:spcPts val="600"/>
              </a:spcAft>
              <a:buClr>
                <a:srgbClr val="747678"/>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inflation may remain higher in the UK than elsewhere this year, reflecting a combination of factors including worse disruption to labour supply and prior currency weakness.</a:t>
            </a:r>
          </a:p>
          <a:p>
            <a:pPr lvl="0">
              <a:spcAft>
                <a:spcPts val="600"/>
              </a:spcAft>
              <a:buClr>
                <a:srgbClr val="747678"/>
              </a:buClr>
            </a:pPr>
            <a:endParaRPr lang="en-GB" sz="1400" b="1"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09E91EB-DCA6-4716-82E0-B10F28D9497C}"/>
              </a:ext>
            </a:extLst>
          </p:cNvPr>
          <p:cNvPicPr>
            <a:picLocks noChangeAspect="1"/>
          </p:cNvPicPr>
          <p:nvPr/>
        </p:nvPicPr>
        <p:blipFill>
          <a:blip r:embed="rId3"/>
          <a:stretch>
            <a:fillRect/>
          </a:stretch>
        </p:blipFill>
        <p:spPr>
          <a:xfrm>
            <a:off x="165725" y="2495550"/>
            <a:ext cx="5186172" cy="3531108"/>
          </a:xfrm>
          <a:prstGeom prst="rect">
            <a:avLst/>
          </a:prstGeom>
        </p:spPr>
      </p:pic>
    </p:spTree>
    <p:extLst>
      <p:ext uri="{BB962C8B-B14F-4D97-AF65-F5344CB8AC3E}">
        <p14:creationId xmlns:p14="http://schemas.microsoft.com/office/powerpoint/2010/main" val="315315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ABA645-CD1A-4067-B8B7-057113CA6CEA}"/>
              </a:ext>
            </a:extLst>
          </p:cNvPr>
          <p:cNvSpPr>
            <a:spLocks noGrp="1"/>
          </p:cNvSpPr>
          <p:nvPr>
            <p:ph type="body" sz="quarter" idx="11"/>
          </p:nvPr>
        </p:nvSpPr>
        <p:spPr/>
        <p:txBody>
          <a:bodyPr/>
          <a:lstStyle/>
          <a:p>
            <a:r>
              <a:rPr lang="en-GB" dirty="0"/>
              <a:t>We think the probability of recession in the US and Europe is high; risk of inflation staying high is still significant too</a:t>
            </a:r>
          </a:p>
        </p:txBody>
      </p:sp>
      <p:sp>
        <p:nvSpPr>
          <p:cNvPr id="3" name="Text Placeholder 2">
            <a:extLst>
              <a:ext uri="{FF2B5EF4-FFF2-40B4-BE49-F238E27FC236}">
                <a16:creationId xmlns:a16="http://schemas.microsoft.com/office/drawing/2014/main" id="{723134FC-A55B-480F-BCD3-4F255CAF6CC7}"/>
              </a:ext>
            </a:extLst>
          </p:cNvPr>
          <p:cNvSpPr>
            <a:spLocks noGrp="1"/>
          </p:cNvSpPr>
          <p:nvPr>
            <p:ph type="body" sz="quarter" idx="14"/>
          </p:nvPr>
        </p:nvSpPr>
        <p:spPr>
          <a:xfrm>
            <a:off x="315913" y="6557950"/>
            <a:ext cx="10026648" cy="276043"/>
          </a:xfrm>
        </p:spPr>
        <p:txBody>
          <a:bodyPr/>
          <a:lstStyle/>
          <a:p>
            <a:r>
              <a:rPr lang="en-GB" dirty="0"/>
              <a:t>Source: Rathbones research</a:t>
            </a:r>
          </a:p>
        </p:txBody>
      </p:sp>
      <p:pic>
        <p:nvPicPr>
          <p:cNvPr id="10" name="Picture 9">
            <a:extLst>
              <a:ext uri="{FF2B5EF4-FFF2-40B4-BE49-F238E27FC236}">
                <a16:creationId xmlns:a16="http://schemas.microsoft.com/office/drawing/2014/main" id="{86970C75-6477-4875-B5B3-64CF7ED1C6CB}"/>
              </a:ext>
            </a:extLst>
          </p:cNvPr>
          <p:cNvPicPr preferRelativeResize="0">
            <a:picLocks/>
          </p:cNvPicPr>
          <p:nvPr/>
        </p:nvPicPr>
        <p:blipFill>
          <a:blip r:embed="rId3"/>
          <a:stretch>
            <a:fillRect/>
          </a:stretch>
        </p:blipFill>
        <p:spPr>
          <a:xfrm>
            <a:off x="1047037" y="2155625"/>
            <a:ext cx="8564400" cy="3808800"/>
          </a:xfrm>
          <a:prstGeom prst="rect">
            <a:avLst/>
          </a:prstGeom>
        </p:spPr>
      </p:pic>
    </p:spTree>
    <p:extLst>
      <p:ext uri="{BB962C8B-B14F-4D97-AF65-F5344CB8AC3E}">
        <p14:creationId xmlns:p14="http://schemas.microsoft.com/office/powerpoint/2010/main" val="360384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99C75-2EAF-4943-BE0C-43E129835326}"/>
              </a:ext>
            </a:extLst>
          </p:cNvPr>
          <p:cNvSpPr>
            <a:spLocks noGrp="1"/>
          </p:cNvSpPr>
          <p:nvPr>
            <p:ph type="body" sz="quarter" idx="11"/>
          </p:nvPr>
        </p:nvSpPr>
        <p:spPr>
          <a:xfrm>
            <a:off x="315914" y="1000306"/>
            <a:ext cx="10026648" cy="753499"/>
          </a:xfrm>
        </p:spPr>
        <p:txBody>
          <a:bodyPr/>
          <a:lstStyle/>
          <a:p>
            <a:r>
              <a:rPr lang="en-GB" dirty="0"/>
              <a:t>Market expectations for interest rates have been exceptionally volatile recently; cuts may not happen as soon as expected</a:t>
            </a:r>
          </a:p>
        </p:txBody>
      </p:sp>
      <p:sp>
        <p:nvSpPr>
          <p:cNvPr id="3" name="Text Placeholder 2">
            <a:extLst>
              <a:ext uri="{FF2B5EF4-FFF2-40B4-BE49-F238E27FC236}">
                <a16:creationId xmlns:a16="http://schemas.microsoft.com/office/drawing/2014/main" id="{E29F85C7-925D-465A-A4B9-A6199EE8805A}"/>
              </a:ext>
            </a:extLst>
          </p:cNvPr>
          <p:cNvSpPr>
            <a:spLocks noGrp="1"/>
          </p:cNvSpPr>
          <p:nvPr>
            <p:ph type="body" sz="quarter" idx="12"/>
          </p:nvPr>
        </p:nvSpPr>
        <p:spPr>
          <a:xfrm>
            <a:off x="324457" y="2124257"/>
            <a:ext cx="4913311" cy="278253"/>
          </a:xfrm>
        </p:spPr>
        <p:txBody>
          <a:bodyPr/>
          <a:lstStyle/>
          <a:p>
            <a:r>
              <a:rPr lang="en-GB" sz="1400" dirty="0"/>
              <a:t>Market implied interest rate expectations (%)</a:t>
            </a:r>
          </a:p>
        </p:txBody>
      </p:sp>
      <p:sp>
        <p:nvSpPr>
          <p:cNvPr id="5" name="Text Placeholder 4">
            <a:extLst>
              <a:ext uri="{FF2B5EF4-FFF2-40B4-BE49-F238E27FC236}">
                <a16:creationId xmlns:a16="http://schemas.microsoft.com/office/drawing/2014/main" id="{A4A8FCD3-9DB2-4279-8725-0130F9EDEB75}"/>
              </a:ext>
            </a:extLst>
          </p:cNvPr>
          <p:cNvSpPr>
            <a:spLocks noGrp="1"/>
          </p:cNvSpPr>
          <p:nvPr>
            <p:ph type="body" sz="quarter" idx="14"/>
          </p:nvPr>
        </p:nvSpPr>
        <p:spPr>
          <a:xfrm>
            <a:off x="315913" y="6560956"/>
            <a:ext cx="10026648" cy="276043"/>
          </a:xfrm>
        </p:spPr>
        <p:txBody>
          <a:bodyPr/>
          <a:lstStyle/>
          <a:p>
            <a:r>
              <a:rPr lang="en-GB" dirty="0"/>
              <a:t>Chart sources: Refinitiv, Rathbones research</a:t>
            </a:r>
          </a:p>
        </p:txBody>
      </p:sp>
      <p:sp>
        <p:nvSpPr>
          <p:cNvPr id="13" name="Text Placeholder 2">
            <a:extLst>
              <a:ext uri="{FF2B5EF4-FFF2-40B4-BE49-F238E27FC236}">
                <a16:creationId xmlns:a16="http://schemas.microsoft.com/office/drawing/2014/main" id="{C061B800-6828-4173-9A01-04005192568C}"/>
              </a:ext>
            </a:extLst>
          </p:cNvPr>
          <p:cNvSpPr txBox="1">
            <a:spLocks/>
          </p:cNvSpPr>
          <p:nvPr/>
        </p:nvSpPr>
        <p:spPr>
          <a:xfrm>
            <a:off x="5374914" y="2124257"/>
            <a:ext cx="4913311" cy="278253"/>
          </a:xfrm>
          <a:prstGeom prst="rect">
            <a:avLst/>
          </a:prstGeom>
        </p:spPr>
        <p:txBody>
          <a:bodyPr lIns="0" tIns="0" rIns="0" bIns="0" anchor="t"/>
          <a:lstStyle>
            <a:lvl1pPr marL="0" indent="0" algn="l" defTabSz="1043056" rtl="0" eaLnBrk="1" latinLnBrk="0" hangingPunct="1">
              <a:lnSpc>
                <a:spcPct val="100000"/>
              </a:lnSpc>
              <a:spcBef>
                <a:spcPts val="0"/>
              </a:spcBef>
              <a:spcAft>
                <a:spcPts val="0"/>
              </a:spcAft>
              <a:buClr>
                <a:schemeClr val="tx1"/>
              </a:buClr>
              <a:buFontTx/>
              <a:buNone/>
              <a:defRPr sz="1600" b="1" kern="1200">
                <a:solidFill>
                  <a:srgbClr val="000000"/>
                </a:solidFill>
                <a:latin typeface="Arial" panose="020B0604020202020204" pitchFamily="34" charset="0"/>
                <a:ea typeface="+mn-ea"/>
                <a:cs typeface="Arial" panose="020B0604020202020204" pitchFamily="34" charset="0"/>
              </a:defRPr>
            </a:lvl1pPr>
            <a:lvl2pPr marL="0" indent="0" algn="l" defTabSz="1043056" rtl="0" eaLnBrk="1" latinLnBrk="0" hangingPunct="1">
              <a:lnSpc>
                <a:spcPts val="1900"/>
              </a:lnSpc>
              <a:spcBef>
                <a:spcPts val="950"/>
              </a:spcBef>
              <a:spcAft>
                <a:spcPts val="0"/>
              </a:spcAft>
              <a:buClr>
                <a:schemeClr val="tx1"/>
              </a:buClr>
              <a:buFontTx/>
              <a:buNone/>
              <a:defRPr sz="1600" kern="1200">
                <a:solidFill>
                  <a:srgbClr val="000000"/>
                </a:solidFill>
                <a:latin typeface="Arial" panose="020B0604020202020204" pitchFamily="34" charset="0"/>
                <a:ea typeface="+mn-ea"/>
                <a:cs typeface="Arial" panose="020B0604020202020204" pitchFamily="34" charset="0"/>
              </a:defRPr>
            </a:lvl2pPr>
            <a:lvl3pPr marL="0" indent="0" algn="l" defTabSz="1043056" rtl="0" eaLnBrk="1" latinLnBrk="0" hangingPunct="1">
              <a:lnSpc>
                <a:spcPts val="1550"/>
              </a:lnSpc>
              <a:spcBef>
                <a:spcPts val="775"/>
              </a:spcBef>
              <a:spcAft>
                <a:spcPts val="0"/>
              </a:spcAft>
              <a:buClr>
                <a:schemeClr val="tx1"/>
              </a:buClr>
              <a:buFontTx/>
              <a:buNone/>
              <a:defRPr sz="1300" kern="1200">
                <a:solidFill>
                  <a:srgbClr val="000000"/>
                </a:solidFill>
                <a:latin typeface="Arial" panose="020B0604020202020204" pitchFamily="34" charset="0"/>
                <a:ea typeface="+mn-ea"/>
                <a:cs typeface="Arial" panose="020B0604020202020204" pitchFamily="34" charset="0"/>
              </a:defRPr>
            </a:lvl3pPr>
            <a:lvl4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50" i="0" kern="1200">
                <a:solidFill>
                  <a:schemeClr val="tx1"/>
                </a:solidFill>
                <a:latin typeface="+mn-lt"/>
                <a:ea typeface="+mn-ea"/>
                <a:cs typeface="Arial" panose="020B0604020202020204" pitchFamily="34" charset="0"/>
              </a:defRPr>
            </a:lvl4pPr>
            <a:lvl5pPr marL="234000" indent="-234000" algn="l" defTabSz="1043056" rtl="0" eaLnBrk="1" latinLnBrk="0" hangingPunct="1">
              <a:lnSpc>
                <a:spcPts val="1900"/>
              </a:lnSpc>
              <a:spcBef>
                <a:spcPts val="950"/>
              </a:spcBef>
              <a:spcAft>
                <a:spcPts val="0"/>
              </a:spcAft>
              <a:buClr>
                <a:schemeClr val="tx1"/>
              </a:buClr>
              <a:buFont typeface="Georgia" panose="02040502050405020303" pitchFamily="18" charset="0"/>
              <a:buChar char="—"/>
              <a:defRPr sz="1600" i="1" kern="1200" baseline="0">
                <a:solidFill>
                  <a:schemeClr val="tx2"/>
                </a:solidFill>
                <a:latin typeface="+mn-lt"/>
                <a:ea typeface="+mn-ea"/>
                <a:cs typeface="Arial" panose="020B0604020202020204" pitchFamily="34" charset="0"/>
              </a:defRPr>
            </a:lvl5pPr>
            <a:lvl6pPr marL="171450" indent="-171450" algn="l" defTabSz="1043056" rtl="0" eaLnBrk="1" latinLnBrk="0" hangingPunct="1">
              <a:lnSpc>
                <a:spcPts val="1250"/>
              </a:lnSpc>
              <a:spcBef>
                <a:spcPts val="475"/>
              </a:spcBef>
              <a:spcAft>
                <a:spcPts val="0"/>
              </a:spcAft>
              <a:buClr>
                <a:schemeClr val="tx1"/>
              </a:buClr>
              <a:buFont typeface="Georgia" panose="02040502050405020303" pitchFamily="18" charset="0"/>
              <a:buChar char="—"/>
              <a:defRPr sz="1000" b="1" i="0" kern="1200" baseline="0">
                <a:solidFill>
                  <a:schemeClr val="tx1"/>
                </a:solidFill>
                <a:latin typeface="Arial" panose="020B0604020202020204" pitchFamily="34" charset="0"/>
                <a:ea typeface="+mn-ea"/>
                <a:cs typeface="Arial" panose="020B0604020202020204" pitchFamily="34" charset="0"/>
              </a:defRPr>
            </a:lvl6pPr>
            <a:lvl7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baseline="0">
                <a:solidFill>
                  <a:schemeClr val="tx1"/>
                </a:solidFill>
                <a:latin typeface="Arial" panose="020B0604020202020204" pitchFamily="34" charset="0"/>
                <a:ea typeface="+mn-ea"/>
                <a:cs typeface="Arial" panose="020B0604020202020204" pitchFamily="34" charset="0"/>
              </a:defRPr>
            </a:lvl7pPr>
            <a:lvl8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8pPr>
            <a:lvl9pPr marL="171450" indent="-171450" algn="l" defTabSz="1043056" rtl="0" eaLnBrk="1" latinLnBrk="0" hangingPunct="1">
              <a:lnSpc>
                <a:spcPts val="950"/>
              </a:lnSpc>
              <a:spcBef>
                <a:spcPts val="475"/>
              </a:spcBef>
              <a:spcAft>
                <a:spcPts val="0"/>
              </a:spcAft>
              <a:buClr>
                <a:schemeClr val="tx1"/>
              </a:buClr>
              <a:buFont typeface="Georgia" panose="02040502050405020303" pitchFamily="18" charset="0"/>
              <a:buChar char="—"/>
              <a:defRPr sz="800" i="0" kern="1200">
                <a:solidFill>
                  <a:schemeClr val="tx1"/>
                </a:solidFill>
                <a:latin typeface="Arial" panose="020B0604020202020204" pitchFamily="34" charset="0"/>
                <a:ea typeface="+mn-ea"/>
                <a:cs typeface="Arial" panose="020B0604020202020204" pitchFamily="34" charset="0"/>
              </a:defRPr>
            </a:lvl9pPr>
          </a:lstStyle>
          <a:p>
            <a:r>
              <a:rPr lang="en-GB" sz="1400" dirty="0"/>
              <a:t>ICE </a:t>
            </a:r>
            <a:r>
              <a:rPr lang="en-GB" sz="1400" dirty="0" err="1"/>
              <a:t>BofA</a:t>
            </a:r>
            <a:r>
              <a:rPr lang="en-GB" sz="1400" dirty="0"/>
              <a:t> ML MOVE index (bond market volatility)</a:t>
            </a:r>
          </a:p>
        </p:txBody>
      </p:sp>
      <p:pic>
        <p:nvPicPr>
          <p:cNvPr id="6" name="Picture 5">
            <a:extLst>
              <a:ext uri="{FF2B5EF4-FFF2-40B4-BE49-F238E27FC236}">
                <a16:creationId xmlns:a16="http://schemas.microsoft.com/office/drawing/2014/main" id="{F2CB9AB0-9FDB-439A-94FA-F9A72B9BFD9F}"/>
              </a:ext>
            </a:extLst>
          </p:cNvPr>
          <p:cNvPicPr>
            <a:picLocks noChangeAspect="1"/>
          </p:cNvPicPr>
          <p:nvPr/>
        </p:nvPicPr>
        <p:blipFill>
          <a:blip r:embed="rId3"/>
          <a:stretch>
            <a:fillRect/>
          </a:stretch>
        </p:blipFill>
        <p:spPr>
          <a:xfrm>
            <a:off x="160528" y="2402510"/>
            <a:ext cx="5186172" cy="3529584"/>
          </a:xfrm>
          <a:prstGeom prst="rect">
            <a:avLst/>
          </a:prstGeom>
        </p:spPr>
      </p:pic>
      <p:pic>
        <p:nvPicPr>
          <p:cNvPr id="15" name="Picture 14">
            <a:extLst>
              <a:ext uri="{FF2B5EF4-FFF2-40B4-BE49-F238E27FC236}">
                <a16:creationId xmlns:a16="http://schemas.microsoft.com/office/drawing/2014/main" id="{B522B309-04CA-4E32-856B-2A8B514E273D}"/>
              </a:ext>
            </a:extLst>
          </p:cNvPr>
          <p:cNvPicPr>
            <a:picLocks noChangeAspect="1"/>
          </p:cNvPicPr>
          <p:nvPr/>
        </p:nvPicPr>
        <p:blipFill>
          <a:blip r:embed="rId4"/>
          <a:stretch>
            <a:fillRect/>
          </a:stretch>
        </p:blipFill>
        <p:spPr>
          <a:xfrm>
            <a:off x="5343079" y="2402510"/>
            <a:ext cx="5184648" cy="3529584"/>
          </a:xfrm>
          <a:prstGeom prst="rect">
            <a:avLst/>
          </a:prstGeom>
        </p:spPr>
      </p:pic>
    </p:spTree>
    <p:extLst>
      <p:ext uri="{BB962C8B-B14F-4D97-AF65-F5344CB8AC3E}">
        <p14:creationId xmlns:p14="http://schemas.microsoft.com/office/powerpoint/2010/main" val="241824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0417FE9-9A0F-46E6-A01C-63D38686D0F6}"/>
              </a:ext>
            </a:extLst>
          </p:cNvPr>
          <p:cNvSpPr>
            <a:spLocks noGrp="1"/>
          </p:cNvSpPr>
          <p:nvPr>
            <p:ph type="body" sz="quarter" idx="11"/>
          </p:nvPr>
        </p:nvSpPr>
        <p:spPr/>
        <p:txBody>
          <a:bodyPr/>
          <a:lstStyle/>
          <a:p>
            <a:r>
              <a:rPr lang="en-GB" dirty="0"/>
              <a:t>Our leading economic indicator (LEI) remains negative, which typically favours defensive equity sectors over cyclicals</a:t>
            </a:r>
          </a:p>
        </p:txBody>
      </p:sp>
      <p:sp>
        <p:nvSpPr>
          <p:cNvPr id="8" name="Text Placeholder 7">
            <a:extLst>
              <a:ext uri="{FF2B5EF4-FFF2-40B4-BE49-F238E27FC236}">
                <a16:creationId xmlns:a16="http://schemas.microsoft.com/office/drawing/2014/main" id="{B7F23BEA-DF74-4D08-9894-2DC1E18215FD}"/>
              </a:ext>
            </a:extLst>
          </p:cNvPr>
          <p:cNvSpPr>
            <a:spLocks noGrp="1"/>
          </p:cNvSpPr>
          <p:nvPr>
            <p:ph type="body" sz="quarter" idx="12"/>
          </p:nvPr>
        </p:nvSpPr>
        <p:spPr>
          <a:xfrm>
            <a:off x="2541877" y="2118238"/>
            <a:ext cx="5373686" cy="371293"/>
          </a:xfrm>
        </p:spPr>
        <p:txBody>
          <a:bodyPr/>
          <a:lstStyle/>
          <a:p>
            <a:r>
              <a:rPr lang="en-GB" sz="1400" dirty="0"/>
              <a:t>Rathbones LEI* and cyclical vs defensive sectors</a:t>
            </a:r>
          </a:p>
        </p:txBody>
      </p:sp>
      <p:sp>
        <p:nvSpPr>
          <p:cNvPr id="10" name="Text Placeholder 9">
            <a:extLst>
              <a:ext uri="{FF2B5EF4-FFF2-40B4-BE49-F238E27FC236}">
                <a16:creationId xmlns:a16="http://schemas.microsoft.com/office/drawing/2014/main" id="{2720C6EE-00E1-4AD3-B405-A2C056CCF66B}"/>
              </a:ext>
            </a:extLst>
          </p:cNvPr>
          <p:cNvSpPr>
            <a:spLocks noGrp="1"/>
          </p:cNvSpPr>
          <p:nvPr>
            <p:ph type="body" sz="quarter" idx="14"/>
          </p:nvPr>
        </p:nvSpPr>
        <p:spPr>
          <a:xfrm>
            <a:off x="315913" y="6560956"/>
            <a:ext cx="10026648" cy="276043"/>
          </a:xfrm>
        </p:spPr>
        <p:txBody>
          <a:bodyPr/>
          <a:lstStyle/>
          <a:p>
            <a:r>
              <a:rPr lang="en-US" dirty="0"/>
              <a:t>Chart sources: Refinitiv, Rathbones research; *A year on year LEI change that is below zero tends to be a negative signal for cyclicals while above zero tends to be positive. We are currently below zero. </a:t>
            </a:r>
            <a:endParaRPr lang="en-US" dirty="0">
              <a:solidFill>
                <a:schemeClr val="bg2">
                  <a:lumMod val="75000"/>
                </a:schemeClr>
              </a:solidFill>
              <a:highlight>
                <a:srgbClr val="FFFF00"/>
              </a:highlight>
            </a:endParaRPr>
          </a:p>
        </p:txBody>
      </p:sp>
      <p:pic>
        <p:nvPicPr>
          <p:cNvPr id="6" name="Picture 5">
            <a:extLst>
              <a:ext uri="{FF2B5EF4-FFF2-40B4-BE49-F238E27FC236}">
                <a16:creationId xmlns:a16="http://schemas.microsoft.com/office/drawing/2014/main" id="{B7DDA45A-C55F-4A08-8B39-1E93148045FE}"/>
              </a:ext>
            </a:extLst>
          </p:cNvPr>
          <p:cNvPicPr>
            <a:picLocks noChangeAspect="1"/>
          </p:cNvPicPr>
          <p:nvPr/>
        </p:nvPicPr>
        <p:blipFill>
          <a:blip r:embed="rId3"/>
          <a:stretch>
            <a:fillRect/>
          </a:stretch>
        </p:blipFill>
        <p:spPr>
          <a:xfrm>
            <a:off x="2555494" y="2392817"/>
            <a:ext cx="5582412" cy="3817620"/>
          </a:xfrm>
          <a:prstGeom prst="rect">
            <a:avLst/>
          </a:prstGeom>
        </p:spPr>
      </p:pic>
    </p:spTree>
    <p:extLst>
      <p:ext uri="{BB962C8B-B14F-4D97-AF65-F5344CB8AC3E}">
        <p14:creationId xmlns:p14="http://schemas.microsoft.com/office/powerpoint/2010/main" val="1883770330"/>
      </p:ext>
    </p:extLst>
  </p:cSld>
  <p:clrMapOvr>
    <a:masterClrMapping/>
  </p:clrMapOvr>
</p:sld>
</file>

<file path=ppt/theme/theme1.xml><?xml version="1.0" encoding="utf-8"?>
<a:theme xmlns:a="http://schemas.openxmlformats.org/drawingml/2006/main" name="Rathbones - Presentation">
  <a:themeElements>
    <a:clrScheme name="_Rathbones Colours">
      <a:dk1>
        <a:srgbClr val="747678"/>
      </a:dk1>
      <a:lt1>
        <a:srgbClr val="FFFFFF"/>
      </a:lt1>
      <a:dk2>
        <a:srgbClr val="002664"/>
      </a:dk2>
      <a:lt2>
        <a:srgbClr val="989B97"/>
      </a:lt2>
      <a:accent1>
        <a:srgbClr val="ACC0C6"/>
      </a:accent1>
      <a:accent2>
        <a:srgbClr val="CECCA0"/>
      </a:accent2>
      <a:accent3>
        <a:srgbClr val="A7B8B4"/>
      </a:accent3>
      <a:accent4>
        <a:srgbClr val="786592"/>
      </a:accent4>
      <a:accent5>
        <a:srgbClr val="CED64B"/>
      </a:accent5>
      <a:accent6>
        <a:srgbClr val="D52B1E"/>
      </a:accent6>
      <a:hlink>
        <a:srgbClr val="747678"/>
      </a:hlink>
      <a:folHlink>
        <a:srgbClr val="747678"/>
      </a:folHlink>
    </a:clrScheme>
    <a:fontScheme name="_Rathbones 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10.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11.xml><?xml version="1.0" encoding="utf-8"?>
<VariableListDefinition name="AD_HOC" displayName="AD_HOC" id="146aac9c-14f2-4862-98aa-8a5c48ba004d" isdomainofvalue="False" dataSourceId="f59ec50e-36f8-4c2d-a34a-c1cfa22e0045">
  <Variable name="ClientName" type="STRING" dataFieldId="61f3bc93-48ec-4534-8c80-37cc4fc1d15a"/>
  <Variable name="DateOfPresentation" type="DATE" dataFieldId="0b9b617d-9468-4923-8e12-1796ea604529">
    <Format>
      <DateFormatter formatString="dddd, mmmm dd, yyyy"/>
    </Format>
  </Variable>
  <Variable name="LeadManage" type="STRING" dataFieldId="b394a575-0d8c-427c-9c72-72111738e388"/>
  <Variable name="SecondManager" type="STRING" dataFieldId="66864f67-1446-4b19-b191-33d7c7909b1b"/>
</VariableListDefinition>
</file>

<file path=customXml/item12.xml><?xml version="1.0" encoding="utf-8"?>
<TemplateEditing>
  <RootElementId>03047f89-4992-447a-b2dc-0159c77fcb63</RootElementId>
  <TenantOrigin>rathbones</TenantOrigin>
</TemplateEditing>
</file>

<file path=customXml/item13.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14.xml><?xml version="1.0" encoding="utf-8"?>
<VariableList UniqueId="146aac9c-14f2-4862-98aa-8a5c48ba004d" Name="AD_HOC" ContentType="XML" MajorVersion="0" MinorVersion="1" isLocalCopy="False" IsBaseObject="False" DataSourceId="f59ec50e-36f8-4c2d-a34a-c1cfa22e0045" DataSourceMajorVersion="0" DataSourceMinorVersion="1"/>
</file>

<file path=customXml/item15.xml><?xml version="1.0" encoding="utf-8"?>
<VariableListDefinition name="Computed" displayName="Computed" id="54a7f2ef-ceb9-41f4-8ebc-3f4570ec3d08" isdomainofvalue="False" dataSourceId="2cafb507-b2d1-43e3-9f05-5f6a02155df5"/>
</file>

<file path=customXml/item16.xml><?xml version="1.0" encoding="utf-8"?>
<VariableList UniqueId="e4b05590-7b71-41f2-b13d-075b1e5ce75a" Name="System" ContentType="XML" MajorVersion="0" MinorVersion="1" isLocalCopy="False" IsBaseObject="False" DataSourceId="20330054-b236-4a2c-a502-98a4cdb91b57" DataSourceMajorVersion="0" DataSourceMinorVersion="1"/>
</file>

<file path=customXml/item17.xml><?xml version="1.0" encoding="utf-8"?>
<VariableListCustXmlRels>
  <VariableListCustXmlRel variableListName="AD_HOC">
    <VariableListDefCustXmlId>{31857E1F-7F81-4D40-AE88-7514F59D7334}</VariableListDefCustXmlId>
    <LibraryMetadataCustXmlId>{84F4244A-31CF-4C29-924B-C3686CE7A05A}</LibraryMetadataCustXmlId>
    <DataSourceInfoCustXmlId>{D77043F9-8C2F-4C1D-9198-FEEAED9F201E}</DataSourceInfoCustXmlId>
    <DataSourceMappingCustXmlId>{A731F870-CC5C-410E-95DD-3B037CC33D62}</DataSourceMappingCustXmlId>
    <SdmcCustXmlId>{7ECD2595-02C0-4449-A4FC-611B55157586}</SdmcCustXmlId>
  </VariableListCustXmlRel>
  <VariableListCustXmlRel variableListName="Computed">
    <VariableListDefCustXmlId>{13145959-7483-4B12-A1C3-6FE30B59EEE4}</VariableListDefCustXmlId>
    <LibraryMetadataCustXmlId>{DB4554F6-143C-46FF-836D-22CD0C713E7A}</LibraryMetadataCustXmlId>
    <DataSourceInfoCustXmlId>{13C40EC4-BD16-43E1-A180-A2432F3EE0BD}</DataSourceInfoCustXmlId>
    <DataSourceMappingCustXmlId>{559793F6-55FD-4F62-A103-8B27610A3C01}</DataSourceMappingCustXmlId>
  </VariableListCustXmlRel>
  <VariableListCustXmlRel variableListName="System">
    <VariableListDefCustXmlId>{9007BA26-5434-468E-B890-B4322644948E}</VariableListDefCustXmlId>
    <LibraryMetadataCustXmlId>{72640A00-751D-42BE-AF5C-399B27A54FAB}</LibraryMetadataCustXmlId>
    <DataSourceInfoCustXmlId>{17C546DB-4C42-4CA6-92C5-E9FD0435CB2F}</DataSourceInfoCustXmlId>
    <DataSourceMappingCustXmlId>{008E0009-6067-4BBA-AC8C-3A3DF65E929A}</DataSourceMappingCustXmlId>
  </VariableListCustXmlRel>
</VariableListCustXmlRels>
</file>

<file path=customXml/item18.xml><?xml version="1.0" encoding="utf-8"?>
<AllExternalAdhocVariableMappings/>
</file>

<file path=customXml/item19.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D093C7BB93584F8A81E569305CB5A0" ma:contentTypeVersion="8" ma:contentTypeDescription="Create a new document." ma:contentTypeScope="" ma:versionID="4d1f81d7e51c7ad521aff2617a079c15">
  <xsd:schema xmlns:xsd="http://www.w3.org/2001/XMLSchema" xmlns:xs="http://www.w3.org/2001/XMLSchema" xmlns:p="http://schemas.microsoft.com/office/2006/metadata/properties" xmlns:ns2="3dfa790d-6c97-4469-a6dd-0fc8208bbef9" targetNamespace="http://schemas.microsoft.com/office/2006/metadata/properties" ma:root="true" ma:fieldsID="c1b616451d5b4e9486e740a6007ab7ae" ns2:_="">
    <xsd:import namespace="3dfa790d-6c97-4469-a6dd-0fc8208bbe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a790d-6c97-4469-a6dd-0fc8208bb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DataSourceMapping>
  <Id>0090b6ca-e059-4099-88a5-f0a283621bcc</Id>
  <Name>EXPRESSION_VARIABLE_MAPPING</Name>
  <TargetDataSource>2cafb507-b2d1-43e3-9f05-5f6a02155df5</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1.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22.xml><?xml version="1.0" encoding="utf-8"?>
<pd:PersonalizationDefinition xmlns:pd="Strauss.PersonalizationDefinition" name="">
  <pd:DataReferenceList>
    <pd:DataReference datasourceID="f59ec50e-36f8-4c2d-a34a-c1cfa22e0045" dataFieldID="b394a575-0d8c-427c-9c72-72111738e388" variableListUniqueId="146aac9c-14f2-4862-98aa-8a5c48ba004d"/>
    <pd:DataReference datasourceID="f59ec50e-36f8-4c2d-a34a-c1cfa22e0045" dataFieldID="66864f67-1446-4b19-b191-33d7c7909b1b" variableListUniqueId="146aac9c-14f2-4862-98aa-8a5c48ba004d"/>
  </pd:DataReferenceList>
  <pd:VariableReplacementDescriptor name="" desc="" uid="">
    <pd:DataReferenceList>
      <pd:DataReference datasourceID="f59ec50e-36f8-4c2d-a34a-c1cfa22e0045" dataFieldID="b394a575-0d8c-427c-9c72-72111738e388" variableListUniqueId="146aac9c-14f2-4862-98aa-8a5c48ba004d"/>
      <pd:DataReference datasourceID="f59ec50e-36f8-4c2d-a34a-c1cfa22e0045" dataFieldID="66864f67-1446-4b19-b191-33d7c7909b1b" variableListUniqueId="146aac9c-14f2-4862-98aa-8a5c48ba004d"/>
    </pd:DataReferenceList>
  </pd:VariableReplacementDescriptor>
</pd:PersonalizationDefinition>
</file>

<file path=customXml/item23.xml><?xml version="1.0" encoding="utf-8"?>
<Presentation UniqueId="03047f89-4992-447a-b2dc-0159c77fcb63" MajorVersion="0" MinorVersion="1" CID=""/>
</file>

<file path=customXml/item24.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25.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26.xml><?xml version="1.0" encoding="utf-8"?>
<?mso-contentType ?>
<FormTemplates xmlns="http://schemas.microsoft.com/sharepoint/v3/contenttype/forms">
  <Display>DocumentLibraryForm</Display>
  <Edit>DocumentLibraryForm</Edit>
  <New>DocumentLibraryForm</New>
</FormTemplates>
</file>

<file path=customXml/item27.xml><?xml version="1.0" encoding="utf-8"?>
<VariableListDefinition name="System" displayName="System" id="e4b05590-7b71-41f2-b13d-075b1e5ce75a" isdomainofvalue="False" dataSourceId="20330054-b236-4a2c-a502-98a4cdb91b57"/>
</file>

<file path=customXml/item28.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29.xml><?xml version="1.0" encoding="utf-8"?>
<SourceDataModel Name="AD_HOC" TargetDataSourceId="f59ec50e-36f8-4c2d-a34a-c1cfa22e0045"/>
</file>

<file path=customXml/item3.xml><?xml version="1.0" encoding="utf-8"?>
<DataSourceMapping>
  <Id>4d07910c-e25d-4518-9f78-df29bd1aa5ab</Id>
  <Name>AD_HOC_MAPPING</Name>
  <TargetDataSource>f59ec50e-36f8-4c2d-a34a-c1cfa22e0045</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RawMapping DataFieldId="b394a575-0d8c-427c-9c72-72111738e388" Mapping="DataRecord/LeadManage"/>
    <RawMapping DataFieldId="61f3bc93-48ec-4534-8c80-37cc4fc1d15a" Mapping="DataRecord/ClientName"/>
    <RawMapping DataFieldId="0b9b617d-9468-4923-8e12-1796ea604529" Mapping="DataRecord/DateOfPresentation"/>
    <RawMapping DataFieldId="66864f67-1446-4b19-b191-33d7c7909b1b" Mapping="DataRecord/SecondManager"/>
  </RawMappings>
  <DesignTimeProperties/>
</DataSourceMapping>
</file>

<file path=customXml/item30.xml><?xml version="1.0" encoding="utf-8"?>
<DataSourceMapping>
  <Id>070d8a79-c161-4e4e-bf0b-17a4b77bef80</Id>
  <Name>EXPRESSION_VARIABLE_MAPPING</Name>
  <TargetDataSource>20330054-b236-4a2c-a502-98a4cdb91b57</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4.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5.xml><?xml version="1.0" encoding="utf-8"?>
<pd:PersonalizationDefinition xmlns:pd="Strauss.PersonalizationDefinition" name="">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name="" desc="" uid="">
    <pd:DataReferenceList>
      <pd:DataReference datasourceID="f59ec50e-36f8-4c2d-a34a-c1cfa22e0045" dataFieldID="61f3bc93-48ec-4534-8c80-37cc4fc1d15a" variableListUniqueId="146aac9c-14f2-4862-98aa-8a5c48ba004d"/>
      <pd:DataReference datasourceID="f59ec50e-36f8-4c2d-a34a-c1cfa22e0045" dataFieldID="0b9b617d-9468-4923-8e12-1796ea604529" variableListUniqueId="146aac9c-14f2-4862-98aa-8a5c48ba004d"/>
    </pd:DataReferenceList>
  </pd:VariableReplacementDescriptor>
</pd:PersonalizationDefinition>
</file>

<file path=customXml/item6.xml><?xml version="1.0" encoding="utf-8"?>
<DataSourceInfo>
  <Id>20330054-b236-4a2c-a502-98a4cdb91b57</Id>
  <MajorVersion>0</MajorVersion>
  <MinorVersion>1</MinorVersion>
  <DataSourceType>System</DataSourceType>
  <Name>System</Name>
  <Description/>
  <Filter/>
  <DataFields/>
</DataSourceInfo>
</file>

<file path=customXml/item7.xml><?xml version="1.0" encoding="utf-8"?>
<DataSourceInfo>
  <Id>2cafb507-b2d1-43e3-9f05-5f6a02155df5</Id>
  <MajorVersion>0</MajorVersion>
  <MinorVersion>1</MinorVersion>
  <DataSourceType>Expression</DataSourceType>
  <Name>Computed</Name>
  <Description/>
  <Filter/>
  <DataFields/>
</DataSourceInfo>
</file>

<file path=customXml/item8.xml><?xml version="1.0" encoding="utf-8"?>
<DataSourceInfo>
  <Id>f59ec50e-36f8-4c2d-a34a-c1cfa22e0045</Id>
  <MajorVersion>0</MajorVersion>
  <MinorVersion>1</MinorVersion>
  <DataSourceType>Ad_Hoc</DataSourceType>
  <Name>AD_HOC</Name>
  <Description/>
  <Filter/>
  <DataFields>
    <FieldInfo>
      <Id>61f3bc93-48ec-4534-8c80-37cc4fc1d15a</Id>
      <Name>ClientName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ClientName</OriginalName>
      <ValidationMessage/>
    </FieldInfo>
    <FieldInfo>
      <Id>0b9b617d-9468-4923-8e12-1796ea604529</Id>
      <Name>DateOfPresentation</Name>
      <Description/>
      <ExpressionString/>
      <FieldType>System.Date</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DateOfPresentation</OriginalName>
      <ValidationMessage/>
    </FieldInfo>
    <FieldInfo>
      <Id>b394a575-0d8c-427c-9c72-72111738e388</Id>
      <Name>LeadManage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LeadManage</OriginalName>
      <ValidationMessage/>
    </FieldInfo>
    <FieldInfo>
      <Id>66864f67-1446-4b19-b191-33d7c7909b1b</Id>
      <Name>SecondManager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SecondManager</OriginalName>
      <ValidationMessage/>
    </FieldInfo>
  </DataFields>
</DataSourceInfo>
</file>

<file path=customXml/item9.xml><?xml version="1.0" encoding="utf-8"?>
<VariableList UniqueId="54a7f2ef-ceb9-41f4-8ebc-3f4570ec3d08" Name="Computed" ContentType="XML" MajorVersion="0" MinorVersion="1" isLocalCopy="False" IsBaseObject="False" DataSourceId="2cafb507-b2d1-43e3-9f05-5f6a02155df5" DataSourceMajorVersion="0" DataSourceMinorVersion="1"/>
</file>

<file path=customXml/itemProps1.xml><?xml version="1.0" encoding="utf-8"?>
<ds:datastoreItem xmlns:ds="http://schemas.openxmlformats.org/officeDocument/2006/customXml" ds:itemID="{ED1E9A5A-3AB2-4EF5-9154-7DC90F1CFAD4}">
  <ds:schemaRefs>
    <ds:schemaRef ds:uri="Strauss.PersonalizationDefinition"/>
  </ds:schemaRefs>
</ds:datastoreItem>
</file>

<file path=customXml/itemProps10.xml><?xml version="1.0" encoding="utf-8"?>
<ds:datastoreItem xmlns:ds="http://schemas.openxmlformats.org/officeDocument/2006/customXml" ds:itemID="{33ABFFC9-A926-4F65-B934-FE5393A039F2}">
  <ds:schemaRefs>
    <ds:schemaRef ds:uri="Strauss.PersonalizationDefinition"/>
  </ds:schemaRefs>
</ds:datastoreItem>
</file>

<file path=customXml/itemProps11.xml><?xml version="1.0" encoding="utf-8"?>
<ds:datastoreItem xmlns:ds="http://schemas.openxmlformats.org/officeDocument/2006/customXml" ds:itemID="{31857E1F-7F81-4D40-AE88-7514F59D7334}">
  <ds:schemaRefs/>
</ds:datastoreItem>
</file>

<file path=customXml/itemProps12.xml><?xml version="1.0" encoding="utf-8"?>
<ds:datastoreItem xmlns:ds="http://schemas.openxmlformats.org/officeDocument/2006/customXml" ds:itemID="{10580942-8104-41F5-95D9-9B2954F1BE41}">
  <ds:schemaRefs/>
</ds:datastoreItem>
</file>

<file path=customXml/itemProps13.xml><?xml version="1.0" encoding="utf-8"?>
<ds:datastoreItem xmlns:ds="http://schemas.openxmlformats.org/officeDocument/2006/customXml" ds:itemID="{EA007D07-2B80-4A8B-872B-5EDAC299A9E2}">
  <ds:schemaRefs>
    <ds:schemaRef ds:uri="Strauss.PersonalizationDefinition"/>
  </ds:schemaRefs>
</ds:datastoreItem>
</file>

<file path=customXml/itemProps14.xml><?xml version="1.0" encoding="utf-8"?>
<ds:datastoreItem xmlns:ds="http://schemas.openxmlformats.org/officeDocument/2006/customXml" ds:itemID="{84F4244A-31CF-4C29-924B-C3686CE7A05A}">
  <ds:schemaRefs/>
</ds:datastoreItem>
</file>

<file path=customXml/itemProps15.xml><?xml version="1.0" encoding="utf-8"?>
<ds:datastoreItem xmlns:ds="http://schemas.openxmlformats.org/officeDocument/2006/customXml" ds:itemID="{13145959-7483-4B12-A1C3-6FE30B59EEE4}">
  <ds:schemaRefs/>
</ds:datastoreItem>
</file>

<file path=customXml/itemProps16.xml><?xml version="1.0" encoding="utf-8"?>
<ds:datastoreItem xmlns:ds="http://schemas.openxmlformats.org/officeDocument/2006/customXml" ds:itemID="{72640A00-751D-42BE-AF5C-399B27A54FAB}">
  <ds:schemaRefs/>
</ds:datastoreItem>
</file>

<file path=customXml/itemProps17.xml><?xml version="1.0" encoding="utf-8"?>
<ds:datastoreItem xmlns:ds="http://schemas.openxmlformats.org/officeDocument/2006/customXml" ds:itemID="{1B4C5BD6-EF4F-41EB-87BF-1FD268A2FEAA}">
  <ds:schemaRefs/>
</ds:datastoreItem>
</file>

<file path=customXml/itemProps18.xml><?xml version="1.0" encoding="utf-8"?>
<ds:datastoreItem xmlns:ds="http://schemas.openxmlformats.org/officeDocument/2006/customXml" ds:itemID="{3341D5AF-0F64-47A1-99E7-14744E68DC50}">
  <ds:schemaRefs/>
</ds:datastoreItem>
</file>

<file path=customXml/itemProps19.xml><?xml version="1.0" encoding="utf-8"?>
<ds:datastoreItem xmlns:ds="http://schemas.openxmlformats.org/officeDocument/2006/customXml" ds:itemID="{A426701E-2379-4E4C-8496-C4BBC444308C}">
  <ds:schemaRefs>
    <ds:schemaRef ds:uri="3dfa790d-6c97-4469-a6dd-0fc8208bbef9"/>
    <ds:schemaRef ds:uri="http://schemas.openxmlformats.org/package/2006/metadata/core-properties"/>
    <ds:schemaRef ds:uri="http://schemas.microsoft.com/office/infopath/2007/PartnerControl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210FAFC-7493-408A-94B1-0B6139637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a790d-6c97-4469-a6dd-0fc8208bbe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559793F6-55FD-4F62-A103-8B27610A3C01}">
  <ds:schemaRefs/>
</ds:datastoreItem>
</file>

<file path=customXml/itemProps21.xml><?xml version="1.0" encoding="utf-8"?>
<ds:datastoreItem xmlns:ds="http://schemas.openxmlformats.org/officeDocument/2006/customXml" ds:itemID="{38C3713C-C62D-4669-B41A-B2724D595088}">
  <ds:schemaRefs>
    <ds:schemaRef ds:uri="Strauss.PersonalizationDefinition"/>
  </ds:schemaRefs>
</ds:datastoreItem>
</file>

<file path=customXml/itemProps22.xml><?xml version="1.0" encoding="utf-8"?>
<ds:datastoreItem xmlns:ds="http://schemas.openxmlformats.org/officeDocument/2006/customXml" ds:itemID="{9CF07B0C-DCB1-4690-B53F-2D41EE6F2C49}">
  <ds:schemaRefs>
    <ds:schemaRef ds:uri="Strauss.PersonalizationDefinition"/>
  </ds:schemaRefs>
</ds:datastoreItem>
</file>

<file path=customXml/itemProps23.xml><?xml version="1.0" encoding="utf-8"?>
<ds:datastoreItem xmlns:ds="http://schemas.openxmlformats.org/officeDocument/2006/customXml" ds:itemID="{D080C27E-FEA4-479F-BD5F-056DD8814436}">
  <ds:schemaRefs/>
</ds:datastoreItem>
</file>

<file path=customXml/itemProps24.xml><?xml version="1.0" encoding="utf-8"?>
<ds:datastoreItem xmlns:ds="http://schemas.openxmlformats.org/officeDocument/2006/customXml" ds:itemID="{4FA229CA-C803-40D5-B822-B316BF13A381}">
  <ds:schemaRefs>
    <ds:schemaRef ds:uri="Strauss.PersonalizationDefinition"/>
  </ds:schemaRefs>
</ds:datastoreItem>
</file>

<file path=customXml/itemProps25.xml><?xml version="1.0" encoding="utf-8"?>
<ds:datastoreItem xmlns:ds="http://schemas.openxmlformats.org/officeDocument/2006/customXml" ds:itemID="{F4E9645D-33AB-49CD-B868-2B7F4BFF9940}">
  <ds:schemaRefs>
    <ds:schemaRef ds:uri="Strauss.PersonalizationDefinition"/>
  </ds:schemaRefs>
</ds:datastoreItem>
</file>

<file path=customXml/itemProps26.xml><?xml version="1.0" encoding="utf-8"?>
<ds:datastoreItem xmlns:ds="http://schemas.openxmlformats.org/officeDocument/2006/customXml" ds:itemID="{79C72429-1C53-4391-98E7-BA0BCDC947D0}">
  <ds:schemaRefs>
    <ds:schemaRef ds:uri="http://schemas.microsoft.com/sharepoint/v3/contenttype/forms"/>
  </ds:schemaRefs>
</ds:datastoreItem>
</file>

<file path=customXml/itemProps27.xml><?xml version="1.0" encoding="utf-8"?>
<ds:datastoreItem xmlns:ds="http://schemas.openxmlformats.org/officeDocument/2006/customXml" ds:itemID="{9007BA26-5434-468E-B890-B4322644948E}">
  <ds:schemaRefs/>
</ds:datastoreItem>
</file>

<file path=customXml/itemProps28.xml><?xml version="1.0" encoding="utf-8"?>
<ds:datastoreItem xmlns:ds="http://schemas.openxmlformats.org/officeDocument/2006/customXml" ds:itemID="{FF7EC1C8-82DE-4DF1-A945-0DFE7ADE0AD5}">
  <ds:schemaRefs>
    <ds:schemaRef ds:uri="Strauss.PersonalizationDefinition"/>
  </ds:schemaRefs>
</ds:datastoreItem>
</file>

<file path=customXml/itemProps29.xml><?xml version="1.0" encoding="utf-8"?>
<ds:datastoreItem xmlns:ds="http://schemas.openxmlformats.org/officeDocument/2006/customXml" ds:itemID="{7ECD2595-02C0-4449-A4FC-611B55157586}">
  <ds:schemaRefs/>
</ds:datastoreItem>
</file>

<file path=customXml/itemProps3.xml><?xml version="1.0" encoding="utf-8"?>
<ds:datastoreItem xmlns:ds="http://schemas.openxmlformats.org/officeDocument/2006/customXml" ds:itemID="{A731F870-CC5C-410E-95DD-3B037CC33D62}">
  <ds:schemaRefs/>
</ds:datastoreItem>
</file>

<file path=customXml/itemProps30.xml><?xml version="1.0" encoding="utf-8"?>
<ds:datastoreItem xmlns:ds="http://schemas.openxmlformats.org/officeDocument/2006/customXml" ds:itemID="{008E0009-6067-4BBA-AC8C-3A3DF65E929A}">
  <ds:schemaRefs/>
</ds:datastoreItem>
</file>

<file path=customXml/itemProps4.xml><?xml version="1.0" encoding="utf-8"?>
<ds:datastoreItem xmlns:ds="http://schemas.openxmlformats.org/officeDocument/2006/customXml" ds:itemID="{524E54CA-C403-4038-A7AA-480CD85CCD17}">
  <ds:schemaRefs>
    <ds:schemaRef ds:uri="Strauss.PersonalizationDefinition"/>
  </ds:schemaRefs>
</ds:datastoreItem>
</file>

<file path=customXml/itemProps5.xml><?xml version="1.0" encoding="utf-8"?>
<ds:datastoreItem xmlns:ds="http://schemas.openxmlformats.org/officeDocument/2006/customXml" ds:itemID="{5621BAD7-53BE-439F-A305-A19E6D03C5EA}">
  <ds:schemaRefs>
    <ds:schemaRef ds:uri="Strauss.PersonalizationDefinition"/>
  </ds:schemaRefs>
</ds:datastoreItem>
</file>

<file path=customXml/itemProps6.xml><?xml version="1.0" encoding="utf-8"?>
<ds:datastoreItem xmlns:ds="http://schemas.openxmlformats.org/officeDocument/2006/customXml" ds:itemID="{17C546DB-4C42-4CA6-92C5-E9FD0435CB2F}">
  <ds:schemaRefs/>
</ds:datastoreItem>
</file>

<file path=customXml/itemProps7.xml><?xml version="1.0" encoding="utf-8"?>
<ds:datastoreItem xmlns:ds="http://schemas.openxmlformats.org/officeDocument/2006/customXml" ds:itemID="{13C40EC4-BD16-43E1-A180-A2432F3EE0BD}">
  <ds:schemaRefs/>
</ds:datastoreItem>
</file>

<file path=customXml/itemProps8.xml><?xml version="1.0" encoding="utf-8"?>
<ds:datastoreItem xmlns:ds="http://schemas.openxmlformats.org/officeDocument/2006/customXml" ds:itemID="{D77043F9-8C2F-4C1D-9198-FEEAED9F201E}">
  <ds:schemaRefs/>
</ds:datastoreItem>
</file>

<file path=customXml/itemProps9.xml><?xml version="1.0" encoding="utf-8"?>
<ds:datastoreItem xmlns:ds="http://schemas.openxmlformats.org/officeDocument/2006/customXml" ds:itemID="{DB4554F6-143C-46FF-836D-22CD0C713E7A}">
  <ds:schemaRefs/>
</ds:datastoreItem>
</file>

<file path=docProps/app.xml><?xml version="1.0" encoding="utf-8"?>
<Properties xmlns="http://schemas.openxmlformats.org/officeDocument/2006/extended-properties" xmlns:vt="http://schemas.openxmlformats.org/officeDocument/2006/docPropsVTypes">
  <TotalTime>21142</TotalTime>
  <Words>1975</Words>
  <Application>Microsoft Office PowerPoint</Application>
  <PresentationFormat>Custom</PresentationFormat>
  <Paragraphs>151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Georgia</vt:lpstr>
      <vt:lpstr>Rathbones -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Williams</dc:creator>
  <cp:lastModifiedBy>William Rugg</cp:lastModifiedBy>
  <cp:revision>1189</cp:revision>
  <dcterms:created xsi:type="dcterms:W3CDTF">2020-04-24T08:42:59Z</dcterms:created>
  <dcterms:modified xsi:type="dcterms:W3CDTF">2023-05-03T10:38:21Z</dcterms:modified>
</cp:coreProperties>
</file>