
<file path=[Content_Types].xml><?xml version="1.0" encoding="utf-8"?>
<Types xmlns="http://schemas.openxmlformats.org/package/2006/content-types">
  <Default Extension="bin" ContentType="image/png"/>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6"/>
  </p:sldMasterIdLst>
  <p:notesMasterIdLst>
    <p:notesMasterId r:id="rId75"/>
  </p:notesMasterIdLst>
  <p:sldIdLst>
    <p:sldId id="256" r:id="rId47"/>
    <p:sldId id="258" r:id="rId48"/>
    <p:sldId id="257" r:id="rId49"/>
    <p:sldId id="259" r:id="rId50"/>
    <p:sldId id="260" r:id="rId51"/>
    <p:sldId id="262" r:id="rId52"/>
    <p:sldId id="261" r:id="rId53"/>
    <p:sldId id="263" r:id="rId54"/>
    <p:sldId id="264" r:id="rId55"/>
    <p:sldId id="265" r:id="rId56"/>
    <p:sldId id="266" r:id="rId57"/>
    <p:sldId id="267" r:id="rId58"/>
    <p:sldId id="268" r:id="rId59"/>
    <p:sldId id="269" r:id="rId60"/>
    <p:sldId id="270" r:id="rId61"/>
    <p:sldId id="271" r:id="rId62"/>
    <p:sldId id="272" r:id="rId63"/>
    <p:sldId id="273" r:id="rId64"/>
    <p:sldId id="274" r:id="rId65"/>
    <p:sldId id="277" r:id="rId66"/>
    <p:sldId id="276" r:id="rId67"/>
    <p:sldId id="275" r:id="rId68"/>
    <p:sldId id="278" r:id="rId69"/>
    <p:sldId id="279" r:id="rId70"/>
    <p:sldId id="280" r:id="rId71"/>
    <p:sldId id="281" r:id="rId72"/>
    <p:sldId id="282" r:id="rId73"/>
    <p:sldId id="838841324" r:id="rId74"/>
  </p:sldIdLst>
  <p:sldSz cx="9906000" cy="6858000" type="A4"/>
  <p:notesSz cx="6858000" cy="9144000"/>
  <p:custDataLst>
    <p:custData r:id="rId19"/>
    <p:custData r:id="rId2"/>
    <p:custData r:id="rId27"/>
    <p:custData r:id="rId10"/>
    <p:custData r:id="rId18"/>
    <p:custData r:id="rId34"/>
    <p:custData r:id="rId36"/>
    <p:custData r:id="rId17"/>
    <p:custData r:id="rId8"/>
    <p:custData r:id="rId40"/>
    <p:custData r:id="rId16"/>
    <p:custData r:id="rId1"/>
    <p:custData r:id="rId26"/>
    <p:custData r:id="rId35"/>
    <p:custData r:id="rId31"/>
  </p:custDataLst>
  <p:defaultTextStyle>
    <a:defPPr>
      <a:defRPr lang="en-US"/>
    </a:defPPr>
    <a:lvl1pPr marL="0" algn="l" defTabSz="736216" rtl="0" eaLnBrk="1" latinLnBrk="0" hangingPunct="1">
      <a:defRPr sz="1449" kern="1200">
        <a:solidFill>
          <a:schemeClr val="tx1"/>
        </a:solidFill>
        <a:latin typeface="+mn-lt"/>
        <a:ea typeface="+mn-ea"/>
        <a:cs typeface="+mn-cs"/>
      </a:defRPr>
    </a:lvl1pPr>
    <a:lvl2pPr marL="368108" algn="l" defTabSz="736216" rtl="0" eaLnBrk="1" latinLnBrk="0" hangingPunct="1">
      <a:defRPr sz="1449" kern="1200">
        <a:solidFill>
          <a:schemeClr val="tx1"/>
        </a:solidFill>
        <a:latin typeface="+mn-lt"/>
        <a:ea typeface="+mn-ea"/>
        <a:cs typeface="+mn-cs"/>
      </a:defRPr>
    </a:lvl2pPr>
    <a:lvl3pPr marL="736216" algn="l" defTabSz="736216" rtl="0" eaLnBrk="1" latinLnBrk="0" hangingPunct="1">
      <a:defRPr sz="1449" kern="1200">
        <a:solidFill>
          <a:schemeClr val="tx1"/>
        </a:solidFill>
        <a:latin typeface="+mn-lt"/>
        <a:ea typeface="+mn-ea"/>
        <a:cs typeface="+mn-cs"/>
      </a:defRPr>
    </a:lvl3pPr>
    <a:lvl4pPr marL="1104324" algn="l" defTabSz="736216" rtl="0" eaLnBrk="1" latinLnBrk="0" hangingPunct="1">
      <a:defRPr sz="1449" kern="1200">
        <a:solidFill>
          <a:schemeClr val="tx1"/>
        </a:solidFill>
        <a:latin typeface="+mn-lt"/>
        <a:ea typeface="+mn-ea"/>
        <a:cs typeface="+mn-cs"/>
      </a:defRPr>
    </a:lvl4pPr>
    <a:lvl5pPr marL="1472434" algn="l" defTabSz="736216" rtl="0" eaLnBrk="1" latinLnBrk="0" hangingPunct="1">
      <a:defRPr sz="1449" kern="1200">
        <a:solidFill>
          <a:schemeClr val="tx1"/>
        </a:solidFill>
        <a:latin typeface="+mn-lt"/>
        <a:ea typeface="+mn-ea"/>
        <a:cs typeface="+mn-cs"/>
      </a:defRPr>
    </a:lvl5pPr>
    <a:lvl6pPr marL="1840542" algn="l" defTabSz="736216" rtl="0" eaLnBrk="1" latinLnBrk="0" hangingPunct="1">
      <a:defRPr sz="1449" kern="1200">
        <a:solidFill>
          <a:schemeClr val="tx1"/>
        </a:solidFill>
        <a:latin typeface="+mn-lt"/>
        <a:ea typeface="+mn-ea"/>
        <a:cs typeface="+mn-cs"/>
      </a:defRPr>
    </a:lvl6pPr>
    <a:lvl7pPr marL="2208650" algn="l" defTabSz="736216" rtl="0" eaLnBrk="1" latinLnBrk="0" hangingPunct="1">
      <a:defRPr sz="1449" kern="1200">
        <a:solidFill>
          <a:schemeClr val="tx1"/>
        </a:solidFill>
        <a:latin typeface="+mn-lt"/>
        <a:ea typeface="+mn-ea"/>
        <a:cs typeface="+mn-cs"/>
      </a:defRPr>
    </a:lvl7pPr>
    <a:lvl8pPr marL="2576758" algn="l" defTabSz="736216" rtl="0" eaLnBrk="1" latinLnBrk="0" hangingPunct="1">
      <a:defRPr sz="1449" kern="1200">
        <a:solidFill>
          <a:schemeClr val="tx1"/>
        </a:solidFill>
        <a:latin typeface="+mn-lt"/>
        <a:ea typeface="+mn-ea"/>
        <a:cs typeface="+mn-cs"/>
      </a:defRPr>
    </a:lvl8pPr>
    <a:lvl9pPr marL="2944866" algn="l" defTabSz="736216" rtl="0" eaLnBrk="1" latinLnBrk="0" hangingPunct="1">
      <a:defRPr sz="144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7E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8" autoAdjust="0"/>
    <p:restoredTop sz="82021" autoAdjust="0"/>
  </p:normalViewPr>
  <p:slideViewPr>
    <p:cSldViewPr snapToGrid="0" snapToObjects="1">
      <p:cViewPr varScale="1">
        <p:scale>
          <a:sx n="93" d="100"/>
          <a:sy n="93" d="100"/>
        </p:scale>
        <p:origin x="1656"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slide" Target="slides/slide1.xml"/><Relationship Id="rId63" Type="http://schemas.openxmlformats.org/officeDocument/2006/relationships/slide" Target="slides/slide17.xml"/><Relationship Id="rId68" Type="http://schemas.openxmlformats.org/officeDocument/2006/relationships/slide" Target="slides/slide22.xml"/><Relationship Id="rId16" Type="http://schemas.openxmlformats.org/officeDocument/2006/relationships/customXml" Target="../customXml/item1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 Target="slides/slide7.xml"/><Relationship Id="rId58" Type="http://schemas.openxmlformats.org/officeDocument/2006/relationships/slide" Target="slides/slide12.xml"/><Relationship Id="rId66" Type="http://schemas.openxmlformats.org/officeDocument/2006/relationships/slide" Target="slides/slide20.xml"/><Relationship Id="rId74" Type="http://schemas.openxmlformats.org/officeDocument/2006/relationships/slide" Target="slides/slide28.xml"/><Relationship Id="rId79"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15.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 Target="slides/slide2.xml"/><Relationship Id="rId56" Type="http://schemas.openxmlformats.org/officeDocument/2006/relationships/slide" Target="slides/slide10.xml"/><Relationship Id="rId64" Type="http://schemas.openxmlformats.org/officeDocument/2006/relationships/slide" Target="slides/slide18.xml"/><Relationship Id="rId69" Type="http://schemas.openxmlformats.org/officeDocument/2006/relationships/slide" Target="slides/slide23.xml"/><Relationship Id="rId77"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5.xml"/><Relationship Id="rId72" Type="http://schemas.openxmlformats.org/officeDocument/2006/relationships/slide" Target="slides/slide26.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Master" Target="slideMasters/slideMaster1.xml"/><Relationship Id="rId59" Type="http://schemas.openxmlformats.org/officeDocument/2006/relationships/slide" Target="slides/slide13.xml"/><Relationship Id="rId67" Type="http://schemas.openxmlformats.org/officeDocument/2006/relationships/slide" Target="slides/slide2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8.xml"/><Relationship Id="rId62" Type="http://schemas.openxmlformats.org/officeDocument/2006/relationships/slide" Target="slides/slide16.xml"/><Relationship Id="rId70" Type="http://schemas.openxmlformats.org/officeDocument/2006/relationships/slide" Target="slides/slide2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3.xml"/><Relationship Id="rId57" Type="http://schemas.openxmlformats.org/officeDocument/2006/relationships/slide" Target="slides/slide1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6.xml"/><Relationship Id="rId60" Type="http://schemas.openxmlformats.org/officeDocument/2006/relationships/slide" Target="slides/slide14.xml"/><Relationship Id="rId65" Type="http://schemas.openxmlformats.org/officeDocument/2006/relationships/slide" Target="slides/slide19.xml"/><Relationship Id="rId73" Type="http://schemas.openxmlformats.org/officeDocument/2006/relationships/slide" Target="slides/slide27.xml"/><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4.xml"/><Relationship Id="rId55" Type="http://schemas.openxmlformats.org/officeDocument/2006/relationships/slide" Target="slides/slide9.xml"/><Relationship Id="rId76"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slide" Target="slides/slide25.xml"/><Relationship Id="rId2" Type="http://schemas.openxmlformats.org/officeDocument/2006/relationships/customXml" Target="../customXml/item2.xml"/><Relationship Id="rId29" Type="http://schemas.openxmlformats.org/officeDocument/2006/relationships/customXml" Target="../customXml/item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B5B00-1866-4336-A0AD-0E4C57F16952}" type="datetimeFigureOut">
              <a:rPr lang="en-GB" smtClean="0"/>
              <a:t>17/04/2024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E2218-DA8F-4363-9035-72E6A56021B0}" type="slidenum">
              <a:rPr lang="en-GB" smtClean="0"/>
              <a:t>‹#›</a:t>
            </a:fld>
            <a:endParaRPr lang="en-GB"/>
          </a:p>
        </p:txBody>
      </p:sp>
    </p:spTree>
    <p:extLst>
      <p:ext uri="{BB962C8B-B14F-4D97-AF65-F5344CB8AC3E}">
        <p14:creationId xmlns:p14="http://schemas.microsoft.com/office/powerpoint/2010/main" val="415582981"/>
      </p:ext>
    </p:extLst>
  </p:cSld>
  <p:clrMap bg1="lt1" tx1="dk1" bg2="lt2" tx2="dk2" accent1="accent1" accent2="accent2" accent3="accent3" accent4="accent4" accent5="accent5" accent6="accent6" hlink="hlink" folHlink="folHlink"/>
  <p:notesStyle>
    <a:lvl1pPr marL="0" algn="l" defTabSz="368127" rtl="0" eaLnBrk="1" latinLnBrk="0" hangingPunct="1">
      <a:defRPr sz="483" kern="1200">
        <a:solidFill>
          <a:schemeClr val="tx1"/>
        </a:solidFill>
        <a:latin typeface="+mn-lt"/>
        <a:ea typeface="+mn-ea"/>
        <a:cs typeface="+mn-cs"/>
      </a:defRPr>
    </a:lvl1pPr>
    <a:lvl2pPr marL="184064" algn="l" defTabSz="368127" rtl="0" eaLnBrk="1" latinLnBrk="0" hangingPunct="1">
      <a:defRPr sz="483" kern="1200">
        <a:solidFill>
          <a:schemeClr val="tx1"/>
        </a:solidFill>
        <a:latin typeface="+mn-lt"/>
        <a:ea typeface="+mn-ea"/>
        <a:cs typeface="+mn-cs"/>
      </a:defRPr>
    </a:lvl2pPr>
    <a:lvl3pPr marL="368127" algn="l" defTabSz="368127" rtl="0" eaLnBrk="1" latinLnBrk="0" hangingPunct="1">
      <a:defRPr sz="483" kern="1200">
        <a:solidFill>
          <a:schemeClr val="tx1"/>
        </a:solidFill>
        <a:latin typeface="+mn-lt"/>
        <a:ea typeface="+mn-ea"/>
        <a:cs typeface="+mn-cs"/>
      </a:defRPr>
    </a:lvl3pPr>
    <a:lvl4pPr marL="552190" algn="l" defTabSz="368127" rtl="0" eaLnBrk="1" latinLnBrk="0" hangingPunct="1">
      <a:defRPr sz="483" kern="1200">
        <a:solidFill>
          <a:schemeClr val="tx1"/>
        </a:solidFill>
        <a:latin typeface="+mn-lt"/>
        <a:ea typeface="+mn-ea"/>
        <a:cs typeface="+mn-cs"/>
      </a:defRPr>
    </a:lvl4pPr>
    <a:lvl5pPr marL="736254" algn="l" defTabSz="368127" rtl="0" eaLnBrk="1" latinLnBrk="0" hangingPunct="1">
      <a:defRPr sz="483" kern="1200">
        <a:solidFill>
          <a:schemeClr val="tx1"/>
        </a:solidFill>
        <a:latin typeface="+mn-lt"/>
        <a:ea typeface="+mn-ea"/>
        <a:cs typeface="+mn-cs"/>
      </a:defRPr>
    </a:lvl5pPr>
    <a:lvl6pPr marL="920318" algn="l" defTabSz="368127" rtl="0" eaLnBrk="1" latinLnBrk="0" hangingPunct="1">
      <a:defRPr sz="483" kern="1200">
        <a:solidFill>
          <a:schemeClr val="tx1"/>
        </a:solidFill>
        <a:latin typeface="+mn-lt"/>
        <a:ea typeface="+mn-ea"/>
        <a:cs typeface="+mn-cs"/>
      </a:defRPr>
    </a:lvl6pPr>
    <a:lvl7pPr marL="1104380" algn="l" defTabSz="368127" rtl="0" eaLnBrk="1" latinLnBrk="0" hangingPunct="1">
      <a:defRPr sz="483" kern="1200">
        <a:solidFill>
          <a:schemeClr val="tx1"/>
        </a:solidFill>
        <a:latin typeface="+mn-lt"/>
        <a:ea typeface="+mn-ea"/>
        <a:cs typeface="+mn-cs"/>
      </a:defRPr>
    </a:lvl7pPr>
    <a:lvl8pPr marL="1288443" algn="l" defTabSz="368127" rtl="0" eaLnBrk="1" latinLnBrk="0" hangingPunct="1">
      <a:defRPr sz="483" kern="1200">
        <a:solidFill>
          <a:schemeClr val="tx1"/>
        </a:solidFill>
        <a:latin typeface="+mn-lt"/>
        <a:ea typeface="+mn-ea"/>
        <a:cs typeface="+mn-cs"/>
      </a:defRPr>
    </a:lvl8pPr>
    <a:lvl9pPr marL="1472507" algn="l" defTabSz="368127" rtl="0" eaLnBrk="1" latinLnBrk="0" hangingPunct="1">
      <a:defRPr sz="4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1</a:t>
            </a:fld>
            <a:endParaRPr lang="en-GB"/>
          </a:p>
        </p:txBody>
      </p:sp>
    </p:spTree>
    <p:extLst>
      <p:ext uri="{BB962C8B-B14F-4D97-AF65-F5344CB8AC3E}">
        <p14:creationId xmlns:p14="http://schemas.microsoft.com/office/powerpoint/2010/main" val="2599306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GB" sz="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do expect US inflation to continue to come down, particularly because, like in the UK, wage growth is a key element of service sector inflation. </a:t>
            </a:r>
          </a:p>
          <a:p>
            <a:pPr marL="285750" indent="-285750">
              <a:buFontTx/>
              <a:buChar char="-"/>
            </a:pPr>
            <a:r>
              <a:rPr lang="en-GB" sz="800" kern="1200" dirty="0">
                <a:solidFill>
                  <a:srgbClr val="000000"/>
                </a:solidFill>
                <a:effectLst/>
                <a:latin typeface="Calibri" panose="020F0502020204030204" pitchFamily="34" charset="0"/>
                <a:ea typeface="Calibri" panose="020F0502020204030204" pitchFamily="34" charset="0"/>
              </a:rPr>
              <a:t>There are many leading indicators suggesting this. Perhaps most compelling is the advertised wages scraped from job posting websites like indeed.com. The hiring rate or the rate at which people are quitting, or the rate at which people are staying on employment benefits are all suggesting an even greater decline in the pace of wage growth in the months ahead.</a:t>
            </a:r>
            <a:endParaRPr lang="en-GB" sz="800" kern="1200" dirty="0">
              <a:solidFill>
                <a:schemeClr val="tx1"/>
              </a:solidFill>
              <a:effectLst/>
              <a:latin typeface="Calibri" panose="020F0502020204030204" pitchFamily="34" charset="0"/>
              <a:ea typeface="Calibri" panose="020F0502020204030204" pitchFamily="34" charset="0"/>
            </a:endParaRPr>
          </a:p>
          <a:p>
            <a:pPr marL="285750" indent="-285750">
              <a:buFontTx/>
              <a:buChar char="-"/>
            </a:pPr>
            <a:r>
              <a:rPr lang="en-GB" sz="800" kern="1200" dirty="0">
                <a:solidFill>
                  <a:srgbClr val="000000"/>
                </a:solidFill>
                <a:effectLst/>
                <a:latin typeface="Calibri" panose="020F0502020204030204" pitchFamily="34" charset="0"/>
                <a:ea typeface="Calibri" panose="020F0502020204030204" pitchFamily="34" charset="0"/>
              </a:rPr>
              <a:t>However, if the last few years have taught us anything, it’s that we must be humble about our ability to truly understand the inflation-forming process, and so long as we’re not quite at the finish line, we have to acknowledge that there is still some upside risk. </a:t>
            </a:r>
            <a:endParaRPr lang="en-GB" sz="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10</a:t>
            </a:fld>
            <a:endParaRPr lang="en-GB"/>
          </a:p>
        </p:txBody>
      </p:sp>
    </p:spTree>
    <p:extLst>
      <p:ext uri="{BB962C8B-B14F-4D97-AF65-F5344CB8AC3E}">
        <p14:creationId xmlns:p14="http://schemas.microsoft.com/office/powerpoint/2010/main" val="2274889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11</a:t>
            </a:fld>
            <a:endParaRPr lang="en-GB"/>
          </a:p>
        </p:txBody>
      </p:sp>
    </p:spTree>
    <p:extLst>
      <p:ext uri="{BB962C8B-B14F-4D97-AF65-F5344CB8AC3E}">
        <p14:creationId xmlns:p14="http://schemas.microsoft.com/office/powerpoint/2010/main" val="2101541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GB" sz="800" dirty="0">
                <a:effectLst/>
                <a:latin typeface="Calibri" panose="020F0502020204030204" pitchFamily="34" charset="0"/>
                <a:ea typeface="Calibri" panose="020F0502020204030204" pitchFamily="34" charset="0"/>
                <a:cs typeface="Times New Roman" panose="02020603050405020304" pitchFamily="18" charset="0"/>
              </a:rPr>
              <a:t>Financial markets are pricing in small rate cuts. In the UK, just two to three quarter-point cuts are priced in. In the US, it’s three to four cuts. </a:t>
            </a:r>
            <a:endParaRPr lang="en-GB" sz="1400" dirty="0"/>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12</a:t>
            </a:fld>
            <a:endParaRPr lang="en-GB"/>
          </a:p>
        </p:txBody>
      </p:sp>
    </p:spTree>
    <p:extLst>
      <p:ext uri="{BB962C8B-B14F-4D97-AF65-F5344CB8AC3E}">
        <p14:creationId xmlns:p14="http://schemas.microsoft.com/office/powerpoint/2010/main" val="418959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050" dirty="0">
                <a:effectLst/>
                <a:latin typeface="Calibri" panose="020F0502020204030204" pitchFamily="34" charset="0"/>
                <a:ea typeface="Calibri" panose="020F0502020204030204" pitchFamily="34" charset="0"/>
                <a:cs typeface="Times New Roman" panose="02020603050405020304" pitchFamily="18" charset="0"/>
              </a:rPr>
              <a:t>Historically, that scale of cuts would be mild. </a:t>
            </a:r>
            <a:r>
              <a:rPr lang="en-GB" sz="1050" dirty="0">
                <a:latin typeface="+mn-lt"/>
              </a:rPr>
              <a:t>The charts here take the expectations shown on the previous slide and rebase them to zero at the peak in rates. The US is on the left and the UK is on the right. We then align these expectations to the peak in rates in previous interest rate cycles going back to the 1970s.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en-GB" sz="1050" dirty="0">
                <a:effectLst/>
                <a:latin typeface="Calibri" panose="020F0502020204030204" pitchFamily="34" charset="0"/>
                <a:ea typeface="Calibri" panose="020F0502020204030204" pitchFamily="34" charset="0"/>
                <a:cs typeface="Times New Roman" panose="02020603050405020304" pitchFamily="18" charset="0"/>
              </a:rPr>
              <a:t>We believe the risks to interest rates seem to be tilted to the downside, but much more so in the UK than the US where the risks appear most balanced. </a:t>
            </a:r>
            <a:r>
              <a:rPr lang="en-GB" sz="800" dirty="0">
                <a:latin typeface="+mn-lt"/>
              </a:rPr>
              <a:t>Interestingly, the market expects the Bank of England to cut rates by less than the Federal Reserve over the next 12 months. We don’t think those </a:t>
            </a:r>
            <a:r>
              <a:rPr lang="en-GB" sz="800" i="1" dirty="0">
                <a:latin typeface="+mn-lt"/>
              </a:rPr>
              <a:t>relative </a:t>
            </a:r>
            <a:r>
              <a:rPr lang="en-GB" sz="800" i="0" dirty="0">
                <a:latin typeface="+mn-lt"/>
              </a:rPr>
              <a:t>expectations make sense. </a:t>
            </a:r>
          </a:p>
          <a:p>
            <a:pPr marL="285750" indent="-285750">
              <a:buFontTx/>
              <a:buChar char="-"/>
            </a:pPr>
            <a:r>
              <a:rPr lang="en-GB" sz="800" i="0" dirty="0">
                <a:latin typeface="+mn-lt"/>
              </a:rPr>
              <a:t>We’ve outlined the</a:t>
            </a:r>
            <a:r>
              <a:rPr lang="en-GB" sz="800" dirty="0">
                <a:latin typeface="+mn-lt"/>
              </a:rPr>
              <a:t> higher probability of ongoing disinflation in the UK compared to the US. </a:t>
            </a:r>
          </a:p>
          <a:p>
            <a:pPr marL="285750" indent="-285750">
              <a:buFontTx/>
              <a:buChar char="-"/>
            </a:pPr>
            <a:r>
              <a:rPr lang="en-GB" sz="800" dirty="0">
                <a:latin typeface="+mn-lt"/>
              </a:rPr>
              <a:t>The UK economy is also in a much more precarious state. </a:t>
            </a:r>
            <a:r>
              <a:rPr lang="en-GB" sz="800" dirty="0">
                <a:solidFill>
                  <a:srgbClr val="000000"/>
                </a:solidFill>
                <a:effectLst/>
                <a:latin typeface="+mn-lt"/>
                <a:ea typeface="Calibri" panose="020F0502020204030204" pitchFamily="34" charset="0"/>
                <a:cs typeface="Times New Roman" panose="02020603050405020304" pitchFamily="18" charset="0"/>
              </a:rPr>
              <a:t>Like 15 other advanced economies, the UK has recently experienced a technical recession: 2 consecutive quarters of negative growth, from July to December 2023. The lagged impact of past interest rate rises and tighter fiscal policy present powerful headwinds that mean growth is likely to be weak, and the economy is still vulnerable to a more typical recession. </a:t>
            </a:r>
            <a:endParaRPr lang="en-GB" dirty="0"/>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13</a:t>
            </a:fld>
            <a:endParaRPr lang="en-GB"/>
          </a:p>
        </p:txBody>
      </p:sp>
    </p:spTree>
    <p:extLst>
      <p:ext uri="{BB962C8B-B14F-4D97-AF65-F5344CB8AC3E}">
        <p14:creationId xmlns:p14="http://schemas.microsoft.com/office/powerpoint/2010/main" val="2287142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368116" rtl="0" eaLnBrk="1" fontAlgn="auto" latinLnBrk="0" hangingPunct="1">
              <a:lnSpc>
                <a:spcPct val="100000"/>
              </a:lnSpc>
              <a:spcBef>
                <a:spcPts val="0"/>
              </a:spcBef>
              <a:spcAft>
                <a:spcPts val="0"/>
              </a:spcAft>
              <a:buClrTx/>
              <a:buSzTx/>
              <a:buFontTx/>
              <a:buChar char="-"/>
              <a:tabLst/>
              <a:defRPr/>
            </a:pP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weak growth continues, UK interest rates are likely to fall by at least as much as is discounted in markets, so bond yields might not move by very much and returns would be moderate. </a:t>
            </a:r>
          </a:p>
          <a:p>
            <a:pPr marL="285750" marR="0" lvl="0" indent="-285750" algn="l" defTabSz="368116" rtl="0" eaLnBrk="1" fontAlgn="auto" latinLnBrk="0" hangingPunct="1">
              <a:lnSpc>
                <a:spcPct val="100000"/>
              </a:lnSpc>
              <a:spcBef>
                <a:spcPts val="0"/>
              </a:spcBef>
              <a:spcAft>
                <a:spcPts val="0"/>
              </a:spcAft>
              <a:buClrTx/>
              <a:buSzTx/>
              <a:buFontTx/>
              <a:buChar char="-"/>
              <a:tabLst/>
              <a:defRPr/>
            </a:pP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However, the lagged impact of past interest rate rises and tighter fiscal policy present powerful headwinds that mean growth is likely to be weak at best, and the economy is still vulnerable to a more typical recession. In this event, interest rates would likely fall by much more than is widely anticipated, causing yields to fall sharply and returns from gilts to be strong. </a:t>
            </a:r>
          </a:p>
          <a:p>
            <a:pPr marL="285750" marR="0" lvl="0" indent="-285750" algn="l" defTabSz="368116" rtl="0" eaLnBrk="1" fontAlgn="auto" latinLnBrk="0" hangingPunct="1">
              <a:lnSpc>
                <a:spcPct val="100000"/>
              </a:lnSpc>
              <a:spcBef>
                <a:spcPts val="0"/>
              </a:spcBef>
              <a:spcAft>
                <a:spcPts val="0"/>
              </a:spcAft>
              <a:buClrTx/>
              <a:buSzTx/>
              <a:buFontTx/>
              <a:buChar char="-"/>
              <a:tabLst/>
              <a:defRPr/>
            </a:pP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inflation proved sticky (a lower probability scenario than the previous two in our opinion), we may get another two or three interest rate rises, and gilt returns could be negative but likely only mildly so. And, of course, held to maturity we know that we would still receive a positive return over the life of the bond. </a:t>
            </a:r>
          </a:p>
          <a:p>
            <a:pPr marL="285750" marR="0" lvl="0" indent="-285750" algn="l" defTabSz="368116" rtl="0" eaLnBrk="1" fontAlgn="auto" latinLnBrk="0" hangingPunct="1">
              <a:lnSpc>
                <a:spcPct val="100000"/>
              </a:lnSpc>
              <a:spcBef>
                <a:spcPts val="0"/>
              </a:spcBef>
              <a:spcAft>
                <a:spcPts val="0"/>
              </a:spcAft>
              <a:buClrTx/>
              <a:buSzTx/>
              <a:buFontTx/>
              <a:buChar char="-"/>
              <a:tabLst/>
              <a:defRPr/>
            </a:pP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short there’s an asymmetry in the potential returns from UK government bonds which makes them, in our opinion, a relatively low-cost hedge on equity-type risk and a useful source of return for lower-risk portfolios.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14</a:t>
            </a:fld>
            <a:endParaRPr lang="en-GB"/>
          </a:p>
        </p:txBody>
      </p:sp>
    </p:spTree>
    <p:extLst>
      <p:ext uri="{BB962C8B-B14F-4D97-AF65-F5344CB8AC3E}">
        <p14:creationId xmlns:p14="http://schemas.microsoft.com/office/powerpoint/2010/main" val="2541562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15</a:t>
            </a:fld>
            <a:endParaRPr lang="en-GB"/>
          </a:p>
        </p:txBody>
      </p:sp>
    </p:spTree>
    <p:extLst>
      <p:ext uri="{BB962C8B-B14F-4D97-AF65-F5344CB8AC3E}">
        <p14:creationId xmlns:p14="http://schemas.microsoft.com/office/powerpoint/2010/main" val="4159737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Tx/>
              <a:buChar char="-"/>
            </a:pPr>
            <a:r>
              <a:rPr lang="en-GB" sz="800" dirty="0">
                <a:effectLst/>
                <a:latin typeface="Calibri" panose="020F0502020204030204" pitchFamily="34" charset="0"/>
                <a:ea typeface="Calibri" panose="020F0502020204030204" pitchFamily="34" charset="0"/>
                <a:cs typeface="Times New Roman" panose="02020603050405020304" pitchFamily="18" charset="0"/>
              </a:rPr>
              <a:t>Advanced economies outside the US entered 2024 on a weak footing. In the second half of 2023, the UK joined 15 other advanced economies that have recently experienced a so-called ‘technical recession’ – two consecutive quarters of contracting GDP. In most cases, there was only a marginal contraction in output and stagnation is probably a fairer categorisation. </a:t>
            </a:r>
          </a:p>
          <a:p>
            <a:pPr marL="285750" indent="-285750">
              <a:lnSpc>
                <a:spcPct val="107000"/>
              </a:lnSpc>
              <a:spcAft>
                <a:spcPts val="800"/>
              </a:spcAft>
              <a:buFontTx/>
              <a:buChar char="-"/>
            </a:pPr>
            <a:r>
              <a:rPr lang="en-GB" sz="800" dirty="0">
                <a:effectLst/>
                <a:latin typeface="Calibri" panose="020F0502020204030204" pitchFamily="34" charset="0"/>
                <a:ea typeface="Calibri" panose="020F0502020204030204" pitchFamily="34" charset="0"/>
                <a:cs typeface="Times New Roman" panose="02020603050405020304" pitchFamily="18" charset="0"/>
              </a:rPr>
              <a:t>Outside of the US, there is a growing body of evidence suggesting that the worst may now have passed. While low by historic standards, there had been a noticeable jump in our own global leading economic indicator by January (See chart), and further data have pushed the indicator a touch higher since then. </a:t>
            </a:r>
          </a:p>
          <a:p>
            <a:pPr marL="285750" indent="-285750">
              <a:lnSpc>
                <a:spcPct val="107000"/>
              </a:lnSpc>
              <a:spcAft>
                <a:spcPts val="800"/>
              </a:spcAft>
              <a:buFontTx/>
              <a:buChar char="-"/>
            </a:pPr>
            <a:r>
              <a:rPr lang="en-GB" sz="800" dirty="0">
                <a:effectLst/>
                <a:latin typeface="Calibri" panose="020F0502020204030204" pitchFamily="34" charset="0"/>
                <a:ea typeface="Calibri" panose="020F0502020204030204" pitchFamily="34" charset="0"/>
                <a:cs typeface="Times New Roman" panose="02020603050405020304" pitchFamily="18" charset="0"/>
              </a:rPr>
              <a:t>Leading indicators from third-parties confirm this. Business confidence surveys conducted around the world now stand at an 8-month high.</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r>
              <a:rPr lang="en-GB" sz="800" dirty="0">
                <a:solidFill>
                  <a:srgbClr val="495057"/>
                </a:solidFill>
                <a:effectLst/>
                <a:latin typeface="Segoe UI" panose="020B0502040204020203" pitchFamily="34" charset="0"/>
                <a:ea typeface="Calibri" panose="020F0502020204030204" pitchFamily="34" charset="0"/>
              </a:rPr>
              <a:t>he 0.1% increase in the Conference Board’s US leading index in February marked the first time it rose since February 2022.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16</a:t>
            </a:fld>
            <a:endParaRPr lang="en-GB"/>
          </a:p>
        </p:txBody>
      </p:sp>
    </p:spTree>
    <p:extLst>
      <p:ext uri="{BB962C8B-B14F-4D97-AF65-F5344CB8AC3E}">
        <p14:creationId xmlns:p14="http://schemas.microsoft.com/office/powerpoint/2010/main" val="215855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800" dirty="0">
                <a:effectLst/>
                <a:latin typeface="Calibri" panose="020F0502020204030204" pitchFamily="34" charset="0"/>
                <a:ea typeface="Calibri" panose="020F0502020204030204" pitchFamily="34" charset="0"/>
                <a:cs typeface="Times New Roman" panose="02020603050405020304" pitchFamily="18" charset="0"/>
              </a:rPr>
              <a:t>A number of indicators that give us the longest lead on what lies ahead, such as the inflation-adjusted amount of money in the economy or commercial banks’ willingness to lend (see this chart) among others, have ticked up too and that’s encouraging. But because of the long look ahead they give us, this tells us that there’s a lower chance any contraction will continue in 2025 and tells us little about 2024’s prospects which are baked into the readings from these indicators from last year.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800" dirty="0">
                <a:effectLst/>
                <a:latin typeface="Calibri" panose="020F0502020204030204" pitchFamily="34" charset="0"/>
                <a:ea typeface="Calibri" panose="020F0502020204030204" pitchFamily="34" charset="0"/>
                <a:cs typeface="Times New Roman" panose="02020603050405020304" pitchFamily="18" charset="0"/>
              </a:rPr>
              <a:t>Of course, much like the effects of monetary policy, the lags between these warning signals and the start of a downturn are long and variable. US recessions have tended to arrive in the third year after the first Federal Reserve (Fed) rate hike. That covers 2024.</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We retain a one-third probability of a US recession. The risk is much reduced, and this change in the balance of probabilities has been confirmed by rising equity markets.</a:t>
            </a: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17</a:t>
            </a:fld>
            <a:endParaRPr lang="en-GB"/>
          </a:p>
        </p:txBody>
      </p:sp>
    </p:spTree>
    <p:extLst>
      <p:ext uri="{BB962C8B-B14F-4D97-AF65-F5344CB8AC3E}">
        <p14:creationId xmlns:p14="http://schemas.microsoft.com/office/powerpoint/2010/main" val="4196641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800" dirty="0">
                <a:effectLst/>
                <a:latin typeface="Calibri" panose="020F0502020204030204" pitchFamily="34" charset="0"/>
                <a:ea typeface="Calibri" panose="020F0502020204030204" pitchFamily="34" charset="0"/>
                <a:cs typeface="Times New Roman" panose="02020603050405020304" pitchFamily="18" charset="0"/>
              </a:rPr>
              <a:t>As well as the long-leading indicators, labour market indicators are also signalling developments that historically would have been consistent with recession.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800" dirty="0">
                <a:effectLst/>
                <a:latin typeface="Calibri" panose="020F0502020204030204" pitchFamily="34" charset="0"/>
                <a:ea typeface="Calibri" panose="020F0502020204030204" pitchFamily="34" charset="0"/>
                <a:cs typeface="Times New Roman" panose="02020603050405020304" pitchFamily="18" charset="0"/>
              </a:rPr>
              <a:t>Survey-based measures of firms’ hiring plans have deteriorated and are consistent with an increase in unemployment (see chart). In the US, firms have already reduced the average worker’s hours and are shedding staff on temporary contracts; both have tended to signal a worsening outlook for full-time employment.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800" dirty="0">
                <a:effectLst/>
                <a:latin typeface="Calibri" panose="020F0502020204030204" pitchFamily="34" charset="0"/>
                <a:ea typeface="Calibri" panose="020F0502020204030204" pitchFamily="34" charset="0"/>
                <a:cs typeface="Times New Roman" panose="02020603050405020304" pitchFamily="18" charset="0"/>
              </a:rPr>
              <a:t>That said, these measures suggested a weaker outlook last year. It may be that with skilled workers in short-supply, most of the adjustment comes from firms hiring fewer people rather than laying off existing employees.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800" dirty="0">
                <a:effectLst/>
                <a:latin typeface="Calibri" panose="020F0502020204030204" pitchFamily="34" charset="0"/>
                <a:ea typeface="Calibri" panose="020F0502020204030204" pitchFamily="34" charset="0"/>
                <a:cs typeface="Times New Roman" panose="02020603050405020304" pitchFamily="18" charset="0"/>
              </a:rPr>
              <a:t>If a downturn does develop, we note that economies are less buttressed this year. Nearly all the factors that boosted growth in 2023 are unlikely to provide the same level of support in 2024 and in some cases will reverse a touch. American fiscal policy, for example, or sharply lower gas prices, or the stock of excess savings leftover from the pandemic which is now depleted in inflation-adjusted terms for the average household. </a:t>
            </a: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18</a:t>
            </a:fld>
            <a:endParaRPr lang="en-GB"/>
          </a:p>
        </p:txBody>
      </p:sp>
    </p:spTree>
    <p:extLst>
      <p:ext uri="{BB962C8B-B14F-4D97-AF65-F5344CB8AC3E}">
        <p14:creationId xmlns:p14="http://schemas.microsoft.com/office/powerpoint/2010/main" val="364276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remain sceptical about China’s ability to outperform sustainably over the next few years. </a:t>
            </a:r>
            <a:r>
              <a:rPr lang="en-GB" sz="800" kern="1200" spc="-5" dirty="0">
                <a:solidFill>
                  <a:srgbClr val="000000"/>
                </a:solidFill>
                <a:effectLst/>
                <a:latin typeface="Calibri" panose="020F0502020204030204" pitchFamily="34" charset="0"/>
                <a:ea typeface="Georgia" panose="02040502050405020303" pitchFamily="18" charset="0"/>
                <a:cs typeface="Arial" panose="020B0604020202020204" pitchFamily="34" charset="0"/>
              </a:rPr>
              <a:t>Several factors continue to bear down on China’s trend growth rate, not least what will likely be a multi-year fallout from the bust of its overinflated property sector. </a:t>
            </a:r>
          </a:p>
          <a:p>
            <a:pPr marL="171450" indent="-171450">
              <a:buFontTx/>
              <a:buChar char="-"/>
            </a:pPr>
            <a:r>
              <a:rPr lang="en-GB" sz="800" kern="1200" spc="-5" dirty="0">
                <a:solidFill>
                  <a:srgbClr val="000000"/>
                </a:solidFill>
                <a:effectLst/>
                <a:latin typeface="Calibri" panose="020F0502020204030204" pitchFamily="34" charset="0"/>
                <a:ea typeface="Georgia" panose="02040502050405020303" pitchFamily="18" charset="0"/>
                <a:cs typeface="Arial" panose="020B0604020202020204" pitchFamily="34" charset="0"/>
              </a:rPr>
              <a:t>But the Chinese authorities appear have done enough to stabilise the economy, with economic data improving over the last couple of months. This certainly helps the global economic outlook this year and should help broader investor sentiment. </a:t>
            </a:r>
            <a:endParaRPr lang="en-GB" dirty="0"/>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19</a:t>
            </a:fld>
            <a:endParaRPr lang="en-GB"/>
          </a:p>
        </p:txBody>
      </p:sp>
    </p:spTree>
    <p:extLst>
      <p:ext uri="{BB962C8B-B14F-4D97-AF65-F5344CB8AC3E}">
        <p14:creationId xmlns:p14="http://schemas.microsoft.com/office/powerpoint/2010/main" val="184098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2</a:t>
            </a:fld>
            <a:endParaRPr lang="en-GB"/>
          </a:p>
        </p:txBody>
      </p:sp>
    </p:spTree>
    <p:extLst>
      <p:ext uri="{BB962C8B-B14F-4D97-AF65-F5344CB8AC3E}">
        <p14:creationId xmlns:p14="http://schemas.microsoft.com/office/powerpoint/2010/main" val="1222718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800" dirty="0">
                <a:effectLst/>
                <a:latin typeface="Calibri" panose="020F0502020204030204" pitchFamily="34" charset="0"/>
                <a:ea typeface="Calibri" panose="020F0502020204030204" pitchFamily="34" charset="0"/>
                <a:cs typeface="Times New Roman" panose="02020603050405020304" pitchFamily="18" charset="0"/>
              </a:rPr>
              <a:t>In short, more data is pointing up and we are more optimistic. Markets tend to respond more to the rate of change than they do to the level of these sorts of readings.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800" dirty="0">
                <a:effectLst/>
                <a:latin typeface="Calibri" panose="020F0502020204030204" pitchFamily="34" charset="0"/>
                <a:ea typeface="Calibri" panose="020F0502020204030204" pitchFamily="34" charset="0"/>
                <a:cs typeface="Times New Roman" panose="02020603050405020304" pitchFamily="18" charset="0"/>
              </a:rPr>
              <a:t>But we still think the risk of a developed market recession is about 1/3, and that makes us retain an element of defence in our investment strategy. The good news is that the traditional ballast in multi-asset portfolios, government bonds, look particularly attractive at present. </a:t>
            </a: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20</a:t>
            </a:fld>
            <a:endParaRPr lang="en-GB"/>
          </a:p>
        </p:txBody>
      </p:sp>
    </p:spTree>
    <p:extLst>
      <p:ext uri="{BB962C8B-B14F-4D97-AF65-F5344CB8AC3E}">
        <p14:creationId xmlns:p14="http://schemas.microsoft.com/office/powerpoint/2010/main" val="1533896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does all of this mean for us as investors?</a:t>
            </a:r>
          </a:p>
          <a:p>
            <a:r>
              <a:rPr lang="en-GB" dirty="0"/>
              <a:t>-If you were to take one lesson only from 2023, it has to be the importance of staying invested. We had lots of questions from clients and advisors in the middle of the year asking why shouldn’t they divest everything and stick it in cash at 5 or 6%. Well we back-tested this impact of cashing out at the various peaks in cash rates since 1960 – as you can see from this chart, it tended to mean losing out on a lot of return. </a:t>
            </a:r>
          </a:p>
          <a:p>
            <a:r>
              <a:rPr lang="en-GB" dirty="0"/>
              <a:t>-If you are able to put money into risk assets, you should, because the future is always unknowable.</a:t>
            </a: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21</a:t>
            </a:fld>
            <a:endParaRPr lang="en-GB"/>
          </a:p>
        </p:txBody>
      </p:sp>
    </p:spTree>
    <p:extLst>
      <p:ext uri="{BB962C8B-B14F-4D97-AF65-F5344CB8AC3E}">
        <p14:creationId xmlns:p14="http://schemas.microsoft.com/office/powerpoint/2010/main" val="263487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Longer duration bonds tend to do better once rate cutting cycles begin.</a:t>
            </a:r>
          </a:p>
          <a:p>
            <a:r>
              <a:rPr lang="en-GB" dirty="0"/>
              <a:t>- </a:t>
            </a: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There’s an asymmetry in the potential returns from gilts which makes them an attractive hedge. In the event of a so-called soft landing in the economy, UK interest rates may still fall by about as much as is discounted in markets (c.2 rate cuts), so yields might not move by very much and returns would be moderate. </a:t>
            </a:r>
          </a:p>
          <a:p>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But in the event of a harder landing, interest rates would likely fall by much more than is widely anticipated, causing yields to fall sharply and returns from gilts to be strong. </a:t>
            </a:r>
            <a:endParaRPr lang="en-GB" dirty="0"/>
          </a:p>
          <a:p>
            <a:pPr marL="0" marR="0" lvl="0" indent="0" algn="l" defTabSz="368116"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If inflation proved sticky (a lower probability scenario than the previous two in our opinion), we may get another two or three interest rate rises, and gilt returns could be negative but likely only mildly so. And, of course, held to maturity we know that we would still receive a positive return over the life of the bond. </a:t>
            </a:r>
          </a:p>
          <a:p>
            <a:pPr marL="0" marR="0" lvl="0" indent="0" algn="l" defTabSz="368116"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short there’s an asymmetry in the potential returns from UK government bonds which makes them, in our opinion, a relatively low-cost hedge on equity-type risk and a useful source of return for lower-risk portfolios.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22</a:t>
            </a:fld>
            <a:endParaRPr lang="en-GB"/>
          </a:p>
        </p:txBody>
      </p:sp>
    </p:spTree>
    <p:extLst>
      <p:ext uri="{BB962C8B-B14F-4D97-AF65-F5344CB8AC3E}">
        <p14:creationId xmlns:p14="http://schemas.microsoft.com/office/powerpoint/2010/main" val="1079606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Tx/>
              <a:buChar char="-"/>
            </a:pPr>
            <a:r>
              <a:rPr lang="en-GB" sz="800" dirty="0">
                <a:effectLst/>
                <a:latin typeface="Calibri" panose="020F0502020204030204" pitchFamily="34" charset="0"/>
                <a:ea typeface="Calibri" panose="020F0502020204030204" pitchFamily="34" charset="0"/>
                <a:cs typeface="Times New Roman" panose="02020603050405020304" pitchFamily="18" charset="0"/>
              </a:rPr>
              <a:t>Given the improvement in the outlook for growth, we remain comfortable taking near neutral positions in equity-type risk. </a:t>
            </a:r>
          </a:p>
          <a:p>
            <a:pPr marL="285750" indent="-285750">
              <a:lnSpc>
                <a:spcPct val="107000"/>
              </a:lnSpc>
              <a:spcAft>
                <a:spcPts val="800"/>
              </a:spcAft>
              <a:buFontTx/>
              <a:buChar char="-"/>
            </a:pPr>
            <a:r>
              <a:rPr lang="en-GB" sz="800" dirty="0">
                <a:effectLst/>
                <a:latin typeface="Calibri" panose="020F0502020204030204" pitchFamily="34" charset="0"/>
                <a:ea typeface="Calibri" panose="020F0502020204030204" pitchFamily="34" charset="0"/>
                <a:cs typeface="Times New Roman" panose="02020603050405020304" pitchFamily="18" charset="0"/>
              </a:rPr>
              <a:t>We recognise that some other parts of the market may have gotten ahead of where the probability-weighted outlook suggests they should be. We discussed leading economic indicators earlier, and these tend to have a close correlation with market returns, but the recent returns to global equities have been consistent with periods historically when these indicators have reached their most ebullient readings, which they are someway short of today. Earnings forecast were also over-extended and 2024 profit expectations have been revised down lately, although this process appears to have stabilised in the last couple of weeks.</a:t>
            </a:r>
          </a:p>
          <a:p>
            <a:pPr marL="285750" indent="-285750">
              <a:lnSpc>
                <a:spcPct val="107000"/>
              </a:lnSpc>
              <a:spcAft>
                <a:spcPts val="800"/>
              </a:spcAft>
              <a:buFontTx/>
              <a:buChar char="-"/>
            </a:pPr>
            <a:r>
              <a:rPr lang="en-GB" sz="800" dirty="0">
                <a:effectLst/>
                <a:latin typeface="Calibri" panose="020F0502020204030204" pitchFamily="34" charset="0"/>
                <a:ea typeface="Calibri" panose="020F0502020204030204" pitchFamily="34" charset="0"/>
                <a:cs typeface="Times New Roman" panose="02020603050405020304" pitchFamily="18" charset="0"/>
              </a:rPr>
              <a:t>This doesn’t preclude the market from delivering decent returns, but it does tend to mean that higher quality and possibly more defensive businesses are more likely to outperform. They did particularly well in January, and selecting quality businesses with resilient returns on invested capital is a core focus of our investment process. </a:t>
            </a: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23</a:t>
            </a:fld>
            <a:endParaRPr lang="en-GB"/>
          </a:p>
        </p:txBody>
      </p:sp>
    </p:spTree>
    <p:extLst>
      <p:ext uri="{BB962C8B-B14F-4D97-AF65-F5344CB8AC3E}">
        <p14:creationId xmlns:p14="http://schemas.microsoft.com/office/powerpoint/2010/main" val="623302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We also like investments desynchronised somewhat from the global business and interest rate cycles.</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Japan has also been doing well for a few key reasons:</a:t>
            </a:r>
          </a:p>
          <a:p>
            <a:pPr marL="742950" marR="0" lvl="1"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doesn’t face the same inflation and interest rate pressures.</a:t>
            </a:r>
          </a:p>
          <a:p>
            <a:pPr marL="742950" marR="0" lvl="1"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It’s benefitting from “not being China”! As investors and company are looking to redeploy capital from China to Japan. </a:t>
            </a:r>
          </a:p>
          <a:p>
            <a:pPr marL="742950" marR="0" lvl="1"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Its equity market continues to be a beneficiary of improving governance on the back of Tokyo Stock Exchange initiatives. </a:t>
            </a:r>
          </a:p>
          <a:p>
            <a:pPr marL="742950" marR="0" lvl="1"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Japan looks attractively priced, with more than half of companies having more cash than debt – no bad thing in a higher rate world, and the pace of Japanese companies buying back their shares with their surplus cash is accelerating (thus increasing the value of the shares still outstanding). </a:t>
            </a: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24</a:t>
            </a:fld>
            <a:endParaRPr lang="en-GB"/>
          </a:p>
        </p:txBody>
      </p:sp>
    </p:spTree>
    <p:extLst>
      <p:ext uri="{BB962C8B-B14F-4D97-AF65-F5344CB8AC3E}">
        <p14:creationId xmlns:p14="http://schemas.microsoft.com/office/powerpoint/2010/main" val="1380099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always on the lookout for companies and other investments that we can believe in over the long term, preferably aligned to the major themes of a changing world.  To that end, we regularly produce thematic research reports in order to share our views on some of these structural shifts, and what they mean for your investments. </a:t>
            </a:r>
          </a:p>
          <a:p>
            <a:endParaRPr lang="en-GB" dirty="0"/>
          </a:p>
          <a:p>
            <a:r>
              <a:rPr lang="en-GB" dirty="0"/>
              <a:t>Our most recent thematic report – </a:t>
            </a:r>
            <a:r>
              <a:rPr lang="en-GB" i="1" dirty="0"/>
              <a:t>Building a More Sustainable Future</a:t>
            </a:r>
            <a:r>
              <a:rPr lang="en-GB" dirty="0"/>
              <a:t> - explores the key role of buildings in reducing future carbon emissions. One crucial point for investors to consider is that, without a dramatic contribution from these industries, net–zero targets won’t be met. The risks to the companies in the buildings and construction sectors will be significant in the decades ahead. But the opportunities for good investment returns will be as well, for those companies that can provide the solutions. </a:t>
            </a:r>
          </a:p>
          <a:p>
            <a:endParaRPr lang="en-GB" dirty="0"/>
          </a:p>
          <a:p>
            <a:r>
              <a:rPr lang="en-GB" dirty="0"/>
              <a:t>The recent explosion of interest in generative AI applications like </a:t>
            </a:r>
            <a:r>
              <a:rPr lang="en-GB" dirty="0" err="1"/>
              <a:t>ChatGPT</a:t>
            </a:r>
            <a:r>
              <a:rPr lang="en-GB" dirty="0"/>
              <a:t> has been the latest manifestation of cloud computing, the subject of another of our thematic reports. </a:t>
            </a:r>
            <a:r>
              <a:rPr lang="en-GB" i="1" dirty="0"/>
              <a:t>The Cloud Revolution</a:t>
            </a:r>
            <a:r>
              <a:rPr lang="en-GB" dirty="0"/>
              <a:t> highlights how dependent we are on cloud computing in our daily routines — at home, at work or at play — to an extent that would probably surprise most of us. And yet, how many investors remain unsure what is even meant by ‘the cloud’? What are the driving forces behind it? We believe cloud companies look set to enjoy a decadelong spending boom as enterprises seek to harness the benefits of this powerful new technology, and we look at some of the specific opportunities and risks for investors from this revolution in computing.</a:t>
            </a:r>
          </a:p>
          <a:p>
            <a:endParaRPr lang="en-GB" dirty="0"/>
          </a:p>
          <a:p>
            <a:r>
              <a:rPr lang="en-GB" dirty="0"/>
              <a:t>In the coming year, we’ll be exploring the implications of investing in a higher interest-rate world, which looks like it’s here to stay, and other major themes of our changing world. </a:t>
            </a: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25</a:t>
            </a:fld>
            <a:endParaRPr lang="en-GB"/>
          </a:p>
        </p:txBody>
      </p:sp>
    </p:spTree>
    <p:extLst>
      <p:ext uri="{BB962C8B-B14F-4D97-AF65-F5344CB8AC3E}">
        <p14:creationId xmlns:p14="http://schemas.microsoft.com/office/powerpoint/2010/main" val="2544647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We are particularly enamoured by the long-term prospects of smaller and mid-market companies, and the valuations they trade at, which have widened to a near unprecedented gap with large caps.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January 19</a:t>
            </a:r>
            <a:r>
              <a:rPr lang="en-GB" sz="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marked the first time since the Russell 2000 index of smaller American companies started in 1988 that the S&amp;P 500, the large company index, made a new high while the Russell was still in a bear market, off 20% from its highs.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course, small and midcaps are still vulnerable to a pullback if we do get a deeper economic downturn and relative valuations don’t tell us much of anything about short-term performance prospects.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But it does give us more confidence in the magnitude of medium-to-long-term returns.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26</a:t>
            </a:fld>
            <a:endParaRPr lang="en-GB"/>
          </a:p>
        </p:txBody>
      </p:sp>
    </p:spTree>
    <p:extLst>
      <p:ext uri="{BB962C8B-B14F-4D97-AF65-F5344CB8AC3E}">
        <p14:creationId xmlns:p14="http://schemas.microsoft.com/office/powerpoint/2010/main" val="65416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27</a:t>
            </a:fld>
            <a:endParaRPr lang="en-GB"/>
          </a:p>
        </p:txBody>
      </p:sp>
    </p:spTree>
    <p:extLst>
      <p:ext uri="{BB962C8B-B14F-4D97-AF65-F5344CB8AC3E}">
        <p14:creationId xmlns:p14="http://schemas.microsoft.com/office/powerpoint/2010/main" val="1077788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28</a:t>
            </a:fld>
            <a:endParaRPr lang="en-GB" dirty="0"/>
          </a:p>
        </p:txBody>
      </p:sp>
    </p:spTree>
    <p:extLst>
      <p:ext uri="{BB962C8B-B14F-4D97-AF65-F5344CB8AC3E}">
        <p14:creationId xmlns:p14="http://schemas.microsoft.com/office/powerpoint/2010/main" val="386067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latin typeface="+mn-lt"/>
              </a:rPr>
              <a:t>- Developed market equities have continued to do well this year, particularly the US equity benchmark – the dark blue line on this chart – although more and more global companies are participating in these rising markets. </a:t>
            </a:r>
          </a:p>
          <a:p>
            <a:r>
              <a:rPr lang="en-GB" sz="800" dirty="0">
                <a:latin typeface="+mn-lt"/>
              </a:rPr>
              <a:t>- With signs that a near 18-month long stagnation in Eurozone </a:t>
            </a:r>
            <a:r>
              <a:rPr lang="en-GB" sz="800" i="1" dirty="0">
                <a:latin typeface="+mn-lt"/>
              </a:rPr>
              <a:t>economic</a:t>
            </a:r>
            <a:r>
              <a:rPr lang="en-GB" sz="800" dirty="0">
                <a:latin typeface="+mn-lt"/>
              </a:rPr>
              <a:t> activity is ending, its equity markets have been leading the way over the last month – we upgraded the region at the end of January. </a:t>
            </a:r>
          </a:p>
          <a:p>
            <a:endParaRPr lang="en-GB" sz="800" dirty="0">
              <a:latin typeface="+mn-lt"/>
            </a:endParaRPr>
          </a:p>
          <a:p>
            <a:pPr marL="0" indent="0">
              <a:buFontTx/>
              <a:buNone/>
            </a:pPr>
            <a:r>
              <a:rPr lang="en-GB" sz="800" dirty="0">
                <a:latin typeface="+mn-lt"/>
              </a:rPr>
              <a:t>- Emerging market equities have underperformed significantly over the last 12 months, led lower by China (light grey line at the bottom of the chart), a market we’ve been very bearish on for some time now, even when pretty much everyone was getting very bullish 12 months or so ago. </a:t>
            </a:r>
          </a:p>
          <a:p>
            <a:pPr marL="0" indent="0">
              <a:buFontTx/>
              <a:buNone/>
            </a:pPr>
            <a:r>
              <a:rPr lang="en-GB" sz="800" kern="1200" dirty="0">
                <a:solidFill>
                  <a:srgbClr val="000000"/>
                </a:solidFill>
                <a:effectLst/>
                <a:latin typeface="+mn-lt"/>
                <a:ea typeface="Times New Roman" panose="02020603050405020304" pitchFamily="18" charset="0"/>
                <a:cs typeface="Times New Roman" panose="02020603050405020304" pitchFamily="18" charset="0"/>
              </a:rPr>
              <a:t>- </a:t>
            </a:r>
            <a:r>
              <a:rPr lang="en-GB"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remain sceptical about China’s ability to outperform sustainably over the next few years. </a:t>
            </a:r>
            <a:r>
              <a:rPr lang="en-GB" sz="1050" kern="1200" spc="-5" dirty="0">
                <a:solidFill>
                  <a:srgbClr val="000000"/>
                </a:solidFill>
                <a:effectLst/>
                <a:latin typeface="Calibri" panose="020F0502020204030204" pitchFamily="34" charset="0"/>
                <a:ea typeface="Georgia" panose="02040502050405020303" pitchFamily="18" charset="0"/>
                <a:cs typeface="Arial" panose="020B0604020202020204" pitchFamily="34" charset="0"/>
              </a:rPr>
              <a:t>Several factors continue to bear down on China’s trend growth rate, not least what will likely be a multi-year fallout from the bust of its overinflated property sector. But the Chinese authorities appear have done enough to stabilise the economy, with economic data improving over the last couple of months. This certainly helps the global economic outlook this year and should help broader investor sentiment. </a:t>
            </a:r>
            <a:endParaRPr lang="en-GB" dirty="0"/>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3</a:t>
            </a:fld>
            <a:endParaRPr lang="en-GB"/>
          </a:p>
        </p:txBody>
      </p:sp>
    </p:spTree>
    <p:extLst>
      <p:ext uri="{BB962C8B-B14F-4D97-AF65-F5344CB8AC3E}">
        <p14:creationId xmlns:p14="http://schemas.microsoft.com/office/powerpoint/2010/main" val="128310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368116" rtl="0" eaLnBrk="1" fontAlgn="auto" latinLnBrk="0" hangingPunct="1">
              <a:lnSpc>
                <a:spcPct val="100000"/>
              </a:lnSpc>
              <a:spcBef>
                <a:spcPts val="0"/>
              </a:spcBef>
              <a:spcAft>
                <a:spcPts val="0"/>
              </a:spcAft>
              <a:buClrTx/>
              <a:buSzTx/>
              <a:buFontTx/>
              <a:buChar char="-"/>
              <a:tabLst/>
              <a:defRPr/>
            </a:pPr>
            <a:r>
              <a:rPr lang="en-GB" sz="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While stock prices have been rising and broadening out, substantial profit growth is still relatively rare and most companies have seen analysts around the industry revise down forecasts for 2024, for all but the highest quality and sector-leading companies: finding these remains a core focus of our equity selection process. </a:t>
            </a:r>
          </a:p>
          <a:p>
            <a:pPr marL="285750" marR="0" lvl="0" indent="-285750" algn="l" defTabSz="368116" rtl="0" eaLnBrk="1" fontAlgn="auto" latinLnBrk="0" hangingPunct="1">
              <a:lnSpc>
                <a:spcPct val="100000"/>
              </a:lnSpc>
              <a:spcBef>
                <a:spcPts val="0"/>
              </a:spcBef>
              <a:spcAft>
                <a:spcPts val="0"/>
              </a:spcAft>
              <a:buClrTx/>
              <a:buSzTx/>
              <a:buFontTx/>
              <a:buChar char="-"/>
              <a:tabLst/>
              <a:defRPr/>
            </a:pPr>
            <a:r>
              <a:rPr lang="en-GB" sz="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we’ll see shortly in the next section, while we believe that the outlook for the global economy and corporate profits has brightened significantly and that the risks have receded, they haven’t vanished entirely and we are conscious that some stock prices have moved ahead of where the probability-weighted outlook for profits suggests they should be. With investors, especially in the US, demanding much lower compensation for equity risk than they have done for most of the last 15 years (low ERP), we must question if investors are being compensated for the lingering uncertainties, even if those uncertainties are much reduced.</a:t>
            </a:r>
          </a:p>
          <a:p>
            <a:pPr marL="285750" marR="0" lvl="0" indent="-285750" algn="l" defTabSz="368116" rtl="0" eaLnBrk="1" fontAlgn="auto" latinLnBrk="0" hangingPunct="1">
              <a:lnSpc>
                <a:spcPct val="100000"/>
              </a:lnSpc>
              <a:spcBef>
                <a:spcPts val="0"/>
              </a:spcBef>
              <a:spcAft>
                <a:spcPts val="0"/>
              </a:spcAft>
              <a:buClrTx/>
              <a:buSzTx/>
              <a:buFontTx/>
              <a:buChar char="-"/>
              <a:tabLst/>
              <a:defRPr/>
            </a:pPr>
            <a:r>
              <a:rPr lang="en-GB" sz="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have become much more confident that investors can achieve good medium-term returns, but there may be another bump or two in 2024’s road ahead. </a:t>
            </a: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4</a:t>
            </a:fld>
            <a:endParaRPr lang="en-GB"/>
          </a:p>
        </p:txBody>
      </p:sp>
    </p:spTree>
    <p:extLst>
      <p:ext uri="{BB962C8B-B14F-4D97-AF65-F5344CB8AC3E}">
        <p14:creationId xmlns:p14="http://schemas.microsoft.com/office/powerpoint/2010/main" val="241682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368116" rtl="0" eaLnBrk="1" fontAlgn="auto" latinLnBrk="0" hangingPunct="1">
              <a:lnSpc>
                <a:spcPct val="100000"/>
              </a:lnSpc>
              <a:spcBef>
                <a:spcPts val="0"/>
              </a:spcBef>
              <a:spcAft>
                <a:spcPts val="0"/>
              </a:spcAft>
              <a:buClrTx/>
              <a:buSzTx/>
              <a:buFontTx/>
              <a:buChar char="-"/>
              <a:tabLst/>
              <a:defRPr/>
            </a:pPr>
            <a:r>
              <a:rPr lang="en-GB" sz="800" dirty="0">
                <a:effectLst/>
                <a:latin typeface="Calibri" panose="020F0502020204030204" pitchFamily="34" charset="0"/>
                <a:ea typeface="Calibri" panose="020F0502020204030204" pitchFamily="34" charset="0"/>
                <a:cs typeface="Times New Roman" panose="02020603050405020304" pitchFamily="18" charset="0"/>
              </a:rPr>
              <a:t>More and more companies are participating in rising markets. The dark blue bars show performance of the so-called magnificent 7 mega-sized tech stocks in the first 10 months of last year compared to other large, medium-sized and smaller companies (as you progress left to right along the horizontal axis). The blue-grey bars show their performance more recently – much more comparable.</a:t>
            </a:r>
          </a:p>
          <a:p>
            <a:pPr marL="285750" marR="0" lvl="0" indent="-285750" algn="l" defTabSz="368116" rtl="0" eaLnBrk="1" fontAlgn="auto" latinLnBrk="0" hangingPunct="1">
              <a:lnSpc>
                <a:spcPct val="100000"/>
              </a:lnSpc>
              <a:spcBef>
                <a:spcPts val="0"/>
              </a:spcBef>
              <a:spcAft>
                <a:spcPts val="0"/>
              </a:spcAft>
              <a:buClrTx/>
              <a:buSzTx/>
              <a:buFontTx/>
              <a:buChar char="-"/>
              <a:tabLst/>
              <a:defRPr/>
            </a:pPr>
            <a:r>
              <a:rPr lang="en-GB" sz="800" kern="1200" dirty="0">
                <a:solidFill>
                  <a:srgbClr val="000000"/>
                </a:solidFill>
                <a:effectLst/>
                <a:latin typeface="Calibri" panose="020F0502020204030204" pitchFamily="34" charset="0"/>
                <a:ea typeface="Calibri" panose="020F0502020204030204" pitchFamily="34" charset="0"/>
              </a:rPr>
              <a:t>It’s worth remembering that the very largest stocks in the index at any point in time, as indominable as they may seem contemporaneously, usually underperform over 5 years or more. This is a strong case against passive investing, which allocates more to the giants than anyone else. </a:t>
            </a:r>
            <a:endParaRPr lang="en-GB" sz="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5</a:t>
            </a:fld>
            <a:endParaRPr lang="en-GB"/>
          </a:p>
        </p:txBody>
      </p:sp>
    </p:spTree>
    <p:extLst>
      <p:ext uri="{BB962C8B-B14F-4D97-AF65-F5344CB8AC3E}">
        <p14:creationId xmlns:p14="http://schemas.microsoft.com/office/powerpoint/2010/main" val="179413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6</a:t>
            </a:fld>
            <a:endParaRPr lang="en-GB"/>
          </a:p>
        </p:txBody>
      </p:sp>
    </p:spTree>
    <p:extLst>
      <p:ext uri="{BB962C8B-B14F-4D97-AF65-F5344CB8AC3E}">
        <p14:creationId xmlns:p14="http://schemas.microsoft.com/office/powerpoint/2010/main" val="223159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GB" sz="800" dirty="0">
                <a:effectLst/>
                <a:latin typeface="Calibri" panose="020F0502020204030204" pitchFamily="34" charset="0"/>
                <a:ea typeface="Calibri" panose="020F0502020204030204" pitchFamily="34" charset="0"/>
                <a:cs typeface="Times New Roman" panose="02020603050405020304" pitchFamily="18" charset="0"/>
              </a:rPr>
              <a:t>We track inflation across 38 advanced economies. As this graph shows it took 15 months for the average rate of inflation to peak once it broke beyond the historic mean in 2021, and it’s taken more or less the same number of months to fall back below that threshold. </a:t>
            </a:r>
          </a:p>
          <a:p>
            <a:pPr marL="285750" indent="-285750">
              <a:buFontTx/>
              <a:buChar char="-"/>
            </a:pPr>
            <a:r>
              <a:rPr lang="en-GB" sz="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Core inflation, which excludes energy and food price inflation, is on track to do the same, and indeed it has fallen at a sharper pace than it rose. But it still has further to go to reach that historic average. Remember, it’s core inflation that central bankers tend to focus on when setting interest rates because they can’t do much about the price of oil or wheat. </a:t>
            </a:r>
          </a:p>
          <a:p>
            <a:pPr marL="285750" indent="-285750">
              <a:buFontTx/>
              <a:buChar char="-"/>
            </a:pPr>
            <a:r>
              <a:rPr lang="en-GB" sz="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There is good evidence that there is more disinflationary pressure in the pipeline, not least because there is no longer excess money creation, but the final mile may be tough in the US. </a:t>
            </a:r>
            <a:endParaRPr lang="en-GB" sz="800" kern="1200" dirty="0">
              <a:solidFill>
                <a:srgbClr val="000000"/>
              </a:solidFill>
              <a:effectLst/>
              <a:latin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7</a:t>
            </a:fld>
            <a:endParaRPr lang="en-GB"/>
          </a:p>
        </p:txBody>
      </p:sp>
    </p:spTree>
    <p:extLst>
      <p:ext uri="{BB962C8B-B14F-4D97-AF65-F5344CB8AC3E}">
        <p14:creationId xmlns:p14="http://schemas.microsoft.com/office/powerpoint/2010/main" val="70171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Tx/>
              <a:buChar char="-"/>
            </a:pPr>
            <a:r>
              <a:rPr lang="en-GB" sz="800" dirty="0">
                <a:effectLst/>
                <a:latin typeface="Calibri" panose="020F0502020204030204" pitchFamily="34" charset="0"/>
                <a:ea typeface="Calibri" panose="020F0502020204030204" pitchFamily="34" charset="0"/>
                <a:cs typeface="Times New Roman" panose="02020603050405020304" pitchFamily="18" charset="0"/>
              </a:rPr>
              <a:t>Earlier in the year, some investors were concerned about goods prices spiking as a result of shipping disruptions in the important Red Sea route. </a:t>
            </a:r>
          </a:p>
          <a:p>
            <a:pPr marL="285750" indent="-285750">
              <a:lnSpc>
                <a:spcPct val="107000"/>
              </a:lnSpc>
              <a:spcAft>
                <a:spcPts val="800"/>
              </a:spcAft>
              <a:buFontTx/>
              <a:buChar char="-"/>
            </a:pPr>
            <a:r>
              <a:rPr lang="en-GB" sz="800" dirty="0">
                <a:effectLst/>
                <a:latin typeface="Calibri" panose="020F0502020204030204" pitchFamily="34" charset="0"/>
                <a:ea typeface="Calibri" panose="020F0502020204030204" pitchFamily="34" charset="0"/>
                <a:cs typeface="Times New Roman" panose="02020603050405020304" pitchFamily="18" charset="0"/>
              </a:rPr>
              <a:t>Sea container freight costs are still elevated, but they have fallen by around 15% over the last month. </a:t>
            </a:r>
          </a:p>
          <a:p>
            <a:pPr marL="285750" indent="-285750">
              <a:lnSpc>
                <a:spcPct val="107000"/>
              </a:lnSpc>
              <a:spcAft>
                <a:spcPts val="800"/>
              </a:spcAft>
              <a:buFontTx/>
              <a:buChar char="-"/>
            </a:pPr>
            <a:r>
              <a:rPr lang="en-GB" sz="800" dirty="0">
                <a:effectLst/>
                <a:latin typeface="Calibri" panose="020F0502020204030204" pitchFamily="34" charset="0"/>
                <a:ea typeface="Calibri" panose="020F0502020204030204" pitchFamily="34" charset="0"/>
                <a:cs typeface="Times New Roman" panose="02020603050405020304" pitchFamily="18" charset="0"/>
              </a:rPr>
              <a:t>They haven’t spiked across all routes all over the world like in 2021. Moreover, unlike last time, inventories aren't unusually low, and shipping costs aren't joining a perfect storm of supply and demand shocks to unleash a huge wave of inflation more broadly. </a:t>
            </a:r>
          </a:p>
          <a:p>
            <a:pPr marL="285750" indent="-285750">
              <a:lnSpc>
                <a:spcPct val="107000"/>
              </a:lnSpc>
              <a:spcAft>
                <a:spcPts val="800"/>
              </a:spcAft>
              <a:buFontTx/>
              <a:buChar char="-"/>
            </a:pPr>
            <a:r>
              <a:rPr lang="en-GB" sz="800" dirty="0">
                <a:effectLst/>
                <a:latin typeface="Calibri" panose="020F0502020204030204" pitchFamily="34" charset="0"/>
                <a:ea typeface="Calibri" panose="020F0502020204030204" pitchFamily="34" charset="0"/>
                <a:cs typeface="Times New Roman" panose="02020603050405020304" pitchFamily="18" charset="0"/>
              </a:rPr>
              <a:t>Core goods price inflation is back around its deflationary norm in many countries. </a:t>
            </a: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8</a:t>
            </a:fld>
            <a:endParaRPr lang="en-GB"/>
          </a:p>
        </p:txBody>
      </p:sp>
    </p:spTree>
    <p:extLst>
      <p:ext uri="{BB962C8B-B14F-4D97-AF65-F5344CB8AC3E}">
        <p14:creationId xmlns:p14="http://schemas.microsoft.com/office/powerpoint/2010/main" val="3129691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the UK and the eurozone we’re confident about the direction of travel. </a:t>
            </a:r>
          </a:p>
          <a:p>
            <a:pPr marL="171450" indent="-171450">
              <a:buFontTx/>
              <a:buChar char="-"/>
            </a:pPr>
            <a:r>
              <a:rPr lang="en-GB" sz="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UK </a:t>
            </a:r>
            <a:r>
              <a:rPr lang="en-GB" sz="800" dirty="0">
                <a:effectLst/>
                <a:latin typeface="Calibri" panose="020F0502020204030204" pitchFamily="34" charset="0"/>
                <a:ea typeface="Calibri" panose="020F0502020204030204" pitchFamily="34" charset="0"/>
                <a:cs typeface="Times New Roman" panose="02020603050405020304" pitchFamily="18" charset="0"/>
              </a:rPr>
              <a:t>Energy price deflation will continue before fading towards the end of the year. Consumer food price inflation, which was adding c.1.5ppt to UK headline inflation in January, is set to drop to zero (it follows producer food price inflation closely, with a 6-month delay), bringing overall inflation below 2% in the spring. </a:t>
            </a:r>
          </a:p>
          <a:p>
            <a:pPr marL="171450" indent="-171450">
              <a:buFontTx/>
              <a:buChar char="-"/>
            </a:pPr>
            <a:r>
              <a:rPr lang="en-GB" sz="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goods prices are deflating now, and while service sector inflation is elevated, monthly price rises have been diminishing and there are good indications that’s likely to continue, led by softer wage growth.</a:t>
            </a:r>
          </a:p>
          <a:p>
            <a:endParaRPr lang="en-GB" sz="800" kern="1200" dirty="0">
              <a:solidFill>
                <a:srgbClr val="000000"/>
              </a:solidFill>
              <a:effectLst/>
              <a:latin typeface="Calibri" panose="020F0502020204030204" pitchFamily="34" charset="0"/>
              <a:cs typeface="Times New Roman" panose="02020603050405020304" pitchFamily="18" charset="0"/>
            </a:endParaRPr>
          </a:p>
          <a:p>
            <a:pPr marL="285750" indent="-285750">
              <a:buFontTx/>
              <a:buChar char="-"/>
            </a:pPr>
            <a:r>
              <a:rPr lang="en-GB" sz="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 inflation came down more quickly last year, but things are in danger of getting a little stuck there. The three-month rate of change of core inflation has been rising since the autumn and is above the 6m and 12m rates of change. Again, the service sector is the culprit.</a:t>
            </a:r>
            <a:r>
              <a:rPr lang="en-GB" sz="800" dirty="0">
                <a:effectLst/>
                <a:latin typeface="Calibri" panose="020F0502020204030204" pitchFamily="34" charset="0"/>
                <a:ea typeface="Calibri" panose="020F0502020204030204" pitchFamily="34" charset="0"/>
              </a:rPr>
              <a:t> The annualised 3m rate of change in core services ex-shelter was above 6% for two months in a row. This measure had fallen back down to within a whisker of 2% in late summer 2023 – that’s quite the reversal. It’s not just a few prices behaving badly and having an unrepresentative influence: median inflation is far too strong too, again highlighting breadth. </a:t>
            </a:r>
          </a:p>
          <a:p>
            <a:endParaRPr lang="en-GB" dirty="0"/>
          </a:p>
        </p:txBody>
      </p:sp>
      <p:sp>
        <p:nvSpPr>
          <p:cNvPr id="4" name="Slide Number Placeholder 3"/>
          <p:cNvSpPr>
            <a:spLocks noGrp="1"/>
          </p:cNvSpPr>
          <p:nvPr>
            <p:ph type="sldNum" sz="quarter" idx="5"/>
          </p:nvPr>
        </p:nvSpPr>
        <p:spPr/>
        <p:txBody>
          <a:bodyPr/>
          <a:lstStyle/>
          <a:p>
            <a:fld id="{F49E2218-DA8F-4363-9035-72E6A56021B0}" type="slidenum">
              <a:rPr lang="en-GB" smtClean="0"/>
              <a:t>9</a:t>
            </a:fld>
            <a:endParaRPr lang="en-GB"/>
          </a:p>
        </p:txBody>
      </p:sp>
    </p:spTree>
    <p:extLst>
      <p:ext uri="{BB962C8B-B14F-4D97-AF65-F5344CB8AC3E}">
        <p14:creationId xmlns:p14="http://schemas.microsoft.com/office/powerpoint/2010/main" val="2452690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38250" y="2995724"/>
            <a:ext cx="7429500" cy="886718"/>
          </a:xfrm>
        </p:spPr>
        <p:txBody>
          <a:bodyPr anchor="ctr"/>
          <a:lstStyle>
            <a:lvl1pPr algn="ctr">
              <a:lnSpc>
                <a:spcPct val="90000"/>
              </a:lnSpc>
              <a:defRPr sz="32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233796" y="5966663"/>
            <a:ext cx="3795939" cy="307777"/>
          </a:xfrm>
        </p:spPr>
        <p:txBody>
          <a:bodyPr anchor="b"/>
          <a:lstStyle>
            <a:lvl1pPr marL="0" indent="0" algn="l">
              <a:lnSpc>
                <a:spcPct val="100000"/>
              </a:lnSpc>
              <a:buNone/>
              <a:defRPr sz="1000" b="0" i="0" spc="-27" baseline="0">
                <a:solidFill>
                  <a:schemeClr val="bg1"/>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dirty="0"/>
              <a:t>Click to edit </a:t>
            </a:r>
            <a:br>
              <a:rPr lang="en-US" dirty="0"/>
            </a:br>
            <a:r>
              <a:rPr lang="en-US" dirty="0"/>
              <a:t>Master subtitle style</a:t>
            </a:r>
          </a:p>
        </p:txBody>
      </p:sp>
      <p:sp>
        <p:nvSpPr>
          <p:cNvPr id="9" name="Text Placeholder 7">
            <a:extLst>
              <a:ext uri="{FF2B5EF4-FFF2-40B4-BE49-F238E27FC236}">
                <a16:creationId xmlns:a16="http://schemas.microsoft.com/office/drawing/2014/main" id="{CE1FD1E6-E0CA-1522-8262-4F23F417D21B}"/>
              </a:ext>
            </a:extLst>
          </p:cNvPr>
          <p:cNvSpPr>
            <a:spLocks noGrp="1"/>
          </p:cNvSpPr>
          <p:nvPr>
            <p:ph type="body" sz="quarter" idx="14" hasCustomPrompt="1"/>
          </p:nvPr>
        </p:nvSpPr>
        <p:spPr>
          <a:xfrm>
            <a:off x="233742" y="6368199"/>
            <a:ext cx="3795940" cy="276101"/>
          </a:xfrm>
        </p:spPr>
        <p:txBody>
          <a:bodyPr anchor="b"/>
          <a:lstStyle>
            <a:lvl1pPr>
              <a:lnSpc>
                <a:spcPct val="101000"/>
              </a:lnSpc>
              <a:defRPr sz="900" b="0" cap="none" spc="-8" baseline="0">
                <a:solidFill>
                  <a:schemeClr val="bg1"/>
                </a:solidFill>
                <a:latin typeface="+mn-lt"/>
              </a:defRPr>
            </a:lvl1pPr>
            <a:lvl2pPr>
              <a:lnSpc>
                <a:spcPct val="101000"/>
              </a:lnSpc>
              <a:defRPr sz="900" b="0" cap="none" spc="-8" baseline="0">
                <a:solidFill>
                  <a:schemeClr val="bg1"/>
                </a:solidFill>
                <a:latin typeface="+mn-lt"/>
              </a:defRPr>
            </a:lvl2pPr>
          </a:lstStyle>
          <a:p>
            <a:pPr lvl="0"/>
            <a:r>
              <a:rPr lang="en-US" dirty="0"/>
              <a:t>Click to edit master text styles</a:t>
            </a:r>
          </a:p>
          <a:p>
            <a:pPr lvl="1"/>
            <a:r>
              <a:rPr lang="en-US" dirty="0"/>
              <a:t>Second level</a:t>
            </a:r>
          </a:p>
        </p:txBody>
      </p:sp>
      <p:pic>
        <p:nvPicPr>
          <p:cNvPr id="7" name="Graphic 6">
            <a:extLst>
              <a:ext uri="{FF2B5EF4-FFF2-40B4-BE49-F238E27FC236}">
                <a16:creationId xmlns:a16="http://schemas.microsoft.com/office/drawing/2014/main" id="{DCE40798-A6F1-6FAE-F0EE-F36504CC1F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4882" y="362839"/>
            <a:ext cx="2192780" cy="238443"/>
          </a:xfrm>
          <a:prstGeom prst="rect">
            <a:avLst/>
          </a:prstGeom>
        </p:spPr>
      </p:pic>
      <p:pic>
        <p:nvPicPr>
          <p:cNvPr id="8" name="Graphic 7">
            <a:extLst>
              <a:ext uri="{FF2B5EF4-FFF2-40B4-BE49-F238E27FC236}">
                <a16:creationId xmlns:a16="http://schemas.microsoft.com/office/drawing/2014/main" id="{F2EF3A80-1912-EAC8-ED95-86E315D84D4B}"/>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0296" y="5780252"/>
            <a:ext cx="367417" cy="359576"/>
          </a:xfrm>
          <a:prstGeom prst="rect">
            <a:avLst/>
          </a:prstGeom>
        </p:spPr>
      </p:pic>
    </p:spTree>
    <p:extLst>
      <p:ext uri="{BB962C8B-B14F-4D97-AF65-F5344CB8AC3E}">
        <p14:creationId xmlns:p14="http://schemas.microsoft.com/office/powerpoint/2010/main" val="312447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Picture Placeholder 17">
            <a:extLst>
              <a:ext uri="{FF2B5EF4-FFF2-40B4-BE49-F238E27FC236}">
                <a16:creationId xmlns:a16="http://schemas.microsoft.com/office/drawing/2014/main" id="{AF281D63-8EAC-6327-07E3-4BD8AC1735CD}"/>
              </a:ext>
            </a:extLst>
          </p:cNvPr>
          <p:cNvSpPr>
            <a:spLocks noGrp="1"/>
          </p:cNvSpPr>
          <p:nvPr>
            <p:ph type="pic" sz="quarter" idx="17"/>
          </p:nvPr>
        </p:nvSpPr>
        <p:spPr>
          <a:xfrm>
            <a:off x="4953001" y="2"/>
            <a:ext cx="4953000" cy="6857777"/>
          </a:xfrm>
        </p:spPr>
        <p:txBody>
          <a:bodyPr>
            <a:noAutofit/>
          </a:bodyPr>
          <a:lstStyle>
            <a:lvl1pPr>
              <a:defRPr>
                <a:solidFill>
                  <a:schemeClr val="bg1"/>
                </a:solidFill>
              </a:defRPr>
            </a:lvl1pPr>
          </a:lstStyle>
          <a:p>
            <a:r>
              <a:rPr lang="en-US"/>
              <a:t>Click icon to add picture</a:t>
            </a:r>
            <a:endParaRPr lang="en-GB"/>
          </a:p>
        </p:txBody>
      </p:sp>
      <p:sp>
        <p:nvSpPr>
          <p:cNvPr id="9" name="Title 1">
            <a:extLst>
              <a:ext uri="{FF2B5EF4-FFF2-40B4-BE49-F238E27FC236}">
                <a16:creationId xmlns:a16="http://schemas.microsoft.com/office/drawing/2014/main" id="{3FDAA27F-02B8-1044-6553-29319F2DB44F}"/>
              </a:ext>
            </a:extLst>
          </p:cNvPr>
          <p:cNvSpPr>
            <a:spLocks noGrp="1"/>
          </p:cNvSpPr>
          <p:nvPr>
            <p:ph type="ctrTitle" hasCustomPrompt="1"/>
          </p:nvPr>
        </p:nvSpPr>
        <p:spPr>
          <a:xfrm>
            <a:off x="1238250" y="2174547"/>
            <a:ext cx="7429500" cy="2529072"/>
          </a:xfrm>
        </p:spPr>
        <p:txBody>
          <a:bodyPr anchor="ctr">
            <a:noAutofit/>
          </a:bodyPr>
          <a:lstStyle>
            <a:lvl1pPr algn="ctr">
              <a:lnSpc>
                <a:spcPct val="90000"/>
              </a:lnSpc>
              <a:defRPr sz="3133">
                <a:solidFill>
                  <a:schemeClr val="bg1"/>
                </a:solidFill>
              </a:defRPr>
            </a:lvl1pPr>
          </a:lstStyle>
          <a:p>
            <a:r>
              <a:rPr lang="en-US" dirty="0"/>
              <a:t>Click to edit </a:t>
            </a:r>
            <a:br>
              <a:rPr lang="en-US" dirty="0"/>
            </a:br>
            <a:r>
              <a:rPr lang="en-US" dirty="0"/>
              <a:t>Master title style</a:t>
            </a:r>
          </a:p>
        </p:txBody>
      </p:sp>
      <p:sp>
        <p:nvSpPr>
          <p:cNvPr id="4" name="Picture Placeholder 10">
            <a:extLst>
              <a:ext uri="{FF2B5EF4-FFF2-40B4-BE49-F238E27FC236}">
                <a16:creationId xmlns:a16="http://schemas.microsoft.com/office/drawing/2014/main" id="{E78BF56E-690E-5CFD-F662-B518EF16AB0B}"/>
              </a:ext>
            </a:extLst>
          </p:cNvPr>
          <p:cNvSpPr>
            <a:spLocks noGrp="1"/>
          </p:cNvSpPr>
          <p:nvPr>
            <p:ph type="pic" sz="quarter" idx="14"/>
          </p:nvPr>
        </p:nvSpPr>
        <p:spPr>
          <a:xfrm>
            <a:off x="8295841" y="6479905"/>
            <a:ext cx="1379227" cy="148864"/>
          </a:xfrm>
        </p:spPr>
        <p:txBody>
          <a:bodyPr>
            <a:noAutofit/>
          </a:bodyPr>
          <a:lstStyle>
            <a:lvl1pPr>
              <a:defRPr sz="778">
                <a:solidFill>
                  <a:schemeClr val="bg1"/>
                </a:solidFill>
              </a:defRPr>
            </a:lvl1pPr>
          </a:lstStyle>
          <a:p>
            <a:r>
              <a:rPr lang="en-US"/>
              <a:t>Click icon to add picture</a:t>
            </a:r>
            <a:endParaRPr lang="en-GB" dirty="0"/>
          </a:p>
        </p:txBody>
      </p:sp>
      <p:sp>
        <p:nvSpPr>
          <p:cNvPr id="7" name="Footer Placeholder 4">
            <a:extLst>
              <a:ext uri="{FF2B5EF4-FFF2-40B4-BE49-F238E27FC236}">
                <a16:creationId xmlns:a16="http://schemas.microsoft.com/office/drawing/2014/main" id="{FF41C695-166B-F8FF-3D19-87E2B6D2107D}"/>
              </a:ext>
            </a:extLst>
          </p:cNvPr>
          <p:cNvSpPr>
            <a:spLocks noGrp="1"/>
          </p:cNvSpPr>
          <p:nvPr>
            <p:ph type="ftr" sz="quarter" idx="11"/>
          </p:nvPr>
        </p:nvSpPr>
        <p:spPr>
          <a:xfrm>
            <a:off x="232188" y="200885"/>
            <a:ext cx="4604397" cy="119927"/>
          </a:xfrm>
        </p:spPr>
        <p:txBody>
          <a:bodyPr wrap="square">
            <a:spAutoFit/>
          </a:bodyPr>
          <a:lstStyle>
            <a:lvl1pPr>
              <a:defRPr>
                <a:solidFill>
                  <a:schemeClr val="bg1"/>
                </a:solidFill>
              </a:defRPr>
            </a:lvl1pPr>
          </a:lstStyle>
          <a:p>
            <a:r>
              <a:rPr lang="en-GB" dirty="0"/>
              <a:t>Rathbones Investment Management</a:t>
            </a:r>
          </a:p>
        </p:txBody>
      </p:sp>
      <p:sp>
        <p:nvSpPr>
          <p:cNvPr id="12" name="Slide Number Placeholder 5">
            <a:extLst>
              <a:ext uri="{FF2B5EF4-FFF2-40B4-BE49-F238E27FC236}">
                <a16:creationId xmlns:a16="http://schemas.microsoft.com/office/drawing/2014/main" id="{C779494C-72B9-F829-37E1-E45B186C6E65}"/>
              </a:ext>
            </a:extLst>
          </p:cNvPr>
          <p:cNvSpPr>
            <a:spLocks noGrp="1"/>
          </p:cNvSpPr>
          <p:nvPr>
            <p:ph type="sldNum" sz="quarter" idx="12"/>
          </p:nvPr>
        </p:nvSpPr>
        <p:spPr>
          <a:xfrm>
            <a:off x="9099797" y="200885"/>
            <a:ext cx="573373" cy="103424"/>
          </a:xfrm>
        </p:spPr>
        <p:txBody>
          <a:bodyPr/>
          <a:lstStyle>
            <a:lvl1pPr>
              <a:defRPr>
                <a:solidFill>
                  <a:schemeClr val="bg1"/>
                </a:solidFill>
              </a:defRPr>
            </a:lvl1pPr>
          </a:lstStyle>
          <a:p>
            <a:fld id="{91D568E7-61F5-D04E-995D-81EF41C01A2A}" type="slidenum">
              <a:rPr lang="en-GB" smtClean="0"/>
              <a:pPr/>
              <a:t>‹#›</a:t>
            </a:fld>
            <a:endParaRPr lang="en-GB"/>
          </a:p>
        </p:txBody>
      </p:sp>
    </p:spTree>
    <p:extLst>
      <p:ext uri="{BB962C8B-B14F-4D97-AF65-F5344CB8AC3E}">
        <p14:creationId xmlns:p14="http://schemas.microsoft.com/office/powerpoint/2010/main" val="88454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2EBBEF-1303-3392-564C-6504C14391D5}"/>
              </a:ext>
            </a:extLst>
          </p:cNvPr>
          <p:cNvSpPr>
            <a:spLocks noGrp="1"/>
          </p:cNvSpPr>
          <p:nvPr>
            <p:ph type="ctrTitle" hasCustomPrompt="1"/>
          </p:nvPr>
        </p:nvSpPr>
        <p:spPr>
          <a:xfrm>
            <a:off x="1238250" y="2174547"/>
            <a:ext cx="7429500" cy="2529072"/>
          </a:xfrm>
        </p:spPr>
        <p:txBody>
          <a:bodyPr anchor="ctr">
            <a:noAutofit/>
          </a:bodyPr>
          <a:lstStyle>
            <a:lvl1pPr algn="ctr">
              <a:lnSpc>
                <a:spcPct val="90000"/>
              </a:lnSpc>
              <a:defRPr sz="3200">
                <a:solidFill>
                  <a:schemeClr val="bg1"/>
                </a:solidFill>
              </a:defRPr>
            </a:lvl1pPr>
          </a:lstStyle>
          <a:p>
            <a:r>
              <a:rPr lang="en-US" dirty="0"/>
              <a:t>Click to edit </a:t>
            </a:r>
            <a:br>
              <a:rPr lang="en-US" dirty="0"/>
            </a:br>
            <a:r>
              <a:rPr lang="en-US" dirty="0"/>
              <a:t>Master title style</a:t>
            </a:r>
          </a:p>
        </p:txBody>
      </p:sp>
      <p:pic>
        <p:nvPicPr>
          <p:cNvPr id="7" name="Picture Placeholder 6">
            <a:extLst>
              <a:ext uri="{FF2B5EF4-FFF2-40B4-BE49-F238E27FC236}">
                <a16:creationId xmlns:a16="http://schemas.microsoft.com/office/drawing/2014/main" id="{7EDB20D6-2E6B-A43E-45AA-A5ADE2105D19}"/>
              </a:ext>
            </a:extLst>
          </p:cNvPr>
          <p:cNvPicPr>
            <a:picLocks noChangeAspect="1"/>
          </p:cNvPicPr>
          <p:nvPr userDrawn="1"/>
        </p:nvPicPr>
        <p:blipFill>
          <a:blip r:embed="rId2" cstate="screen">
            <a:alphaModFix amt="4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11" name="Footer Placeholder 4">
            <a:extLst>
              <a:ext uri="{FF2B5EF4-FFF2-40B4-BE49-F238E27FC236}">
                <a16:creationId xmlns:a16="http://schemas.microsoft.com/office/drawing/2014/main" id="{8E43228A-F8F3-5B89-79A2-BC529F012EB9}"/>
              </a:ext>
            </a:extLst>
          </p:cNvPr>
          <p:cNvSpPr>
            <a:spLocks noGrp="1"/>
          </p:cNvSpPr>
          <p:nvPr>
            <p:ph type="ftr" sz="quarter" idx="11"/>
          </p:nvPr>
        </p:nvSpPr>
        <p:spPr>
          <a:xfrm>
            <a:off x="232188" y="200885"/>
            <a:ext cx="6215517" cy="119927"/>
          </a:xfrm>
        </p:spPr>
        <p:txBody>
          <a:bodyPr wrap="square">
            <a:spAutoFit/>
          </a:bodyPr>
          <a:lstStyle>
            <a:lvl1pPr>
              <a:defRPr>
                <a:solidFill>
                  <a:schemeClr val="bg1"/>
                </a:solidFill>
              </a:defRPr>
            </a:lvl1pPr>
          </a:lstStyle>
          <a:p>
            <a:r>
              <a:rPr lang="en-GB" dirty="0"/>
              <a:t>Rathbones Investment Management</a:t>
            </a:r>
          </a:p>
        </p:txBody>
      </p:sp>
      <p:sp>
        <p:nvSpPr>
          <p:cNvPr id="12" name="Slide Number Placeholder 5">
            <a:extLst>
              <a:ext uri="{FF2B5EF4-FFF2-40B4-BE49-F238E27FC236}">
                <a16:creationId xmlns:a16="http://schemas.microsoft.com/office/drawing/2014/main" id="{FD67292A-5053-9960-B08F-D0CD53DBA17F}"/>
              </a:ext>
            </a:extLst>
          </p:cNvPr>
          <p:cNvSpPr>
            <a:spLocks noGrp="1"/>
          </p:cNvSpPr>
          <p:nvPr>
            <p:ph type="sldNum" sz="quarter" idx="12"/>
          </p:nvPr>
        </p:nvSpPr>
        <p:spPr>
          <a:xfrm>
            <a:off x="9099797" y="200885"/>
            <a:ext cx="573373" cy="103424"/>
          </a:xfrm>
        </p:spPr>
        <p:txBody>
          <a:bodyPr/>
          <a:lstStyle>
            <a:lvl1pPr>
              <a:defRPr>
                <a:solidFill>
                  <a:schemeClr val="bg1"/>
                </a:solidFill>
              </a:defRPr>
            </a:lvl1pPr>
          </a:lstStyle>
          <a:p>
            <a:fld id="{91D568E7-61F5-D04E-995D-81EF41C01A2A}" type="slidenum">
              <a:rPr lang="en-GB" smtClean="0"/>
              <a:pPr/>
              <a:t>‹#›</a:t>
            </a:fld>
            <a:endParaRPr lang="en-GB"/>
          </a:p>
        </p:txBody>
      </p:sp>
    </p:spTree>
    <p:extLst>
      <p:ext uri="{BB962C8B-B14F-4D97-AF65-F5344CB8AC3E}">
        <p14:creationId xmlns:p14="http://schemas.microsoft.com/office/powerpoint/2010/main" val="4187287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6BD30D0-4888-0A31-2C13-68663EB2F6B1}"/>
              </a:ext>
            </a:extLst>
          </p:cNvPr>
          <p:cNvSpPr>
            <a:spLocks noGrp="1"/>
          </p:cNvSpPr>
          <p:nvPr>
            <p:ph type="ctrTitle" hasCustomPrompt="1"/>
          </p:nvPr>
        </p:nvSpPr>
        <p:spPr>
          <a:xfrm>
            <a:off x="1238250" y="2174547"/>
            <a:ext cx="7429500" cy="2529072"/>
          </a:xfrm>
        </p:spPr>
        <p:txBody>
          <a:bodyPr anchor="ctr">
            <a:noAutofit/>
          </a:bodyPr>
          <a:lstStyle>
            <a:lvl1pPr algn="ctr">
              <a:lnSpc>
                <a:spcPct val="90000"/>
              </a:lnSpc>
              <a:defRPr sz="3200">
                <a:solidFill>
                  <a:schemeClr val="bg2"/>
                </a:solidFill>
              </a:defRPr>
            </a:lvl1pPr>
          </a:lstStyle>
          <a:p>
            <a:r>
              <a:rPr lang="en-US" dirty="0"/>
              <a:t>Click to edit </a:t>
            </a:r>
            <a:br>
              <a:rPr lang="en-US" dirty="0"/>
            </a:br>
            <a:r>
              <a:rPr lang="en-US" dirty="0"/>
              <a:t>Master title style</a:t>
            </a:r>
          </a:p>
        </p:txBody>
      </p:sp>
      <p:pic>
        <p:nvPicPr>
          <p:cNvPr id="3" name="Picture Placeholder 6">
            <a:extLst>
              <a:ext uri="{FF2B5EF4-FFF2-40B4-BE49-F238E27FC236}">
                <a16:creationId xmlns:a16="http://schemas.microsoft.com/office/drawing/2014/main" id="{74D33B52-BFCD-A859-0A9B-9A6E7AFC2DF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6" name="Footer Placeholder 4">
            <a:extLst>
              <a:ext uri="{FF2B5EF4-FFF2-40B4-BE49-F238E27FC236}">
                <a16:creationId xmlns:a16="http://schemas.microsoft.com/office/drawing/2014/main" id="{94C0701F-76C5-C42C-C0CB-56B6051C6F2F}"/>
              </a:ext>
            </a:extLst>
          </p:cNvPr>
          <p:cNvSpPr>
            <a:spLocks noGrp="1"/>
          </p:cNvSpPr>
          <p:nvPr>
            <p:ph type="ftr" sz="quarter" idx="11"/>
          </p:nvPr>
        </p:nvSpPr>
        <p:spPr>
          <a:xfrm>
            <a:off x="232188" y="200885"/>
            <a:ext cx="6215517" cy="119927"/>
          </a:xfrm>
        </p:spPr>
        <p:txBody>
          <a:bodyPr wrap="square">
            <a:spAutoFit/>
          </a:bodyPr>
          <a:lstStyle>
            <a:lvl1pPr>
              <a:defRPr>
                <a:solidFill>
                  <a:schemeClr val="tx1"/>
                </a:solidFill>
              </a:defRPr>
            </a:lvl1pPr>
          </a:lstStyle>
          <a:p>
            <a:r>
              <a:rPr lang="en-GB" dirty="0"/>
              <a:t>Rathbones Investment Management</a:t>
            </a:r>
          </a:p>
        </p:txBody>
      </p:sp>
      <p:sp>
        <p:nvSpPr>
          <p:cNvPr id="7" name="Slide Number Placeholder 5">
            <a:extLst>
              <a:ext uri="{FF2B5EF4-FFF2-40B4-BE49-F238E27FC236}">
                <a16:creationId xmlns:a16="http://schemas.microsoft.com/office/drawing/2014/main" id="{74C24AB3-1196-46CE-FC8E-DC64CBAD7EEE}"/>
              </a:ext>
            </a:extLst>
          </p:cNvPr>
          <p:cNvSpPr>
            <a:spLocks noGrp="1"/>
          </p:cNvSpPr>
          <p:nvPr>
            <p:ph type="sldNum" sz="quarter" idx="12"/>
          </p:nvPr>
        </p:nvSpPr>
        <p:spPr>
          <a:xfrm>
            <a:off x="9099797" y="200885"/>
            <a:ext cx="573373" cy="103424"/>
          </a:xfrm>
        </p:spPr>
        <p:txBody>
          <a:bodyPr/>
          <a:lstStyle>
            <a:lvl1pPr>
              <a:defRPr>
                <a:solidFill>
                  <a:schemeClr val="tx1"/>
                </a:solidFill>
              </a:defRPr>
            </a:lvl1pPr>
          </a:lstStyle>
          <a:p>
            <a:fld id="{91D568E7-61F5-D04E-995D-81EF41C01A2A}" type="slidenum">
              <a:rPr lang="en-GB" smtClean="0"/>
              <a:pPr/>
              <a:t>‹#›</a:t>
            </a:fld>
            <a:endParaRPr lang="en-GB"/>
          </a:p>
        </p:txBody>
      </p:sp>
    </p:spTree>
    <p:extLst>
      <p:ext uri="{BB962C8B-B14F-4D97-AF65-F5344CB8AC3E}">
        <p14:creationId xmlns:p14="http://schemas.microsoft.com/office/powerpoint/2010/main" val="903340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1">
    <p:bg>
      <p:bgPr>
        <a:solidFill>
          <a:schemeClr val="accent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2A25BCC-9BFF-2C7B-C726-CAE50443088A}"/>
              </a:ext>
            </a:extLst>
          </p:cNvPr>
          <p:cNvSpPr>
            <a:spLocks noGrp="1"/>
          </p:cNvSpPr>
          <p:nvPr>
            <p:ph type="body" sz="quarter" idx="13" hasCustomPrompt="1"/>
          </p:nvPr>
        </p:nvSpPr>
        <p:spPr>
          <a:xfrm>
            <a:off x="1626071" y="2827232"/>
            <a:ext cx="6653859" cy="1167627"/>
          </a:xfrm>
        </p:spPr>
        <p:txBody>
          <a:bodyPr anchor="ctr"/>
          <a:lstStyle>
            <a:lvl1pPr algn="ctr">
              <a:lnSpc>
                <a:spcPct val="97000"/>
              </a:lnSpc>
              <a:defRPr sz="1400" b="0" cap="all" spc="20" baseline="0">
                <a:solidFill>
                  <a:schemeClr val="bg1"/>
                </a:solidFill>
                <a:latin typeface="+mj-lt"/>
              </a:defRPr>
            </a:lvl1pPr>
            <a:lvl2pPr algn="ctr">
              <a:lnSpc>
                <a:spcPct val="95000"/>
              </a:lnSpc>
              <a:spcBef>
                <a:spcPts val="1401"/>
              </a:spcBef>
              <a:defRPr sz="1100" spc="-8" baseline="0">
                <a:solidFill>
                  <a:schemeClr val="bg1"/>
                </a:solidFill>
                <a:latin typeface="+mj-lt"/>
              </a:defRPr>
            </a:lvl2pPr>
            <a:lvl3pPr algn="ctr">
              <a:lnSpc>
                <a:spcPct val="95000"/>
              </a:lnSpc>
              <a:defRPr sz="1100" b="0">
                <a:solidFill>
                  <a:schemeClr val="bg1"/>
                </a:solidFill>
                <a:latin typeface="+mn-lt"/>
              </a:defRPr>
            </a:lvl3pPr>
            <a:lvl4pPr algn="ctr">
              <a:lnSpc>
                <a:spcPct val="95000"/>
              </a:lnSpc>
              <a:defRPr sz="900">
                <a:solidFill>
                  <a:schemeClr val="bg1"/>
                </a:solidFill>
              </a:defRPr>
            </a:lvl4pPr>
            <a:lvl5pPr algn="ctr">
              <a:lnSpc>
                <a:spcPct val="95000"/>
              </a:lnSpc>
              <a:defRPr sz="800">
                <a:solidFill>
                  <a:schemeClr val="bg1"/>
                </a:solidFill>
              </a:defRPr>
            </a:lvl5pPr>
          </a:lstStyle>
          <a:p>
            <a:pPr lvl="0"/>
            <a:r>
              <a:rPr lang="en-GB" dirty="0"/>
              <a:t>Click to edit Master</a:t>
            </a:r>
            <a:br>
              <a:rPr lang="en-GB" dirty="0"/>
            </a:br>
            <a:r>
              <a:rPr lang="en-GB" dirty="0"/>
              <a:t>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3" name="Picture Placeholder 6">
            <a:extLst>
              <a:ext uri="{FF2B5EF4-FFF2-40B4-BE49-F238E27FC236}">
                <a16:creationId xmlns:a16="http://schemas.microsoft.com/office/drawing/2014/main" id="{95DE6457-FC58-E423-7126-1576F0DFB9A3}"/>
              </a:ext>
            </a:extLst>
          </p:cNvPr>
          <p:cNvPicPr>
            <a:picLocks noChangeAspect="1"/>
          </p:cNvPicPr>
          <p:nvPr userDrawn="1"/>
        </p:nvPicPr>
        <p:blipFill>
          <a:blip r:embed="rId2" cstate="screen">
            <a:alphaModFix amt="4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9" name="Footer Placeholder 4">
            <a:extLst>
              <a:ext uri="{FF2B5EF4-FFF2-40B4-BE49-F238E27FC236}">
                <a16:creationId xmlns:a16="http://schemas.microsoft.com/office/drawing/2014/main" id="{ABB31BAB-815E-F847-3DF4-BC1820AD6014}"/>
              </a:ext>
            </a:extLst>
          </p:cNvPr>
          <p:cNvSpPr>
            <a:spLocks noGrp="1"/>
          </p:cNvSpPr>
          <p:nvPr>
            <p:ph type="ftr" sz="quarter" idx="11"/>
          </p:nvPr>
        </p:nvSpPr>
        <p:spPr>
          <a:xfrm>
            <a:off x="232188" y="200885"/>
            <a:ext cx="6215517" cy="119927"/>
          </a:xfrm>
        </p:spPr>
        <p:txBody>
          <a:bodyPr wrap="square">
            <a:spAutoFit/>
          </a:bodyPr>
          <a:lstStyle>
            <a:lvl1pPr>
              <a:defRPr>
                <a:solidFill>
                  <a:schemeClr val="bg1"/>
                </a:solidFill>
              </a:defRPr>
            </a:lvl1pPr>
          </a:lstStyle>
          <a:p>
            <a:r>
              <a:rPr lang="en-GB" dirty="0"/>
              <a:t>Rathbones Investment Management</a:t>
            </a:r>
          </a:p>
        </p:txBody>
      </p:sp>
      <p:sp>
        <p:nvSpPr>
          <p:cNvPr id="11" name="Slide Number Placeholder 5">
            <a:extLst>
              <a:ext uri="{FF2B5EF4-FFF2-40B4-BE49-F238E27FC236}">
                <a16:creationId xmlns:a16="http://schemas.microsoft.com/office/drawing/2014/main" id="{59128BC0-077F-D2E0-FE4B-D13641477D67}"/>
              </a:ext>
            </a:extLst>
          </p:cNvPr>
          <p:cNvSpPr>
            <a:spLocks noGrp="1"/>
          </p:cNvSpPr>
          <p:nvPr>
            <p:ph type="sldNum" sz="quarter" idx="12"/>
          </p:nvPr>
        </p:nvSpPr>
        <p:spPr>
          <a:xfrm>
            <a:off x="9099797" y="200885"/>
            <a:ext cx="573373" cy="103424"/>
          </a:xfrm>
        </p:spPr>
        <p:txBody>
          <a:bodyPr/>
          <a:lstStyle>
            <a:lvl1pPr>
              <a:defRPr>
                <a:solidFill>
                  <a:schemeClr val="bg1"/>
                </a:solidFill>
              </a:defRPr>
            </a:lvl1pPr>
          </a:lstStyle>
          <a:p>
            <a:fld id="{91D568E7-61F5-D04E-995D-81EF41C01A2A}" type="slidenum">
              <a:rPr lang="en-GB" smtClean="0"/>
              <a:pPr/>
              <a:t>‹#›</a:t>
            </a:fld>
            <a:endParaRPr lang="en-GB"/>
          </a:p>
        </p:txBody>
      </p:sp>
    </p:spTree>
    <p:extLst>
      <p:ext uri="{BB962C8B-B14F-4D97-AF65-F5344CB8AC3E}">
        <p14:creationId xmlns:p14="http://schemas.microsoft.com/office/powerpoint/2010/main" val="2110115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1">
    <p:bg>
      <p:bgPr>
        <a:solidFill>
          <a:schemeClr val="accent1"/>
        </a:solidFill>
        <a:effectLst/>
      </p:bgPr>
    </p:bg>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B9B91ED2-E11B-6C6D-36AB-AFB5F18F3174}"/>
              </a:ext>
            </a:extLst>
          </p:cNvPr>
          <p:cNvSpPr>
            <a:spLocks noGrp="1"/>
          </p:cNvSpPr>
          <p:nvPr>
            <p:ph type="pic" sz="quarter" idx="16"/>
          </p:nvPr>
        </p:nvSpPr>
        <p:spPr>
          <a:xfrm>
            <a:off x="1" y="0"/>
            <a:ext cx="9906000" cy="6858000"/>
          </a:xfrm>
        </p:spPr>
        <p:txBody>
          <a:bodyPr>
            <a:noAutofit/>
          </a:bodyPr>
          <a:lstStyle>
            <a:lvl1pPr>
              <a:defRPr>
                <a:solidFill>
                  <a:schemeClr val="bg1"/>
                </a:solidFill>
              </a:defRPr>
            </a:lvl1pPr>
          </a:lstStyle>
          <a:p>
            <a:r>
              <a:rPr lang="en-US"/>
              <a:t>Click icon to add picture</a:t>
            </a:r>
            <a:endParaRPr lang="en-GB" dirty="0"/>
          </a:p>
        </p:txBody>
      </p:sp>
      <p:sp>
        <p:nvSpPr>
          <p:cNvPr id="12" name="Text Placeholder 4">
            <a:extLst>
              <a:ext uri="{FF2B5EF4-FFF2-40B4-BE49-F238E27FC236}">
                <a16:creationId xmlns:a16="http://schemas.microsoft.com/office/drawing/2014/main" id="{42F3E4AA-031A-F6AE-544F-3BD0BEC190B3}"/>
              </a:ext>
            </a:extLst>
          </p:cNvPr>
          <p:cNvSpPr>
            <a:spLocks noGrp="1"/>
          </p:cNvSpPr>
          <p:nvPr>
            <p:ph type="body" sz="quarter" idx="13" hasCustomPrompt="1"/>
          </p:nvPr>
        </p:nvSpPr>
        <p:spPr>
          <a:xfrm>
            <a:off x="1626071" y="2827232"/>
            <a:ext cx="6653859" cy="1167627"/>
          </a:xfrm>
        </p:spPr>
        <p:txBody>
          <a:bodyPr anchor="ctr"/>
          <a:lstStyle>
            <a:lvl1pPr algn="ctr">
              <a:lnSpc>
                <a:spcPct val="97000"/>
              </a:lnSpc>
              <a:defRPr sz="1400" b="0" cap="all" spc="20" baseline="0">
                <a:solidFill>
                  <a:schemeClr val="bg1"/>
                </a:solidFill>
                <a:latin typeface="+mj-lt"/>
              </a:defRPr>
            </a:lvl1pPr>
            <a:lvl2pPr algn="ctr">
              <a:lnSpc>
                <a:spcPct val="95000"/>
              </a:lnSpc>
              <a:spcBef>
                <a:spcPts val="1401"/>
              </a:spcBef>
              <a:defRPr sz="1100" spc="-8" baseline="0">
                <a:solidFill>
                  <a:schemeClr val="bg1"/>
                </a:solidFill>
                <a:latin typeface="+mj-lt"/>
              </a:defRPr>
            </a:lvl2pPr>
            <a:lvl3pPr algn="ctr">
              <a:lnSpc>
                <a:spcPct val="95000"/>
              </a:lnSpc>
              <a:defRPr sz="1100" b="0">
                <a:solidFill>
                  <a:schemeClr val="bg1"/>
                </a:solidFill>
                <a:latin typeface="+mn-lt"/>
              </a:defRPr>
            </a:lvl3pPr>
            <a:lvl4pPr algn="ctr">
              <a:lnSpc>
                <a:spcPct val="95000"/>
              </a:lnSpc>
              <a:defRPr sz="900">
                <a:solidFill>
                  <a:schemeClr val="bg1"/>
                </a:solidFill>
              </a:defRPr>
            </a:lvl4pPr>
            <a:lvl5pPr algn="ctr">
              <a:lnSpc>
                <a:spcPct val="95000"/>
              </a:lnSpc>
              <a:defRPr sz="800">
                <a:solidFill>
                  <a:schemeClr val="bg1"/>
                </a:solidFill>
              </a:defRPr>
            </a:lvl5pPr>
          </a:lstStyle>
          <a:p>
            <a:pPr lvl="0"/>
            <a:r>
              <a:rPr lang="en-GB" dirty="0"/>
              <a:t>Click to edit Master</a:t>
            </a:r>
            <a:br>
              <a:rPr lang="en-GB" dirty="0"/>
            </a:br>
            <a:r>
              <a:rPr lang="en-GB" dirty="0"/>
              <a:t>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Picture Placeholder 10">
            <a:extLst>
              <a:ext uri="{FF2B5EF4-FFF2-40B4-BE49-F238E27FC236}">
                <a16:creationId xmlns:a16="http://schemas.microsoft.com/office/drawing/2014/main" id="{F709E5E7-5E66-4150-FBD8-15777A329DE1}"/>
              </a:ext>
            </a:extLst>
          </p:cNvPr>
          <p:cNvSpPr>
            <a:spLocks noGrp="1"/>
          </p:cNvSpPr>
          <p:nvPr>
            <p:ph type="pic" sz="quarter" idx="14"/>
          </p:nvPr>
        </p:nvSpPr>
        <p:spPr>
          <a:xfrm>
            <a:off x="8295841" y="6479905"/>
            <a:ext cx="1379227" cy="148864"/>
          </a:xfrm>
        </p:spPr>
        <p:txBody>
          <a:bodyPr>
            <a:noAutofit/>
          </a:bodyPr>
          <a:lstStyle>
            <a:lvl1pPr>
              <a:defRPr sz="778">
                <a:solidFill>
                  <a:schemeClr val="bg1"/>
                </a:solidFill>
              </a:defRPr>
            </a:lvl1pPr>
          </a:lstStyle>
          <a:p>
            <a:r>
              <a:rPr lang="en-US"/>
              <a:t>Click icon to add picture</a:t>
            </a:r>
            <a:endParaRPr lang="en-GB" dirty="0"/>
          </a:p>
        </p:txBody>
      </p:sp>
      <p:sp>
        <p:nvSpPr>
          <p:cNvPr id="5" name="Footer Placeholder 4">
            <a:extLst>
              <a:ext uri="{FF2B5EF4-FFF2-40B4-BE49-F238E27FC236}">
                <a16:creationId xmlns:a16="http://schemas.microsoft.com/office/drawing/2014/main" id="{A67B279E-5C00-6C59-F628-B6E85D684F23}"/>
              </a:ext>
            </a:extLst>
          </p:cNvPr>
          <p:cNvSpPr>
            <a:spLocks noGrp="1"/>
          </p:cNvSpPr>
          <p:nvPr>
            <p:ph type="ftr" sz="quarter" idx="11"/>
          </p:nvPr>
        </p:nvSpPr>
        <p:spPr>
          <a:xfrm>
            <a:off x="232188" y="200885"/>
            <a:ext cx="6215517" cy="119927"/>
          </a:xfrm>
        </p:spPr>
        <p:txBody>
          <a:bodyPr wrap="square">
            <a:spAutoFit/>
          </a:bodyPr>
          <a:lstStyle>
            <a:lvl1pPr>
              <a:defRPr>
                <a:solidFill>
                  <a:schemeClr val="bg1"/>
                </a:solidFill>
              </a:defRPr>
            </a:lvl1pPr>
          </a:lstStyle>
          <a:p>
            <a:r>
              <a:rPr lang="en-GB" dirty="0"/>
              <a:t>Rathbones Investment Management</a:t>
            </a:r>
          </a:p>
        </p:txBody>
      </p:sp>
      <p:sp>
        <p:nvSpPr>
          <p:cNvPr id="9" name="Slide Number Placeholder 5">
            <a:extLst>
              <a:ext uri="{FF2B5EF4-FFF2-40B4-BE49-F238E27FC236}">
                <a16:creationId xmlns:a16="http://schemas.microsoft.com/office/drawing/2014/main" id="{5032808F-4FA0-7A63-A8B5-D23046B18E38}"/>
              </a:ext>
            </a:extLst>
          </p:cNvPr>
          <p:cNvSpPr>
            <a:spLocks noGrp="1"/>
          </p:cNvSpPr>
          <p:nvPr>
            <p:ph type="sldNum" sz="quarter" idx="12"/>
          </p:nvPr>
        </p:nvSpPr>
        <p:spPr>
          <a:xfrm>
            <a:off x="9099797" y="200885"/>
            <a:ext cx="573373" cy="103424"/>
          </a:xfrm>
        </p:spPr>
        <p:txBody>
          <a:bodyPr/>
          <a:lstStyle>
            <a:lvl1pPr>
              <a:defRPr>
                <a:solidFill>
                  <a:schemeClr val="bg1"/>
                </a:solidFill>
              </a:defRPr>
            </a:lvl1pPr>
          </a:lstStyle>
          <a:p>
            <a:fld id="{91D568E7-61F5-D04E-995D-81EF41C01A2A}" type="slidenum">
              <a:rPr lang="en-GB" smtClean="0"/>
              <a:pPr/>
              <a:t>‹#›</a:t>
            </a:fld>
            <a:endParaRPr lang="en-GB"/>
          </a:p>
        </p:txBody>
      </p:sp>
    </p:spTree>
    <p:extLst>
      <p:ext uri="{BB962C8B-B14F-4D97-AF65-F5344CB8AC3E}">
        <p14:creationId xmlns:p14="http://schemas.microsoft.com/office/powerpoint/2010/main" val="2073044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649539" y="1584054"/>
            <a:ext cx="2225254" cy="769378"/>
          </a:xfrm>
        </p:spPr>
        <p:txBody>
          <a:bodyPr/>
          <a:lstStyle>
            <a:lvl1pPr>
              <a:lnSpc>
                <a:spcPct val="106000"/>
              </a:lnSpc>
              <a:defRPr sz="900">
                <a:solidFill>
                  <a:schemeClr val="tx1"/>
                </a:solidFill>
              </a:defRPr>
            </a:lvl1pPr>
            <a:lvl2pPr>
              <a:lnSpc>
                <a:spcPct val="106000"/>
              </a:lnSpc>
              <a:spcAft>
                <a:spcPts val="817"/>
              </a:spcAft>
              <a:defRPr sz="9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32188" y="1584778"/>
            <a:ext cx="2186427" cy="2137764"/>
          </a:xfrm>
          <a:solidFill>
            <a:schemeClr val="bg1">
              <a:lumMod val="95000"/>
            </a:schemeClr>
          </a:solidFill>
          <a:ln>
            <a:noFill/>
          </a:ln>
        </p:spPr>
        <p:txBody>
          <a:bodyPr>
            <a:noAutofit/>
          </a:bodyPr>
          <a:lstStyle/>
          <a:p>
            <a:r>
              <a:rPr lang="en-US"/>
              <a:t>Click icon to add picture</a:t>
            </a:r>
            <a:endParaRPr lang="en-GB" dirty="0"/>
          </a:p>
        </p:txBody>
      </p:sp>
      <p:sp>
        <p:nvSpPr>
          <p:cNvPr id="15" name="Text Placeholder 7">
            <a:extLst>
              <a:ext uri="{FF2B5EF4-FFF2-40B4-BE49-F238E27FC236}">
                <a16:creationId xmlns:a16="http://schemas.microsoft.com/office/drawing/2014/main" id="{843F90DE-11A0-5491-633B-F7A0BDA74290}"/>
              </a:ext>
            </a:extLst>
          </p:cNvPr>
          <p:cNvSpPr>
            <a:spLocks noGrp="1"/>
          </p:cNvSpPr>
          <p:nvPr>
            <p:ph type="body" sz="quarter" idx="16"/>
          </p:nvPr>
        </p:nvSpPr>
        <p:spPr>
          <a:xfrm>
            <a:off x="7489173" y="1582738"/>
            <a:ext cx="2225254" cy="785664"/>
          </a:xfrm>
        </p:spPr>
        <p:txBody>
          <a:bodyPr/>
          <a:lstStyle>
            <a:lvl1pPr>
              <a:lnSpc>
                <a:spcPct val="106000"/>
              </a:lnSpc>
              <a:defRPr sz="1000">
                <a:solidFill>
                  <a:schemeClr val="tx1"/>
                </a:solidFill>
              </a:defRPr>
            </a:lvl1pPr>
            <a:lvl2pPr>
              <a:lnSpc>
                <a:spcPct val="106000"/>
              </a:lnSpc>
              <a:spcAft>
                <a:spcPts val="817"/>
              </a:spcAft>
              <a:defRPr sz="9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Picture Placeholder 13">
            <a:extLst>
              <a:ext uri="{FF2B5EF4-FFF2-40B4-BE49-F238E27FC236}">
                <a16:creationId xmlns:a16="http://schemas.microsoft.com/office/drawing/2014/main" id="{8AAAED0A-2102-040D-6385-8F10744432E4}"/>
              </a:ext>
            </a:extLst>
          </p:cNvPr>
          <p:cNvSpPr>
            <a:spLocks noGrp="1"/>
          </p:cNvSpPr>
          <p:nvPr>
            <p:ph type="pic" sz="quarter" idx="17"/>
          </p:nvPr>
        </p:nvSpPr>
        <p:spPr>
          <a:xfrm>
            <a:off x="5071204" y="1584778"/>
            <a:ext cx="2186427" cy="2137764"/>
          </a:xfrm>
          <a:solidFill>
            <a:schemeClr val="bg1">
              <a:lumMod val="95000"/>
            </a:schemeClr>
          </a:solidFill>
          <a:ln>
            <a:noFill/>
          </a:ln>
        </p:spPr>
        <p:txBody>
          <a:bodyPr>
            <a:noAutofit/>
          </a:bodyPr>
          <a:lstStyle/>
          <a:p>
            <a:r>
              <a:rPr lang="en-US"/>
              <a:t>Click icon to add picture</a:t>
            </a:r>
            <a:endParaRPr lang="en-GB"/>
          </a:p>
        </p:txBody>
      </p:sp>
      <p:pic>
        <p:nvPicPr>
          <p:cNvPr id="2" name="Picture Placeholder 6">
            <a:extLst>
              <a:ext uri="{FF2B5EF4-FFF2-40B4-BE49-F238E27FC236}">
                <a16:creationId xmlns:a16="http://schemas.microsoft.com/office/drawing/2014/main" id="{43269CDA-FBBD-62F0-F218-A1228C74DA44}"/>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9" name="Text Placeholder 7">
            <a:extLst>
              <a:ext uri="{FF2B5EF4-FFF2-40B4-BE49-F238E27FC236}">
                <a16:creationId xmlns:a16="http://schemas.microsoft.com/office/drawing/2014/main" id="{0BF76514-4140-212D-BABF-BDB094E57469}"/>
              </a:ext>
            </a:extLst>
          </p:cNvPr>
          <p:cNvSpPr>
            <a:spLocks noGrp="1"/>
          </p:cNvSpPr>
          <p:nvPr>
            <p:ph type="body" sz="quarter" idx="18"/>
          </p:nvPr>
        </p:nvSpPr>
        <p:spPr>
          <a:xfrm>
            <a:off x="233743" y="6432566"/>
            <a:ext cx="4602843" cy="211083"/>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10" name="Footer Placeholder 4">
            <a:extLst>
              <a:ext uri="{FF2B5EF4-FFF2-40B4-BE49-F238E27FC236}">
                <a16:creationId xmlns:a16="http://schemas.microsoft.com/office/drawing/2014/main" id="{BF6EC92B-F1D8-993E-CD2F-611E23FAEEB8}"/>
              </a:ext>
            </a:extLst>
          </p:cNvPr>
          <p:cNvSpPr>
            <a:spLocks noGrp="1"/>
          </p:cNvSpPr>
          <p:nvPr>
            <p:ph type="ftr" sz="quarter" idx="11"/>
          </p:nvPr>
        </p:nvSpPr>
        <p:spPr>
          <a:xfrm>
            <a:off x="232188" y="200885"/>
            <a:ext cx="6215517" cy="119927"/>
          </a:xfrm>
        </p:spPr>
        <p:txBody>
          <a:bodyPr wrap="square">
            <a:spAutoFit/>
          </a:bodyPr>
          <a:lstStyle>
            <a:lvl1pPr>
              <a:defRPr>
                <a:solidFill>
                  <a:schemeClr val="tx1"/>
                </a:solidFill>
              </a:defRPr>
            </a:lvl1pPr>
          </a:lstStyle>
          <a:p>
            <a:r>
              <a:rPr lang="en-GB" dirty="0"/>
              <a:t>Rathbones Investment Management</a:t>
            </a:r>
          </a:p>
        </p:txBody>
      </p:sp>
      <p:sp>
        <p:nvSpPr>
          <p:cNvPr id="12" name="Title 11">
            <a:extLst>
              <a:ext uri="{FF2B5EF4-FFF2-40B4-BE49-F238E27FC236}">
                <a16:creationId xmlns:a16="http://schemas.microsoft.com/office/drawing/2014/main" id="{90C78DAC-AA2E-B2F9-5EEB-7665363E5CCB}"/>
              </a:ext>
            </a:extLst>
          </p:cNvPr>
          <p:cNvSpPr>
            <a:spLocks noGrp="1"/>
          </p:cNvSpPr>
          <p:nvPr>
            <p:ph type="title"/>
          </p:nvPr>
        </p:nvSpPr>
        <p:spPr>
          <a:xfrm>
            <a:off x="229728" y="640924"/>
            <a:ext cx="6215517" cy="277290"/>
          </a:xfrm>
        </p:spPr>
        <p:txBody>
          <a:bodyPr/>
          <a:lstStyle/>
          <a:p>
            <a:r>
              <a:rPr lang="en-US"/>
              <a:t>Click to edit Master title style</a:t>
            </a:r>
            <a:endParaRPr lang="en-GB" dirty="0"/>
          </a:p>
        </p:txBody>
      </p:sp>
    </p:spTree>
    <p:extLst>
      <p:ext uri="{BB962C8B-B14F-4D97-AF65-F5344CB8AC3E}">
        <p14:creationId xmlns:p14="http://schemas.microsoft.com/office/powerpoint/2010/main" val="211566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32188" y="1584523"/>
            <a:ext cx="2186427" cy="2138722"/>
          </a:xfrm>
          <a:solidFill>
            <a:schemeClr val="bg1">
              <a:lumMod val="95000"/>
            </a:schemeClr>
          </a:solidFill>
          <a:ln>
            <a:noFill/>
          </a:ln>
        </p:spPr>
        <p:txBody>
          <a:bodyPr>
            <a:noAutofit/>
          </a:bodyPr>
          <a:lstStyle/>
          <a:p>
            <a:r>
              <a:rPr lang="en-US"/>
              <a:t>Click icon to add picture</a:t>
            </a:r>
            <a:endParaRPr lang="en-GB" dirty="0"/>
          </a:p>
        </p:txBody>
      </p:sp>
      <p:sp>
        <p:nvSpPr>
          <p:cNvPr id="3" name="Subtitle 2">
            <a:extLst>
              <a:ext uri="{FF2B5EF4-FFF2-40B4-BE49-F238E27FC236}">
                <a16:creationId xmlns:a16="http://schemas.microsoft.com/office/drawing/2014/main" id="{207F4EF2-3E57-74DD-344F-59DCA9E4821F}"/>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4" name="Text Placeholder 7">
            <a:extLst>
              <a:ext uri="{FF2B5EF4-FFF2-40B4-BE49-F238E27FC236}">
                <a16:creationId xmlns:a16="http://schemas.microsoft.com/office/drawing/2014/main" id="{F8AA3967-D339-7DB3-3094-5C86AE26F50D}"/>
              </a:ext>
            </a:extLst>
          </p:cNvPr>
          <p:cNvSpPr>
            <a:spLocks noGrp="1"/>
          </p:cNvSpPr>
          <p:nvPr>
            <p:ph type="body" sz="quarter" idx="18"/>
          </p:nvPr>
        </p:nvSpPr>
        <p:spPr>
          <a:xfrm>
            <a:off x="233743" y="483381"/>
            <a:ext cx="6213962" cy="135743"/>
          </a:xfrm>
        </p:spPr>
        <p:txBody>
          <a:bodyPr>
            <a:spAutoFit/>
          </a:bodyPr>
          <a:lstStyle>
            <a:lvl1pPr>
              <a:lnSpc>
                <a:spcPct val="98000"/>
              </a:lnSpc>
              <a:defRPr sz="881" b="0" i="0" cap="all" baseline="0">
                <a:solidFill>
                  <a:schemeClr val="bg2"/>
                </a:solidFill>
                <a:latin typeface="Rathbones Sans" pitchFamily="2" charset="0"/>
              </a:defRPr>
            </a:lvl1pPr>
          </a:lstStyle>
          <a:p>
            <a:pPr lvl="0"/>
            <a:r>
              <a:rPr lang="en-US"/>
              <a:t>Click to edit Master text styles</a:t>
            </a:r>
          </a:p>
        </p:txBody>
      </p:sp>
      <p:sp>
        <p:nvSpPr>
          <p:cNvPr id="11" name="Picture Placeholder 13">
            <a:extLst>
              <a:ext uri="{FF2B5EF4-FFF2-40B4-BE49-F238E27FC236}">
                <a16:creationId xmlns:a16="http://schemas.microsoft.com/office/drawing/2014/main" id="{E86D27AF-1B59-161B-57CA-93D269671655}"/>
              </a:ext>
            </a:extLst>
          </p:cNvPr>
          <p:cNvSpPr>
            <a:spLocks noGrp="1"/>
          </p:cNvSpPr>
          <p:nvPr>
            <p:ph type="pic" sz="quarter" idx="20"/>
          </p:nvPr>
        </p:nvSpPr>
        <p:spPr>
          <a:xfrm>
            <a:off x="2652397" y="1584523"/>
            <a:ext cx="2186427" cy="2138722"/>
          </a:xfrm>
          <a:solidFill>
            <a:schemeClr val="bg1">
              <a:lumMod val="95000"/>
            </a:schemeClr>
          </a:solidFill>
          <a:ln>
            <a:noFill/>
          </a:ln>
        </p:spPr>
        <p:txBody>
          <a:bodyPr>
            <a:noAutofit/>
          </a:bodyPr>
          <a:lstStyle/>
          <a:p>
            <a:r>
              <a:rPr lang="en-US"/>
              <a:t>Click icon to add picture</a:t>
            </a:r>
            <a:endParaRPr lang="en-GB" dirty="0"/>
          </a:p>
        </p:txBody>
      </p:sp>
      <p:sp>
        <p:nvSpPr>
          <p:cNvPr id="13" name="Picture Placeholder 13">
            <a:extLst>
              <a:ext uri="{FF2B5EF4-FFF2-40B4-BE49-F238E27FC236}">
                <a16:creationId xmlns:a16="http://schemas.microsoft.com/office/drawing/2014/main" id="{FE497AA2-9A28-1511-D03F-2C6D4CBB526B}"/>
              </a:ext>
            </a:extLst>
          </p:cNvPr>
          <p:cNvSpPr>
            <a:spLocks noGrp="1"/>
          </p:cNvSpPr>
          <p:nvPr>
            <p:ph type="pic" sz="quarter" idx="22"/>
          </p:nvPr>
        </p:nvSpPr>
        <p:spPr>
          <a:xfrm>
            <a:off x="5072605" y="1584523"/>
            <a:ext cx="2186427" cy="2138722"/>
          </a:xfrm>
          <a:solidFill>
            <a:schemeClr val="bg1">
              <a:lumMod val="95000"/>
            </a:schemeClr>
          </a:solidFill>
          <a:ln>
            <a:noFill/>
          </a:ln>
        </p:spPr>
        <p:txBody>
          <a:bodyPr>
            <a:noAutofit/>
          </a:bodyPr>
          <a:lstStyle/>
          <a:p>
            <a:r>
              <a:rPr lang="en-US"/>
              <a:t>Click icon to add picture</a:t>
            </a:r>
            <a:endParaRPr lang="en-GB" dirty="0"/>
          </a:p>
        </p:txBody>
      </p:sp>
      <p:sp>
        <p:nvSpPr>
          <p:cNvPr id="18" name="Picture Placeholder 13">
            <a:extLst>
              <a:ext uri="{FF2B5EF4-FFF2-40B4-BE49-F238E27FC236}">
                <a16:creationId xmlns:a16="http://schemas.microsoft.com/office/drawing/2014/main" id="{C3C92536-6A50-E816-FA45-3D88CD74F2C1}"/>
              </a:ext>
            </a:extLst>
          </p:cNvPr>
          <p:cNvSpPr>
            <a:spLocks noGrp="1"/>
          </p:cNvSpPr>
          <p:nvPr>
            <p:ph type="pic" sz="quarter" idx="24"/>
          </p:nvPr>
        </p:nvSpPr>
        <p:spPr>
          <a:xfrm>
            <a:off x="7492811" y="1584523"/>
            <a:ext cx="2186427" cy="2138722"/>
          </a:xfrm>
          <a:solidFill>
            <a:schemeClr val="bg1">
              <a:lumMod val="95000"/>
            </a:schemeClr>
          </a:solidFill>
          <a:ln>
            <a:noFill/>
          </a:ln>
        </p:spPr>
        <p:txBody>
          <a:bodyPr>
            <a:noAutofit/>
          </a:bodyPr>
          <a:lstStyle/>
          <a:p>
            <a:r>
              <a:rPr lang="en-US"/>
              <a:t>Click icon to add picture</a:t>
            </a:r>
            <a:endParaRPr lang="en-GB" dirty="0"/>
          </a:p>
        </p:txBody>
      </p:sp>
      <p:sp>
        <p:nvSpPr>
          <p:cNvPr id="22" name="Text Placeholder 7">
            <a:extLst>
              <a:ext uri="{FF2B5EF4-FFF2-40B4-BE49-F238E27FC236}">
                <a16:creationId xmlns:a16="http://schemas.microsoft.com/office/drawing/2014/main" id="{2A6D40C1-AADE-C0C0-A814-D1A46DB743B5}"/>
              </a:ext>
            </a:extLst>
          </p:cNvPr>
          <p:cNvSpPr>
            <a:spLocks noGrp="1"/>
          </p:cNvSpPr>
          <p:nvPr>
            <p:ph type="body" sz="quarter" idx="25"/>
          </p:nvPr>
        </p:nvSpPr>
        <p:spPr>
          <a:xfrm>
            <a:off x="232188" y="3922983"/>
            <a:ext cx="2186427" cy="769378"/>
          </a:xfrm>
        </p:spPr>
        <p:txBody>
          <a:bodyPr/>
          <a:lstStyle>
            <a:lvl1pPr>
              <a:lnSpc>
                <a:spcPct val="106000"/>
              </a:lnSpc>
              <a:defRPr sz="900">
                <a:solidFill>
                  <a:schemeClr val="tx1"/>
                </a:solidFill>
              </a:defRPr>
            </a:lvl1pPr>
            <a:lvl2pPr>
              <a:lnSpc>
                <a:spcPct val="106000"/>
              </a:lnSpc>
              <a:spcAft>
                <a:spcPts val="817"/>
              </a:spcAft>
              <a:defRPr sz="9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7">
            <a:extLst>
              <a:ext uri="{FF2B5EF4-FFF2-40B4-BE49-F238E27FC236}">
                <a16:creationId xmlns:a16="http://schemas.microsoft.com/office/drawing/2014/main" id="{BAD2957B-A2BA-59D3-6623-F863899E07EF}"/>
              </a:ext>
            </a:extLst>
          </p:cNvPr>
          <p:cNvSpPr>
            <a:spLocks noGrp="1"/>
          </p:cNvSpPr>
          <p:nvPr>
            <p:ph type="body" sz="quarter" idx="26"/>
          </p:nvPr>
        </p:nvSpPr>
        <p:spPr>
          <a:xfrm>
            <a:off x="2652397" y="3922983"/>
            <a:ext cx="2186427" cy="769378"/>
          </a:xfrm>
        </p:spPr>
        <p:txBody>
          <a:bodyPr/>
          <a:lstStyle>
            <a:lvl1pPr>
              <a:lnSpc>
                <a:spcPct val="106000"/>
              </a:lnSpc>
              <a:defRPr sz="900">
                <a:solidFill>
                  <a:schemeClr val="tx1"/>
                </a:solidFill>
              </a:defRPr>
            </a:lvl1pPr>
            <a:lvl2pPr>
              <a:lnSpc>
                <a:spcPct val="106000"/>
              </a:lnSpc>
              <a:spcAft>
                <a:spcPts val="817"/>
              </a:spcAft>
              <a:defRPr sz="9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a:extLst>
              <a:ext uri="{FF2B5EF4-FFF2-40B4-BE49-F238E27FC236}">
                <a16:creationId xmlns:a16="http://schemas.microsoft.com/office/drawing/2014/main" id="{CC035EAA-8493-53AD-0081-D5A894688A40}"/>
              </a:ext>
            </a:extLst>
          </p:cNvPr>
          <p:cNvSpPr>
            <a:spLocks noGrp="1"/>
          </p:cNvSpPr>
          <p:nvPr>
            <p:ph type="body" sz="quarter" idx="27"/>
          </p:nvPr>
        </p:nvSpPr>
        <p:spPr>
          <a:xfrm>
            <a:off x="5072605" y="3922983"/>
            <a:ext cx="2186427" cy="769378"/>
          </a:xfrm>
        </p:spPr>
        <p:txBody>
          <a:bodyPr/>
          <a:lstStyle>
            <a:lvl1pPr>
              <a:lnSpc>
                <a:spcPct val="106000"/>
              </a:lnSpc>
              <a:defRPr sz="900">
                <a:solidFill>
                  <a:schemeClr val="tx1"/>
                </a:solidFill>
              </a:defRPr>
            </a:lvl1pPr>
            <a:lvl2pPr>
              <a:lnSpc>
                <a:spcPct val="106000"/>
              </a:lnSpc>
              <a:spcAft>
                <a:spcPts val="817"/>
              </a:spcAft>
              <a:defRPr sz="9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7">
            <a:extLst>
              <a:ext uri="{FF2B5EF4-FFF2-40B4-BE49-F238E27FC236}">
                <a16:creationId xmlns:a16="http://schemas.microsoft.com/office/drawing/2014/main" id="{1FF8E681-5418-3D16-1331-F634AB5B1128}"/>
              </a:ext>
            </a:extLst>
          </p:cNvPr>
          <p:cNvSpPr>
            <a:spLocks noGrp="1"/>
          </p:cNvSpPr>
          <p:nvPr>
            <p:ph type="body" sz="quarter" idx="28"/>
          </p:nvPr>
        </p:nvSpPr>
        <p:spPr>
          <a:xfrm>
            <a:off x="7492811" y="3922983"/>
            <a:ext cx="2186427" cy="754117"/>
          </a:xfrm>
        </p:spPr>
        <p:txBody>
          <a:bodyPr/>
          <a:lstStyle>
            <a:lvl1pPr>
              <a:lnSpc>
                <a:spcPct val="106000"/>
              </a:lnSpc>
              <a:defRPr sz="881">
                <a:solidFill>
                  <a:schemeClr val="tx1"/>
                </a:solidFill>
              </a:defRPr>
            </a:lvl1pPr>
            <a:lvl2pPr>
              <a:lnSpc>
                <a:spcPct val="106000"/>
              </a:lnSpc>
              <a:spcAft>
                <a:spcPts val="817"/>
              </a:spcAft>
              <a:defRPr sz="881">
                <a:solidFill>
                  <a:schemeClr val="tx1"/>
                </a:solidFill>
              </a:defRPr>
            </a:lvl2pPr>
            <a:lvl3pPr>
              <a:lnSpc>
                <a:spcPct val="102000"/>
              </a:lnSpc>
              <a:defRPr sz="783" b="0" spc="-8" baseline="0">
                <a:solidFill>
                  <a:schemeClr val="tx1"/>
                </a:solidFill>
                <a:latin typeface="+mn-lt"/>
              </a:defRPr>
            </a:lvl3pPr>
            <a:lvl4pPr>
              <a:lnSpc>
                <a:spcPct val="102000"/>
              </a:lnSpc>
              <a:defRPr sz="783" u="sng">
                <a:solidFill>
                  <a:schemeClr val="tx1"/>
                </a:solidFill>
                <a:latin typeface="+mj-lt"/>
              </a:defRPr>
            </a:lvl4pPr>
            <a:lvl5pPr>
              <a:lnSpc>
                <a:spcPct val="102000"/>
              </a:lnSpc>
              <a:defRPr sz="68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Placeholder 6">
            <a:extLst>
              <a:ext uri="{FF2B5EF4-FFF2-40B4-BE49-F238E27FC236}">
                <a16:creationId xmlns:a16="http://schemas.microsoft.com/office/drawing/2014/main" id="{61EDE33F-CE80-D244-FAE8-61BC7D074B20}"/>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10" name="Text Placeholder 7">
            <a:extLst>
              <a:ext uri="{FF2B5EF4-FFF2-40B4-BE49-F238E27FC236}">
                <a16:creationId xmlns:a16="http://schemas.microsoft.com/office/drawing/2014/main" id="{09F96BBC-1741-0759-3131-C3F867E39420}"/>
              </a:ext>
            </a:extLst>
          </p:cNvPr>
          <p:cNvSpPr>
            <a:spLocks noGrp="1"/>
          </p:cNvSpPr>
          <p:nvPr>
            <p:ph type="body" sz="quarter" idx="17"/>
          </p:nvPr>
        </p:nvSpPr>
        <p:spPr>
          <a:xfrm>
            <a:off x="233743" y="6432566"/>
            <a:ext cx="4602843" cy="211083"/>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16" name="Title 15">
            <a:extLst>
              <a:ext uri="{FF2B5EF4-FFF2-40B4-BE49-F238E27FC236}">
                <a16:creationId xmlns:a16="http://schemas.microsoft.com/office/drawing/2014/main" id="{B08ED8C5-4B56-8AB3-51E1-FB8F47664261}"/>
              </a:ext>
            </a:extLst>
          </p:cNvPr>
          <p:cNvSpPr>
            <a:spLocks noGrp="1"/>
          </p:cNvSpPr>
          <p:nvPr>
            <p:ph type="title"/>
          </p:nvPr>
        </p:nvSpPr>
        <p:spPr>
          <a:xfrm>
            <a:off x="229728" y="640924"/>
            <a:ext cx="6215517" cy="277290"/>
          </a:xfrm>
        </p:spPr>
        <p:txBody>
          <a:bodyPr/>
          <a:lstStyle/>
          <a:p>
            <a:r>
              <a:rPr lang="en-US"/>
              <a:t>Click to edit Master title style</a:t>
            </a:r>
            <a:endParaRPr lang="en-GB" dirty="0"/>
          </a:p>
        </p:txBody>
      </p:sp>
    </p:spTree>
    <p:extLst>
      <p:ext uri="{BB962C8B-B14F-4D97-AF65-F5344CB8AC3E}">
        <p14:creationId xmlns:p14="http://schemas.microsoft.com/office/powerpoint/2010/main" val="1943596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32188" y="1582422"/>
            <a:ext cx="1378933" cy="1346352"/>
          </a:xfrm>
          <a:solidFill>
            <a:schemeClr val="bg1">
              <a:lumMod val="95000"/>
            </a:schemeClr>
          </a:solidFill>
          <a:ln>
            <a:noFill/>
          </a:ln>
        </p:spPr>
        <p:txBody>
          <a:bodyPr>
            <a:noAutofit/>
          </a:bodyPr>
          <a:lstStyle/>
          <a:p>
            <a:r>
              <a:rPr lang="en-US"/>
              <a:t>Click icon to add picture</a:t>
            </a:r>
            <a:endParaRPr lang="en-GB" dirty="0"/>
          </a:p>
        </p:txBody>
      </p:sp>
      <p:sp>
        <p:nvSpPr>
          <p:cNvPr id="16" name="Picture Placeholder 13">
            <a:extLst>
              <a:ext uri="{FF2B5EF4-FFF2-40B4-BE49-F238E27FC236}">
                <a16:creationId xmlns:a16="http://schemas.microsoft.com/office/drawing/2014/main" id="{54CB4113-8AED-4578-3C51-0A377D159FFC}"/>
              </a:ext>
            </a:extLst>
          </p:cNvPr>
          <p:cNvSpPr>
            <a:spLocks noGrp="1"/>
          </p:cNvSpPr>
          <p:nvPr>
            <p:ph type="pic" sz="quarter" idx="20"/>
          </p:nvPr>
        </p:nvSpPr>
        <p:spPr>
          <a:xfrm>
            <a:off x="1845244" y="1582422"/>
            <a:ext cx="1378933" cy="1346352"/>
          </a:xfrm>
          <a:solidFill>
            <a:schemeClr val="bg1">
              <a:lumMod val="95000"/>
            </a:schemeClr>
          </a:solidFill>
          <a:ln>
            <a:noFill/>
          </a:ln>
        </p:spPr>
        <p:txBody>
          <a:bodyPr>
            <a:noAutofit/>
          </a:bodyPr>
          <a:lstStyle/>
          <a:p>
            <a:r>
              <a:rPr lang="en-US"/>
              <a:t>Click icon to add picture</a:t>
            </a:r>
            <a:endParaRPr lang="en-GB" dirty="0"/>
          </a:p>
        </p:txBody>
      </p:sp>
      <p:sp>
        <p:nvSpPr>
          <p:cNvPr id="20" name="Picture Placeholder 13">
            <a:extLst>
              <a:ext uri="{FF2B5EF4-FFF2-40B4-BE49-F238E27FC236}">
                <a16:creationId xmlns:a16="http://schemas.microsoft.com/office/drawing/2014/main" id="{09CD19B6-002C-10F6-D62D-6E5E922A1148}"/>
              </a:ext>
            </a:extLst>
          </p:cNvPr>
          <p:cNvSpPr>
            <a:spLocks noGrp="1"/>
          </p:cNvSpPr>
          <p:nvPr>
            <p:ph type="pic" sz="quarter" idx="22"/>
          </p:nvPr>
        </p:nvSpPr>
        <p:spPr>
          <a:xfrm>
            <a:off x="3462358" y="1582422"/>
            <a:ext cx="1378933" cy="1346352"/>
          </a:xfrm>
          <a:solidFill>
            <a:schemeClr val="bg1">
              <a:lumMod val="95000"/>
            </a:schemeClr>
          </a:solidFill>
          <a:ln>
            <a:noFill/>
          </a:ln>
        </p:spPr>
        <p:txBody>
          <a:bodyPr>
            <a:noAutofit/>
          </a:bodyPr>
          <a:lstStyle/>
          <a:p>
            <a:r>
              <a:rPr lang="en-US"/>
              <a:t>Click icon to add picture</a:t>
            </a:r>
            <a:endParaRPr lang="en-GB" dirty="0"/>
          </a:p>
        </p:txBody>
      </p:sp>
      <p:sp>
        <p:nvSpPr>
          <p:cNvPr id="22" name="Picture Placeholder 13">
            <a:extLst>
              <a:ext uri="{FF2B5EF4-FFF2-40B4-BE49-F238E27FC236}">
                <a16:creationId xmlns:a16="http://schemas.microsoft.com/office/drawing/2014/main" id="{38E10119-E1E3-6F11-F9D9-6CD4754ED8A8}"/>
              </a:ext>
            </a:extLst>
          </p:cNvPr>
          <p:cNvSpPr>
            <a:spLocks noGrp="1"/>
          </p:cNvSpPr>
          <p:nvPr>
            <p:ph type="pic" sz="quarter" idx="24"/>
          </p:nvPr>
        </p:nvSpPr>
        <p:spPr>
          <a:xfrm>
            <a:off x="5074008" y="1582422"/>
            <a:ext cx="1378933" cy="1346352"/>
          </a:xfrm>
          <a:solidFill>
            <a:schemeClr val="bg1">
              <a:lumMod val="95000"/>
            </a:schemeClr>
          </a:solidFill>
          <a:ln>
            <a:noFill/>
          </a:ln>
        </p:spPr>
        <p:txBody>
          <a:bodyPr>
            <a:noAutofit/>
          </a:bodyPr>
          <a:lstStyle/>
          <a:p>
            <a:r>
              <a:rPr lang="en-US"/>
              <a:t>Click icon to add picture</a:t>
            </a:r>
            <a:endParaRPr lang="en-GB" dirty="0"/>
          </a:p>
        </p:txBody>
      </p:sp>
      <p:sp>
        <p:nvSpPr>
          <p:cNvPr id="24" name="Picture Placeholder 13">
            <a:extLst>
              <a:ext uri="{FF2B5EF4-FFF2-40B4-BE49-F238E27FC236}">
                <a16:creationId xmlns:a16="http://schemas.microsoft.com/office/drawing/2014/main" id="{2F9AA5CB-8439-AD69-E35F-9EDE0CD7DBDC}"/>
              </a:ext>
            </a:extLst>
          </p:cNvPr>
          <p:cNvSpPr>
            <a:spLocks noGrp="1"/>
          </p:cNvSpPr>
          <p:nvPr>
            <p:ph type="pic" sz="quarter" idx="26"/>
          </p:nvPr>
        </p:nvSpPr>
        <p:spPr>
          <a:xfrm>
            <a:off x="6685658" y="1582422"/>
            <a:ext cx="1378933" cy="1346352"/>
          </a:xfrm>
          <a:solidFill>
            <a:schemeClr val="bg1">
              <a:lumMod val="95000"/>
            </a:schemeClr>
          </a:solidFill>
          <a:ln>
            <a:noFill/>
          </a:ln>
        </p:spPr>
        <p:txBody>
          <a:bodyPr>
            <a:noAutofit/>
          </a:bodyPr>
          <a:lstStyle/>
          <a:p>
            <a:r>
              <a:rPr lang="en-US"/>
              <a:t>Click icon to add picture</a:t>
            </a:r>
            <a:endParaRPr lang="en-GB" dirty="0"/>
          </a:p>
        </p:txBody>
      </p:sp>
      <p:sp>
        <p:nvSpPr>
          <p:cNvPr id="26" name="Picture Placeholder 13">
            <a:extLst>
              <a:ext uri="{FF2B5EF4-FFF2-40B4-BE49-F238E27FC236}">
                <a16:creationId xmlns:a16="http://schemas.microsoft.com/office/drawing/2014/main" id="{D0992556-8177-D19D-23B0-9618785B59F0}"/>
              </a:ext>
            </a:extLst>
          </p:cNvPr>
          <p:cNvSpPr>
            <a:spLocks noGrp="1"/>
          </p:cNvSpPr>
          <p:nvPr>
            <p:ph type="pic" sz="quarter" idx="28"/>
          </p:nvPr>
        </p:nvSpPr>
        <p:spPr>
          <a:xfrm>
            <a:off x="8297310" y="1582422"/>
            <a:ext cx="1378933" cy="1346352"/>
          </a:xfrm>
          <a:solidFill>
            <a:schemeClr val="bg1">
              <a:lumMod val="95000"/>
            </a:schemeClr>
          </a:solidFill>
          <a:ln>
            <a:noFill/>
          </a:ln>
        </p:spPr>
        <p:txBody>
          <a:bodyPr>
            <a:noAutofit/>
          </a:bodyPr>
          <a:lstStyle/>
          <a:p>
            <a:r>
              <a:rPr lang="en-US"/>
              <a:t>Click icon to add picture</a:t>
            </a:r>
            <a:endParaRPr lang="en-GB" dirty="0"/>
          </a:p>
        </p:txBody>
      </p:sp>
      <p:sp>
        <p:nvSpPr>
          <p:cNvPr id="30" name="Text Placeholder 7">
            <a:extLst>
              <a:ext uri="{FF2B5EF4-FFF2-40B4-BE49-F238E27FC236}">
                <a16:creationId xmlns:a16="http://schemas.microsoft.com/office/drawing/2014/main" id="{5B9BF502-E142-3F96-622D-DE08CE32753F}"/>
              </a:ext>
            </a:extLst>
          </p:cNvPr>
          <p:cNvSpPr>
            <a:spLocks noGrp="1"/>
          </p:cNvSpPr>
          <p:nvPr>
            <p:ph type="body" sz="quarter" idx="29"/>
          </p:nvPr>
        </p:nvSpPr>
        <p:spPr>
          <a:xfrm>
            <a:off x="232188" y="3126676"/>
            <a:ext cx="1378933" cy="851900"/>
          </a:xfrm>
        </p:spPr>
        <p:txBody>
          <a:bodyPr/>
          <a:lstStyle>
            <a:lvl1pPr>
              <a:lnSpc>
                <a:spcPct val="106000"/>
              </a:lnSpc>
              <a:defRPr sz="800">
                <a:solidFill>
                  <a:schemeClr val="tx1"/>
                </a:solidFill>
              </a:defRPr>
            </a:lvl1pPr>
            <a:lvl2pPr>
              <a:lnSpc>
                <a:spcPct val="106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7">
            <a:extLst>
              <a:ext uri="{FF2B5EF4-FFF2-40B4-BE49-F238E27FC236}">
                <a16:creationId xmlns:a16="http://schemas.microsoft.com/office/drawing/2014/main" id="{71FDF7F4-3F3F-CD1F-B771-030ADF14F704}"/>
              </a:ext>
            </a:extLst>
          </p:cNvPr>
          <p:cNvSpPr>
            <a:spLocks noGrp="1"/>
          </p:cNvSpPr>
          <p:nvPr>
            <p:ph type="body" sz="quarter" idx="30"/>
          </p:nvPr>
        </p:nvSpPr>
        <p:spPr>
          <a:xfrm>
            <a:off x="1845244" y="3126676"/>
            <a:ext cx="1378933" cy="851900"/>
          </a:xfrm>
        </p:spPr>
        <p:txBody>
          <a:bodyPr/>
          <a:lstStyle>
            <a:lvl1pPr>
              <a:lnSpc>
                <a:spcPct val="106000"/>
              </a:lnSpc>
              <a:defRPr sz="800">
                <a:solidFill>
                  <a:schemeClr val="tx1"/>
                </a:solidFill>
              </a:defRPr>
            </a:lvl1pPr>
            <a:lvl2pPr>
              <a:lnSpc>
                <a:spcPct val="106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7">
            <a:extLst>
              <a:ext uri="{FF2B5EF4-FFF2-40B4-BE49-F238E27FC236}">
                <a16:creationId xmlns:a16="http://schemas.microsoft.com/office/drawing/2014/main" id="{A382B3A6-32DC-CEAF-5B58-204AB8D9346D}"/>
              </a:ext>
            </a:extLst>
          </p:cNvPr>
          <p:cNvSpPr>
            <a:spLocks noGrp="1"/>
          </p:cNvSpPr>
          <p:nvPr>
            <p:ph type="body" sz="quarter" idx="31"/>
          </p:nvPr>
        </p:nvSpPr>
        <p:spPr>
          <a:xfrm>
            <a:off x="3462358" y="3126676"/>
            <a:ext cx="1378933" cy="851900"/>
          </a:xfrm>
        </p:spPr>
        <p:txBody>
          <a:bodyPr/>
          <a:lstStyle>
            <a:lvl1pPr>
              <a:lnSpc>
                <a:spcPct val="106000"/>
              </a:lnSpc>
              <a:defRPr sz="800">
                <a:solidFill>
                  <a:schemeClr val="tx1"/>
                </a:solidFill>
              </a:defRPr>
            </a:lvl1pPr>
            <a:lvl2pPr>
              <a:lnSpc>
                <a:spcPct val="106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7">
            <a:extLst>
              <a:ext uri="{FF2B5EF4-FFF2-40B4-BE49-F238E27FC236}">
                <a16:creationId xmlns:a16="http://schemas.microsoft.com/office/drawing/2014/main" id="{5E75DBC8-E78E-0EBE-7D3D-8BF3846B766E}"/>
              </a:ext>
            </a:extLst>
          </p:cNvPr>
          <p:cNvSpPr>
            <a:spLocks noGrp="1"/>
          </p:cNvSpPr>
          <p:nvPr>
            <p:ph type="body" sz="quarter" idx="32"/>
          </p:nvPr>
        </p:nvSpPr>
        <p:spPr>
          <a:xfrm>
            <a:off x="5074008" y="3126676"/>
            <a:ext cx="1378933" cy="851900"/>
          </a:xfrm>
        </p:spPr>
        <p:txBody>
          <a:bodyPr/>
          <a:lstStyle>
            <a:lvl1pPr>
              <a:lnSpc>
                <a:spcPct val="106000"/>
              </a:lnSpc>
              <a:defRPr sz="800">
                <a:solidFill>
                  <a:schemeClr val="tx1"/>
                </a:solidFill>
              </a:defRPr>
            </a:lvl1pPr>
            <a:lvl2pPr>
              <a:lnSpc>
                <a:spcPct val="106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7">
            <a:extLst>
              <a:ext uri="{FF2B5EF4-FFF2-40B4-BE49-F238E27FC236}">
                <a16:creationId xmlns:a16="http://schemas.microsoft.com/office/drawing/2014/main" id="{DCFA6F32-78FD-3CDB-2D6B-8F5BBEC2C1AB}"/>
              </a:ext>
            </a:extLst>
          </p:cNvPr>
          <p:cNvSpPr>
            <a:spLocks noGrp="1"/>
          </p:cNvSpPr>
          <p:nvPr>
            <p:ph type="body" sz="quarter" idx="33"/>
          </p:nvPr>
        </p:nvSpPr>
        <p:spPr>
          <a:xfrm>
            <a:off x="6685658" y="3126676"/>
            <a:ext cx="1378933" cy="851900"/>
          </a:xfrm>
        </p:spPr>
        <p:txBody>
          <a:bodyPr/>
          <a:lstStyle>
            <a:lvl1pPr>
              <a:lnSpc>
                <a:spcPct val="106000"/>
              </a:lnSpc>
              <a:defRPr sz="800">
                <a:solidFill>
                  <a:schemeClr val="tx1"/>
                </a:solidFill>
              </a:defRPr>
            </a:lvl1pPr>
            <a:lvl2pPr>
              <a:lnSpc>
                <a:spcPct val="106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7">
            <a:extLst>
              <a:ext uri="{FF2B5EF4-FFF2-40B4-BE49-F238E27FC236}">
                <a16:creationId xmlns:a16="http://schemas.microsoft.com/office/drawing/2014/main" id="{16D019DA-5452-D964-D4F2-1A40F4A90041}"/>
              </a:ext>
            </a:extLst>
          </p:cNvPr>
          <p:cNvSpPr>
            <a:spLocks noGrp="1"/>
          </p:cNvSpPr>
          <p:nvPr>
            <p:ph type="body" sz="quarter" idx="34"/>
          </p:nvPr>
        </p:nvSpPr>
        <p:spPr>
          <a:xfrm>
            <a:off x="8297310" y="3126676"/>
            <a:ext cx="1378933" cy="851900"/>
          </a:xfrm>
        </p:spPr>
        <p:txBody>
          <a:bodyPr/>
          <a:lstStyle>
            <a:lvl1pPr>
              <a:lnSpc>
                <a:spcPct val="106000"/>
              </a:lnSpc>
              <a:defRPr sz="800">
                <a:solidFill>
                  <a:schemeClr val="tx1"/>
                </a:solidFill>
              </a:defRPr>
            </a:lvl1pPr>
            <a:lvl2pPr>
              <a:lnSpc>
                <a:spcPct val="106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Placeholder 6">
            <a:extLst>
              <a:ext uri="{FF2B5EF4-FFF2-40B4-BE49-F238E27FC236}">
                <a16:creationId xmlns:a16="http://schemas.microsoft.com/office/drawing/2014/main" id="{5E699D30-600A-30C6-FB75-77FCB0A675A8}"/>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381292A4-D9B0-F4C5-B4F0-90BFD67610A6}"/>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28BAF63C-0370-D19B-5602-7AE5CFAABA3B}"/>
              </a:ext>
            </a:extLst>
          </p:cNvPr>
          <p:cNvSpPr>
            <a:spLocks noGrp="1"/>
          </p:cNvSpPr>
          <p:nvPr>
            <p:ph type="subTitle" idx="1"/>
          </p:nvPr>
        </p:nvSpPr>
        <p:spPr>
          <a:xfrm>
            <a:off x="232188" y="1189487"/>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2" name="Text Placeholder 7">
            <a:extLst>
              <a:ext uri="{FF2B5EF4-FFF2-40B4-BE49-F238E27FC236}">
                <a16:creationId xmlns:a16="http://schemas.microsoft.com/office/drawing/2014/main" id="{8729A1D0-A6B1-496B-EAFB-C7F79E6459B2}"/>
              </a:ext>
            </a:extLst>
          </p:cNvPr>
          <p:cNvSpPr>
            <a:spLocks noGrp="1"/>
          </p:cNvSpPr>
          <p:nvPr>
            <p:ph type="body" sz="quarter" idx="18"/>
          </p:nvPr>
        </p:nvSpPr>
        <p:spPr>
          <a:xfrm>
            <a:off x="233743" y="483381"/>
            <a:ext cx="6213962" cy="135743"/>
          </a:xfrm>
        </p:spPr>
        <p:txBody>
          <a:bodyPr>
            <a:spAutoFit/>
          </a:bodyPr>
          <a:lstStyle>
            <a:lvl1pPr>
              <a:lnSpc>
                <a:spcPct val="98000"/>
              </a:lnSpc>
              <a:defRPr sz="881" b="0" i="0" cap="all" baseline="0">
                <a:solidFill>
                  <a:schemeClr val="bg2"/>
                </a:solidFill>
                <a:latin typeface="Rathbones Sans" pitchFamily="2" charset="0"/>
              </a:defRPr>
            </a:lvl1pPr>
          </a:lstStyle>
          <a:p>
            <a:pPr lvl="0"/>
            <a:r>
              <a:rPr lang="en-US"/>
              <a:t>Click to edit Master text styles</a:t>
            </a:r>
          </a:p>
        </p:txBody>
      </p:sp>
      <p:sp>
        <p:nvSpPr>
          <p:cNvPr id="13" name="Title 12">
            <a:extLst>
              <a:ext uri="{FF2B5EF4-FFF2-40B4-BE49-F238E27FC236}">
                <a16:creationId xmlns:a16="http://schemas.microsoft.com/office/drawing/2014/main" id="{A0291EA9-0A24-60F3-3C03-9CC1BA046441}"/>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1077404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32188" y="1582422"/>
            <a:ext cx="970250" cy="955849"/>
          </a:xfrm>
          <a:solidFill>
            <a:schemeClr val="bg1">
              <a:lumMod val="95000"/>
            </a:schemeClr>
          </a:solidFill>
          <a:ln>
            <a:noFill/>
          </a:ln>
        </p:spPr>
        <p:txBody>
          <a:bodyPr>
            <a:noAutofit/>
          </a:bodyPr>
          <a:lstStyle/>
          <a:p>
            <a:r>
              <a:rPr lang="en-US"/>
              <a:t>Click icon to add picture</a:t>
            </a:r>
            <a:endParaRPr lang="en-GB" dirty="0"/>
          </a:p>
        </p:txBody>
      </p:sp>
      <p:sp>
        <p:nvSpPr>
          <p:cNvPr id="11" name="Picture Placeholder 13">
            <a:extLst>
              <a:ext uri="{FF2B5EF4-FFF2-40B4-BE49-F238E27FC236}">
                <a16:creationId xmlns:a16="http://schemas.microsoft.com/office/drawing/2014/main" id="{81342BFA-F1ED-8B34-D538-1008EC741C27}"/>
              </a:ext>
            </a:extLst>
          </p:cNvPr>
          <p:cNvSpPr>
            <a:spLocks noGrp="1"/>
          </p:cNvSpPr>
          <p:nvPr>
            <p:ph type="pic" sz="quarter" idx="20"/>
          </p:nvPr>
        </p:nvSpPr>
        <p:spPr>
          <a:xfrm>
            <a:off x="1442259" y="1582422"/>
            <a:ext cx="970250" cy="955849"/>
          </a:xfrm>
          <a:solidFill>
            <a:schemeClr val="bg1">
              <a:lumMod val="95000"/>
            </a:schemeClr>
          </a:solidFill>
          <a:ln>
            <a:noFill/>
          </a:ln>
        </p:spPr>
        <p:txBody>
          <a:bodyPr>
            <a:noAutofit/>
          </a:bodyPr>
          <a:lstStyle/>
          <a:p>
            <a:r>
              <a:rPr lang="en-US"/>
              <a:t>Click icon to add picture</a:t>
            </a:r>
            <a:endParaRPr lang="en-GB" dirty="0"/>
          </a:p>
        </p:txBody>
      </p:sp>
      <p:sp>
        <p:nvSpPr>
          <p:cNvPr id="13" name="Picture Placeholder 13">
            <a:extLst>
              <a:ext uri="{FF2B5EF4-FFF2-40B4-BE49-F238E27FC236}">
                <a16:creationId xmlns:a16="http://schemas.microsoft.com/office/drawing/2014/main" id="{E6188081-2DAC-41C0-2396-BFB971785E5F}"/>
              </a:ext>
            </a:extLst>
          </p:cNvPr>
          <p:cNvSpPr>
            <a:spLocks noGrp="1"/>
          </p:cNvSpPr>
          <p:nvPr>
            <p:ph type="pic" sz="quarter" idx="22"/>
          </p:nvPr>
        </p:nvSpPr>
        <p:spPr>
          <a:xfrm>
            <a:off x="2652329" y="1582422"/>
            <a:ext cx="970250" cy="955849"/>
          </a:xfrm>
          <a:solidFill>
            <a:schemeClr val="bg1">
              <a:lumMod val="95000"/>
            </a:schemeClr>
          </a:solidFill>
          <a:ln>
            <a:noFill/>
          </a:ln>
        </p:spPr>
        <p:txBody>
          <a:bodyPr>
            <a:noAutofit/>
          </a:bodyPr>
          <a:lstStyle/>
          <a:p>
            <a:r>
              <a:rPr lang="en-US"/>
              <a:t>Click icon to add picture</a:t>
            </a:r>
            <a:endParaRPr lang="en-GB" dirty="0"/>
          </a:p>
        </p:txBody>
      </p:sp>
      <p:sp>
        <p:nvSpPr>
          <p:cNvPr id="18" name="Picture Placeholder 13">
            <a:extLst>
              <a:ext uri="{FF2B5EF4-FFF2-40B4-BE49-F238E27FC236}">
                <a16:creationId xmlns:a16="http://schemas.microsoft.com/office/drawing/2014/main" id="{1C8DF51D-5F83-3219-A175-6EF3AC3A91D3}"/>
              </a:ext>
            </a:extLst>
          </p:cNvPr>
          <p:cNvSpPr>
            <a:spLocks noGrp="1"/>
          </p:cNvSpPr>
          <p:nvPr>
            <p:ph type="pic" sz="quarter" idx="24"/>
          </p:nvPr>
        </p:nvSpPr>
        <p:spPr>
          <a:xfrm>
            <a:off x="3862401" y="1582422"/>
            <a:ext cx="970250" cy="955849"/>
          </a:xfrm>
          <a:solidFill>
            <a:schemeClr val="bg1">
              <a:lumMod val="95000"/>
            </a:schemeClr>
          </a:solidFill>
          <a:ln>
            <a:noFill/>
          </a:ln>
        </p:spPr>
        <p:txBody>
          <a:bodyPr>
            <a:noAutofit/>
          </a:bodyPr>
          <a:lstStyle/>
          <a:p>
            <a:r>
              <a:rPr lang="en-US"/>
              <a:t>Click icon to add picture</a:t>
            </a:r>
            <a:endParaRPr lang="en-GB" dirty="0"/>
          </a:p>
        </p:txBody>
      </p:sp>
      <p:sp>
        <p:nvSpPr>
          <p:cNvPr id="28" name="Picture Placeholder 13">
            <a:extLst>
              <a:ext uri="{FF2B5EF4-FFF2-40B4-BE49-F238E27FC236}">
                <a16:creationId xmlns:a16="http://schemas.microsoft.com/office/drawing/2014/main" id="{E7563F33-1AD6-9617-0BB4-D373E9641240}"/>
              </a:ext>
            </a:extLst>
          </p:cNvPr>
          <p:cNvSpPr>
            <a:spLocks noGrp="1"/>
          </p:cNvSpPr>
          <p:nvPr>
            <p:ph type="pic" sz="quarter" idx="26"/>
          </p:nvPr>
        </p:nvSpPr>
        <p:spPr>
          <a:xfrm>
            <a:off x="5072472" y="1582422"/>
            <a:ext cx="970250" cy="955849"/>
          </a:xfrm>
          <a:solidFill>
            <a:schemeClr val="bg1">
              <a:lumMod val="95000"/>
            </a:schemeClr>
          </a:solidFill>
          <a:ln>
            <a:noFill/>
          </a:ln>
        </p:spPr>
        <p:txBody>
          <a:bodyPr>
            <a:noAutofit/>
          </a:bodyPr>
          <a:lstStyle/>
          <a:p>
            <a:r>
              <a:rPr lang="en-US"/>
              <a:t>Click icon to add picture</a:t>
            </a:r>
            <a:endParaRPr lang="en-GB" dirty="0"/>
          </a:p>
        </p:txBody>
      </p:sp>
      <p:sp>
        <p:nvSpPr>
          <p:cNvPr id="30" name="Picture Placeholder 13">
            <a:extLst>
              <a:ext uri="{FF2B5EF4-FFF2-40B4-BE49-F238E27FC236}">
                <a16:creationId xmlns:a16="http://schemas.microsoft.com/office/drawing/2014/main" id="{1CCFB98C-8A28-4D96-7F71-FB2F47142179}"/>
              </a:ext>
            </a:extLst>
          </p:cNvPr>
          <p:cNvSpPr>
            <a:spLocks noGrp="1"/>
          </p:cNvSpPr>
          <p:nvPr>
            <p:ph type="pic" sz="quarter" idx="28"/>
          </p:nvPr>
        </p:nvSpPr>
        <p:spPr>
          <a:xfrm>
            <a:off x="6282541" y="1582422"/>
            <a:ext cx="970250" cy="955849"/>
          </a:xfrm>
          <a:solidFill>
            <a:schemeClr val="bg1">
              <a:lumMod val="95000"/>
            </a:schemeClr>
          </a:solidFill>
          <a:ln>
            <a:noFill/>
          </a:ln>
        </p:spPr>
        <p:txBody>
          <a:bodyPr>
            <a:noAutofit/>
          </a:bodyPr>
          <a:lstStyle/>
          <a:p>
            <a:r>
              <a:rPr lang="en-US"/>
              <a:t>Click icon to add picture</a:t>
            </a:r>
            <a:endParaRPr lang="en-GB" dirty="0"/>
          </a:p>
        </p:txBody>
      </p:sp>
      <p:sp>
        <p:nvSpPr>
          <p:cNvPr id="32" name="Picture Placeholder 13">
            <a:extLst>
              <a:ext uri="{FF2B5EF4-FFF2-40B4-BE49-F238E27FC236}">
                <a16:creationId xmlns:a16="http://schemas.microsoft.com/office/drawing/2014/main" id="{58DC1EC4-9477-FA36-4263-59C54D8594BD}"/>
              </a:ext>
            </a:extLst>
          </p:cNvPr>
          <p:cNvSpPr>
            <a:spLocks noGrp="1"/>
          </p:cNvSpPr>
          <p:nvPr>
            <p:ph type="pic" sz="quarter" idx="30"/>
          </p:nvPr>
        </p:nvSpPr>
        <p:spPr>
          <a:xfrm>
            <a:off x="7492612" y="1582422"/>
            <a:ext cx="970250" cy="955849"/>
          </a:xfrm>
          <a:solidFill>
            <a:schemeClr val="bg1">
              <a:lumMod val="95000"/>
            </a:schemeClr>
          </a:solidFill>
          <a:ln>
            <a:noFill/>
          </a:ln>
        </p:spPr>
        <p:txBody>
          <a:bodyPr>
            <a:noAutofit/>
          </a:bodyPr>
          <a:lstStyle/>
          <a:p>
            <a:r>
              <a:rPr lang="en-US"/>
              <a:t>Click icon to add picture</a:t>
            </a:r>
            <a:endParaRPr lang="en-GB" dirty="0"/>
          </a:p>
        </p:txBody>
      </p:sp>
      <p:sp>
        <p:nvSpPr>
          <p:cNvPr id="34" name="Picture Placeholder 13">
            <a:extLst>
              <a:ext uri="{FF2B5EF4-FFF2-40B4-BE49-F238E27FC236}">
                <a16:creationId xmlns:a16="http://schemas.microsoft.com/office/drawing/2014/main" id="{6CE21BAB-B9A6-5D47-D3E4-CB50306F95F2}"/>
              </a:ext>
            </a:extLst>
          </p:cNvPr>
          <p:cNvSpPr>
            <a:spLocks noGrp="1"/>
          </p:cNvSpPr>
          <p:nvPr>
            <p:ph type="pic" sz="quarter" idx="32"/>
          </p:nvPr>
        </p:nvSpPr>
        <p:spPr>
          <a:xfrm>
            <a:off x="8702685" y="1582422"/>
            <a:ext cx="970250" cy="955849"/>
          </a:xfrm>
          <a:solidFill>
            <a:schemeClr val="bg1">
              <a:lumMod val="95000"/>
            </a:schemeClr>
          </a:solidFill>
          <a:ln>
            <a:noFill/>
          </a:ln>
        </p:spPr>
        <p:txBody>
          <a:bodyPr>
            <a:noAutofit/>
          </a:bodyPr>
          <a:lstStyle/>
          <a:p>
            <a:r>
              <a:rPr lang="en-US"/>
              <a:t>Click icon to add picture</a:t>
            </a:r>
            <a:endParaRPr lang="en-GB" dirty="0"/>
          </a:p>
        </p:txBody>
      </p:sp>
      <p:sp>
        <p:nvSpPr>
          <p:cNvPr id="39" name="Text Placeholder 7">
            <a:extLst>
              <a:ext uri="{FF2B5EF4-FFF2-40B4-BE49-F238E27FC236}">
                <a16:creationId xmlns:a16="http://schemas.microsoft.com/office/drawing/2014/main" id="{01952648-AF08-3121-924F-50EE33E79471}"/>
              </a:ext>
            </a:extLst>
          </p:cNvPr>
          <p:cNvSpPr>
            <a:spLocks noGrp="1"/>
          </p:cNvSpPr>
          <p:nvPr>
            <p:ph type="body" sz="quarter" idx="35"/>
          </p:nvPr>
        </p:nvSpPr>
        <p:spPr>
          <a:xfrm>
            <a:off x="232188" y="2753395"/>
            <a:ext cx="976848"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Text Placeholder 7">
            <a:extLst>
              <a:ext uri="{FF2B5EF4-FFF2-40B4-BE49-F238E27FC236}">
                <a16:creationId xmlns:a16="http://schemas.microsoft.com/office/drawing/2014/main" id="{2DCEDD26-A54E-1A4D-88DD-23FAFFD38FFA}"/>
              </a:ext>
            </a:extLst>
          </p:cNvPr>
          <p:cNvSpPr>
            <a:spLocks noGrp="1"/>
          </p:cNvSpPr>
          <p:nvPr>
            <p:ph type="body" sz="quarter" idx="36"/>
          </p:nvPr>
        </p:nvSpPr>
        <p:spPr>
          <a:xfrm>
            <a:off x="1442259" y="2753395"/>
            <a:ext cx="976848"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Text Placeholder 7">
            <a:extLst>
              <a:ext uri="{FF2B5EF4-FFF2-40B4-BE49-F238E27FC236}">
                <a16:creationId xmlns:a16="http://schemas.microsoft.com/office/drawing/2014/main" id="{F537416D-9626-EC1E-75C6-19369D44A05E}"/>
              </a:ext>
            </a:extLst>
          </p:cNvPr>
          <p:cNvSpPr>
            <a:spLocks noGrp="1"/>
          </p:cNvSpPr>
          <p:nvPr>
            <p:ph type="body" sz="quarter" idx="37"/>
          </p:nvPr>
        </p:nvSpPr>
        <p:spPr>
          <a:xfrm>
            <a:off x="2652330" y="2753395"/>
            <a:ext cx="976848"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Text Placeholder 7">
            <a:extLst>
              <a:ext uri="{FF2B5EF4-FFF2-40B4-BE49-F238E27FC236}">
                <a16:creationId xmlns:a16="http://schemas.microsoft.com/office/drawing/2014/main" id="{76E76770-70A7-E818-2569-F2802FFB8851}"/>
              </a:ext>
            </a:extLst>
          </p:cNvPr>
          <p:cNvSpPr>
            <a:spLocks noGrp="1"/>
          </p:cNvSpPr>
          <p:nvPr>
            <p:ph type="body" sz="quarter" idx="38"/>
          </p:nvPr>
        </p:nvSpPr>
        <p:spPr>
          <a:xfrm>
            <a:off x="3862401" y="2753395"/>
            <a:ext cx="976848"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3" name="Text Placeholder 7">
            <a:extLst>
              <a:ext uri="{FF2B5EF4-FFF2-40B4-BE49-F238E27FC236}">
                <a16:creationId xmlns:a16="http://schemas.microsoft.com/office/drawing/2014/main" id="{8B1C3D14-B32F-A10C-31B2-E29C7EB0BD9D}"/>
              </a:ext>
            </a:extLst>
          </p:cNvPr>
          <p:cNvSpPr>
            <a:spLocks noGrp="1"/>
          </p:cNvSpPr>
          <p:nvPr>
            <p:ph type="body" sz="quarter" idx="39"/>
          </p:nvPr>
        </p:nvSpPr>
        <p:spPr>
          <a:xfrm>
            <a:off x="5072471" y="2753395"/>
            <a:ext cx="976848"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Text Placeholder 7">
            <a:extLst>
              <a:ext uri="{FF2B5EF4-FFF2-40B4-BE49-F238E27FC236}">
                <a16:creationId xmlns:a16="http://schemas.microsoft.com/office/drawing/2014/main" id="{D3CDB85D-F25C-6930-6703-1AC362132AEB}"/>
              </a:ext>
            </a:extLst>
          </p:cNvPr>
          <p:cNvSpPr>
            <a:spLocks noGrp="1"/>
          </p:cNvSpPr>
          <p:nvPr>
            <p:ph type="body" sz="quarter" idx="40"/>
          </p:nvPr>
        </p:nvSpPr>
        <p:spPr>
          <a:xfrm>
            <a:off x="6282543" y="2753395"/>
            <a:ext cx="976848"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5" name="Text Placeholder 7">
            <a:extLst>
              <a:ext uri="{FF2B5EF4-FFF2-40B4-BE49-F238E27FC236}">
                <a16:creationId xmlns:a16="http://schemas.microsoft.com/office/drawing/2014/main" id="{276AB08C-1655-97F0-86FE-6EC71818FA45}"/>
              </a:ext>
            </a:extLst>
          </p:cNvPr>
          <p:cNvSpPr>
            <a:spLocks noGrp="1"/>
          </p:cNvSpPr>
          <p:nvPr>
            <p:ph type="body" sz="quarter" idx="41"/>
          </p:nvPr>
        </p:nvSpPr>
        <p:spPr>
          <a:xfrm>
            <a:off x="7492613" y="2753395"/>
            <a:ext cx="976848"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6" name="Text Placeholder 7">
            <a:extLst>
              <a:ext uri="{FF2B5EF4-FFF2-40B4-BE49-F238E27FC236}">
                <a16:creationId xmlns:a16="http://schemas.microsoft.com/office/drawing/2014/main" id="{BE7AFCF8-A093-A121-D077-70F6EB03C66F}"/>
              </a:ext>
            </a:extLst>
          </p:cNvPr>
          <p:cNvSpPr>
            <a:spLocks noGrp="1"/>
          </p:cNvSpPr>
          <p:nvPr>
            <p:ph type="body" sz="quarter" idx="42"/>
          </p:nvPr>
        </p:nvSpPr>
        <p:spPr>
          <a:xfrm>
            <a:off x="8702685" y="2753395"/>
            <a:ext cx="976848"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Placeholder 6">
            <a:extLst>
              <a:ext uri="{FF2B5EF4-FFF2-40B4-BE49-F238E27FC236}">
                <a16:creationId xmlns:a16="http://schemas.microsoft.com/office/drawing/2014/main" id="{73AD0877-8D4F-A5A1-671D-F6D2AFE690AB}"/>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F095D9D4-8576-4AC8-B18A-F852F4C7AFEA}"/>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D24E1D41-E819-DB2D-2194-D081C980A996}"/>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99FAF49C-EC8E-16A0-7427-DBA42087352A}"/>
              </a:ext>
            </a:extLst>
          </p:cNvPr>
          <p:cNvSpPr>
            <a:spLocks noGrp="1"/>
          </p:cNvSpPr>
          <p:nvPr>
            <p:ph type="body" sz="quarter" idx="18"/>
          </p:nvPr>
        </p:nvSpPr>
        <p:spPr>
          <a:xfrm>
            <a:off x="233743" y="483381"/>
            <a:ext cx="6213962" cy="135743"/>
          </a:xfrm>
        </p:spPr>
        <p:txBody>
          <a:bodyPr>
            <a:spAutoFit/>
          </a:bodyPr>
          <a:lstStyle>
            <a:lvl1pPr>
              <a:lnSpc>
                <a:spcPct val="98000"/>
              </a:lnSpc>
              <a:defRPr sz="881" b="0" i="0" cap="all" baseline="0">
                <a:solidFill>
                  <a:schemeClr val="bg2"/>
                </a:solidFill>
                <a:latin typeface="Rathbones Sans" pitchFamily="2" charset="0"/>
              </a:defRPr>
            </a:lvl1pPr>
          </a:lstStyle>
          <a:p>
            <a:pPr lvl="0"/>
            <a:r>
              <a:rPr lang="en-US"/>
              <a:t>Click to edit Master text styles</a:t>
            </a:r>
          </a:p>
        </p:txBody>
      </p:sp>
      <p:sp>
        <p:nvSpPr>
          <p:cNvPr id="12" name="Title 11">
            <a:extLst>
              <a:ext uri="{FF2B5EF4-FFF2-40B4-BE49-F238E27FC236}">
                <a16:creationId xmlns:a16="http://schemas.microsoft.com/office/drawing/2014/main" id="{87C80B43-61E5-CD15-D26B-9DB22D0F79C9}"/>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3346310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5">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32188" y="2491117"/>
            <a:ext cx="842975" cy="279885"/>
          </a:xfrm>
        </p:spPr>
        <p:txBody>
          <a:bodyPr/>
          <a:lstStyle>
            <a:lvl1pPr>
              <a:lnSpc>
                <a:spcPct val="102000"/>
              </a:lnSpc>
              <a:defRPr sz="588" b="0">
                <a:solidFill>
                  <a:schemeClr val="tx1"/>
                </a:solidFill>
              </a:defRPr>
            </a:lvl1pPr>
            <a:lvl2pPr>
              <a:lnSpc>
                <a:spcPct val="102000"/>
              </a:lnSpc>
              <a:spcAft>
                <a:spcPts val="701"/>
              </a:spcAft>
              <a:defRPr sz="588">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32187"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15" name="Text Placeholder 7">
            <a:extLst>
              <a:ext uri="{FF2B5EF4-FFF2-40B4-BE49-F238E27FC236}">
                <a16:creationId xmlns:a16="http://schemas.microsoft.com/office/drawing/2014/main" id="{FDB1228B-FD72-18FD-20B1-85B23631592F}"/>
              </a:ext>
            </a:extLst>
          </p:cNvPr>
          <p:cNvSpPr>
            <a:spLocks noGrp="1"/>
          </p:cNvSpPr>
          <p:nvPr>
            <p:ph type="body" sz="quarter" idx="19"/>
          </p:nvPr>
        </p:nvSpPr>
        <p:spPr>
          <a:xfrm>
            <a:off x="1307227" y="2491117"/>
            <a:ext cx="842975" cy="279885"/>
          </a:xfrm>
        </p:spPr>
        <p:txBody>
          <a:bodyPr/>
          <a:lstStyle>
            <a:lvl1pPr>
              <a:lnSpc>
                <a:spcPct val="102000"/>
              </a:lnSpc>
              <a:defRPr sz="588" b="0">
                <a:solidFill>
                  <a:schemeClr val="tx1"/>
                </a:solidFill>
              </a:defRPr>
            </a:lvl1pPr>
            <a:lvl2pPr>
              <a:lnSpc>
                <a:spcPct val="102000"/>
              </a:lnSpc>
              <a:spcAft>
                <a:spcPts val="701"/>
              </a:spcAft>
              <a:defRPr sz="588">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16" name="Picture Placeholder 13">
            <a:extLst>
              <a:ext uri="{FF2B5EF4-FFF2-40B4-BE49-F238E27FC236}">
                <a16:creationId xmlns:a16="http://schemas.microsoft.com/office/drawing/2014/main" id="{1244764F-0945-5FA2-018E-8436612C6DCE}"/>
              </a:ext>
            </a:extLst>
          </p:cNvPr>
          <p:cNvSpPr>
            <a:spLocks noGrp="1"/>
          </p:cNvSpPr>
          <p:nvPr>
            <p:ph type="pic" sz="quarter" idx="20"/>
          </p:nvPr>
        </p:nvSpPr>
        <p:spPr>
          <a:xfrm>
            <a:off x="1307224"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19" name="Text Placeholder 7">
            <a:extLst>
              <a:ext uri="{FF2B5EF4-FFF2-40B4-BE49-F238E27FC236}">
                <a16:creationId xmlns:a16="http://schemas.microsoft.com/office/drawing/2014/main" id="{B6EB9665-4BA7-97DA-B2A5-E669D5A8A9DA}"/>
              </a:ext>
            </a:extLst>
          </p:cNvPr>
          <p:cNvSpPr>
            <a:spLocks noGrp="1"/>
          </p:cNvSpPr>
          <p:nvPr>
            <p:ph type="body" sz="quarter" idx="21"/>
          </p:nvPr>
        </p:nvSpPr>
        <p:spPr>
          <a:xfrm>
            <a:off x="2382263" y="2491117"/>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20" name="Picture Placeholder 13">
            <a:extLst>
              <a:ext uri="{FF2B5EF4-FFF2-40B4-BE49-F238E27FC236}">
                <a16:creationId xmlns:a16="http://schemas.microsoft.com/office/drawing/2014/main" id="{DE535F43-0641-2BBD-BC5B-547BE5560DA1}"/>
              </a:ext>
            </a:extLst>
          </p:cNvPr>
          <p:cNvSpPr>
            <a:spLocks noGrp="1"/>
          </p:cNvSpPr>
          <p:nvPr>
            <p:ph type="pic" sz="quarter" idx="22"/>
          </p:nvPr>
        </p:nvSpPr>
        <p:spPr>
          <a:xfrm>
            <a:off x="2382262"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21" name="Text Placeholder 7">
            <a:extLst>
              <a:ext uri="{FF2B5EF4-FFF2-40B4-BE49-F238E27FC236}">
                <a16:creationId xmlns:a16="http://schemas.microsoft.com/office/drawing/2014/main" id="{A6B835DB-94C9-8B4B-3EA5-EE3B078E8B9B}"/>
              </a:ext>
            </a:extLst>
          </p:cNvPr>
          <p:cNvSpPr>
            <a:spLocks noGrp="1"/>
          </p:cNvSpPr>
          <p:nvPr>
            <p:ph type="body" sz="quarter" idx="23"/>
          </p:nvPr>
        </p:nvSpPr>
        <p:spPr>
          <a:xfrm>
            <a:off x="3457301" y="2491117"/>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22" name="Picture Placeholder 13">
            <a:extLst>
              <a:ext uri="{FF2B5EF4-FFF2-40B4-BE49-F238E27FC236}">
                <a16:creationId xmlns:a16="http://schemas.microsoft.com/office/drawing/2014/main" id="{DDC3F6EE-EB12-1214-5A2E-023475764BAA}"/>
              </a:ext>
            </a:extLst>
          </p:cNvPr>
          <p:cNvSpPr>
            <a:spLocks noGrp="1"/>
          </p:cNvSpPr>
          <p:nvPr>
            <p:ph type="pic" sz="quarter" idx="24"/>
          </p:nvPr>
        </p:nvSpPr>
        <p:spPr>
          <a:xfrm>
            <a:off x="3457298"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23" name="Text Placeholder 7">
            <a:extLst>
              <a:ext uri="{FF2B5EF4-FFF2-40B4-BE49-F238E27FC236}">
                <a16:creationId xmlns:a16="http://schemas.microsoft.com/office/drawing/2014/main" id="{BB2D113E-C9EF-25A5-1B05-AC0A26B6541A}"/>
              </a:ext>
            </a:extLst>
          </p:cNvPr>
          <p:cNvSpPr>
            <a:spLocks noGrp="1"/>
          </p:cNvSpPr>
          <p:nvPr>
            <p:ph type="body" sz="quarter" idx="25"/>
          </p:nvPr>
        </p:nvSpPr>
        <p:spPr>
          <a:xfrm>
            <a:off x="4532338" y="2491117"/>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24" name="Picture Placeholder 13">
            <a:extLst>
              <a:ext uri="{FF2B5EF4-FFF2-40B4-BE49-F238E27FC236}">
                <a16:creationId xmlns:a16="http://schemas.microsoft.com/office/drawing/2014/main" id="{44C5C3B1-D03F-77A9-44B2-DE8DC7741340}"/>
              </a:ext>
            </a:extLst>
          </p:cNvPr>
          <p:cNvSpPr>
            <a:spLocks noGrp="1"/>
          </p:cNvSpPr>
          <p:nvPr>
            <p:ph type="pic" sz="quarter" idx="26"/>
          </p:nvPr>
        </p:nvSpPr>
        <p:spPr>
          <a:xfrm>
            <a:off x="4532337"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25" name="Text Placeholder 7">
            <a:extLst>
              <a:ext uri="{FF2B5EF4-FFF2-40B4-BE49-F238E27FC236}">
                <a16:creationId xmlns:a16="http://schemas.microsoft.com/office/drawing/2014/main" id="{FC72097D-6673-A76C-72ED-B11A1F35CD17}"/>
              </a:ext>
            </a:extLst>
          </p:cNvPr>
          <p:cNvSpPr>
            <a:spLocks noGrp="1"/>
          </p:cNvSpPr>
          <p:nvPr>
            <p:ph type="body" sz="quarter" idx="27"/>
          </p:nvPr>
        </p:nvSpPr>
        <p:spPr>
          <a:xfrm>
            <a:off x="5607374" y="2491117"/>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26" name="Picture Placeholder 13">
            <a:extLst>
              <a:ext uri="{FF2B5EF4-FFF2-40B4-BE49-F238E27FC236}">
                <a16:creationId xmlns:a16="http://schemas.microsoft.com/office/drawing/2014/main" id="{AD8FF566-7DD1-0E2D-7808-52E4682A3691}"/>
              </a:ext>
            </a:extLst>
          </p:cNvPr>
          <p:cNvSpPr>
            <a:spLocks noGrp="1"/>
          </p:cNvSpPr>
          <p:nvPr>
            <p:ph type="pic" sz="quarter" idx="28"/>
          </p:nvPr>
        </p:nvSpPr>
        <p:spPr>
          <a:xfrm>
            <a:off x="5607373"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35" name="Text Placeholder 7">
            <a:extLst>
              <a:ext uri="{FF2B5EF4-FFF2-40B4-BE49-F238E27FC236}">
                <a16:creationId xmlns:a16="http://schemas.microsoft.com/office/drawing/2014/main" id="{BAEF5E1E-5E92-F2B5-56CF-E100468CAD96}"/>
              </a:ext>
            </a:extLst>
          </p:cNvPr>
          <p:cNvSpPr>
            <a:spLocks noGrp="1"/>
          </p:cNvSpPr>
          <p:nvPr>
            <p:ph type="body" sz="quarter" idx="29"/>
          </p:nvPr>
        </p:nvSpPr>
        <p:spPr>
          <a:xfrm>
            <a:off x="6682412" y="2491117"/>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36" name="Picture Placeholder 13">
            <a:extLst>
              <a:ext uri="{FF2B5EF4-FFF2-40B4-BE49-F238E27FC236}">
                <a16:creationId xmlns:a16="http://schemas.microsoft.com/office/drawing/2014/main" id="{C470ABA1-5C36-8484-2D58-27FF38933BBB}"/>
              </a:ext>
            </a:extLst>
          </p:cNvPr>
          <p:cNvSpPr>
            <a:spLocks noGrp="1"/>
          </p:cNvSpPr>
          <p:nvPr>
            <p:ph type="pic" sz="quarter" idx="30"/>
          </p:nvPr>
        </p:nvSpPr>
        <p:spPr>
          <a:xfrm>
            <a:off x="6682411"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37" name="Text Placeholder 7">
            <a:extLst>
              <a:ext uri="{FF2B5EF4-FFF2-40B4-BE49-F238E27FC236}">
                <a16:creationId xmlns:a16="http://schemas.microsoft.com/office/drawing/2014/main" id="{6CD6741F-E1EE-5313-53A7-84156EC8E031}"/>
              </a:ext>
            </a:extLst>
          </p:cNvPr>
          <p:cNvSpPr>
            <a:spLocks noGrp="1"/>
          </p:cNvSpPr>
          <p:nvPr>
            <p:ph type="body" sz="quarter" idx="31"/>
          </p:nvPr>
        </p:nvSpPr>
        <p:spPr>
          <a:xfrm>
            <a:off x="7757448" y="2491117"/>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38" name="Picture Placeholder 13">
            <a:extLst>
              <a:ext uri="{FF2B5EF4-FFF2-40B4-BE49-F238E27FC236}">
                <a16:creationId xmlns:a16="http://schemas.microsoft.com/office/drawing/2014/main" id="{CEA267D5-3CA1-AC5A-D924-A422F7E562E8}"/>
              </a:ext>
            </a:extLst>
          </p:cNvPr>
          <p:cNvSpPr>
            <a:spLocks noGrp="1"/>
          </p:cNvSpPr>
          <p:nvPr>
            <p:ph type="pic" sz="quarter" idx="32"/>
          </p:nvPr>
        </p:nvSpPr>
        <p:spPr>
          <a:xfrm>
            <a:off x="7757447"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39" name="Text Placeholder 7">
            <a:extLst>
              <a:ext uri="{FF2B5EF4-FFF2-40B4-BE49-F238E27FC236}">
                <a16:creationId xmlns:a16="http://schemas.microsoft.com/office/drawing/2014/main" id="{55BE63C0-F614-9777-7B06-53DD89277FDC}"/>
              </a:ext>
            </a:extLst>
          </p:cNvPr>
          <p:cNvSpPr>
            <a:spLocks noGrp="1"/>
          </p:cNvSpPr>
          <p:nvPr>
            <p:ph type="body" sz="quarter" idx="33"/>
          </p:nvPr>
        </p:nvSpPr>
        <p:spPr>
          <a:xfrm>
            <a:off x="8832487" y="2491117"/>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40" name="Picture Placeholder 13">
            <a:extLst>
              <a:ext uri="{FF2B5EF4-FFF2-40B4-BE49-F238E27FC236}">
                <a16:creationId xmlns:a16="http://schemas.microsoft.com/office/drawing/2014/main" id="{145B44C5-0768-8FBA-C0A8-0D1BBC32382C}"/>
              </a:ext>
            </a:extLst>
          </p:cNvPr>
          <p:cNvSpPr>
            <a:spLocks noGrp="1"/>
          </p:cNvSpPr>
          <p:nvPr>
            <p:ph type="pic" sz="quarter" idx="34"/>
          </p:nvPr>
        </p:nvSpPr>
        <p:spPr>
          <a:xfrm>
            <a:off x="8832485" y="1582423"/>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41" name="Text Placeholder 7">
            <a:extLst>
              <a:ext uri="{FF2B5EF4-FFF2-40B4-BE49-F238E27FC236}">
                <a16:creationId xmlns:a16="http://schemas.microsoft.com/office/drawing/2014/main" id="{F9D29DA8-81C2-D1B3-3836-4A0238F420FF}"/>
              </a:ext>
            </a:extLst>
          </p:cNvPr>
          <p:cNvSpPr>
            <a:spLocks noGrp="1"/>
          </p:cNvSpPr>
          <p:nvPr>
            <p:ph type="body" sz="quarter" idx="35"/>
          </p:nvPr>
        </p:nvSpPr>
        <p:spPr>
          <a:xfrm>
            <a:off x="232188"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42" name="Picture Placeholder 13">
            <a:extLst>
              <a:ext uri="{FF2B5EF4-FFF2-40B4-BE49-F238E27FC236}">
                <a16:creationId xmlns:a16="http://schemas.microsoft.com/office/drawing/2014/main" id="{FA1A204C-72EC-FD5A-E067-A82ECB88F84B}"/>
              </a:ext>
            </a:extLst>
          </p:cNvPr>
          <p:cNvSpPr>
            <a:spLocks noGrp="1"/>
          </p:cNvSpPr>
          <p:nvPr>
            <p:ph type="pic" sz="quarter" idx="36"/>
          </p:nvPr>
        </p:nvSpPr>
        <p:spPr>
          <a:xfrm>
            <a:off x="232187"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43" name="Text Placeholder 7">
            <a:extLst>
              <a:ext uri="{FF2B5EF4-FFF2-40B4-BE49-F238E27FC236}">
                <a16:creationId xmlns:a16="http://schemas.microsoft.com/office/drawing/2014/main" id="{DBC2B3EC-0D8A-B204-81E7-51694CB62FBE}"/>
              </a:ext>
            </a:extLst>
          </p:cNvPr>
          <p:cNvSpPr>
            <a:spLocks noGrp="1"/>
          </p:cNvSpPr>
          <p:nvPr>
            <p:ph type="body" sz="quarter" idx="37"/>
          </p:nvPr>
        </p:nvSpPr>
        <p:spPr>
          <a:xfrm>
            <a:off x="1307227"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44" name="Picture Placeholder 13">
            <a:extLst>
              <a:ext uri="{FF2B5EF4-FFF2-40B4-BE49-F238E27FC236}">
                <a16:creationId xmlns:a16="http://schemas.microsoft.com/office/drawing/2014/main" id="{57A73D9A-94F0-68B4-5D61-E546F34F6E8C}"/>
              </a:ext>
            </a:extLst>
          </p:cNvPr>
          <p:cNvSpPr>
            <a:spLocks noGrp="1"/>
          </p:cNvSpPr>
          <p:nvPr>
            <p:ph type="pic" sz="quarter" idx="38"/>
          </p:nvPr>
        </p:nvSpPr>
        <p:spPr>
          <a:xfrm>
            <a:off x="1307224"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45" name="Text Placeholder 7">
            <a:extLst>
              <a:ext uri="{FF2B5EF4-FFF2-40B4-BE49-F238E27FC236}">
                <a16:creationId xmlns:a16="http://schemas.microsoft.com/office/drawing/2014/main" id="{2BCDE1C2-32D5-621B-DCFE-1A8816015A93}"/>
              </a:ext>
            </a:extLst>
          </p:cNvPr>
          <p:cNvSpPr>
            <a:spLocks noGrp="1"/>
          </p:cNvSpPr>
          <p:nvPr>
            <p:ph type="body" sz="quarter" idx="39"/>
          </p:nvPr>
        </p:nvSpPr>
        <p:spPr>
          <a:xfrm>
            <a:off x="2382263"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46" name="Picture Placeholder 13">
            <a:extLst>
              <a:ext uri="{FF2B5EF4-FFF2-40B4-BE49-F238E27FC236}">
                <a16:creationId xmlns:a16="http://schemas.microsoft.com/office/drawing/2014/main" id="{1056AE21-EA7C-990E-CB37-CEEB3676FB28}"/>
              </a:ext>
            </a:extLst>
          </p:cNvPr>
          <p:cNvSpPr>
            <a:spLocks noGrp="1"/>
          </p:cNvSpPr>
          <p:nvPr>
            <p:ph type="pic" sz="quarter" idx="40"/>
          </p:nvPr>
        </p:nvSpPr>
        <p:spPr>
          <a:xfrm>
            <a:off x="2382262"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47" name="Text Placeholder 7">
            <a:extLst>
              <a:ext uri="{FF2B5EF4-FFF2-40B4-BE49-F238E27FC236}">
                <a16:creationId xmlns:a16="http://schemas.microsoft.com/office/drawing/2014/main" id="{2A7C74A7-7383-05D3-8226-734A2D830857}"/>
              </a:ext>
            </a:extLst>
          </p:cNvPr>
          <p:cNvSpPr>
            <a:spLocks noGrp="1"/>
          </p:cNvSpPr>
          <p:nvPr>
            <p:ph type="body" sz="quarter" idx="41"/>
          </p:nvPr>
        </p:nvSpPr>
        <p:spPr>
          <a:xfrm>
            <a:off x="3457301"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48" name="Picture Placeholder 13">
            <a:extLst>
              <a:ext uri="{FF2B5EF4-FFF2-40B4-BE49-F238E27FC236}">
                <a16:creationId xmlns:a16="http://schemas.microsoft.com/office/drawing/2014/main" id="{4B4795CD-C260-1E62-1AA2-3BBE2BB9E324}"/>
              </a:ext>
            </a:extLst>
          </p:cNvPr>
          <p:cNvSpPr>
            <a:spLocks noGrp="1"/>
          </p:cNvSpPr>
          <p:nvPr>
            <p:ph type="pic" sz="quarter" idx="42"/>
          </p:nvPr>
        </p:nvSpPr>
        <p:spPr>
          <a:xfrm>
            <a:off x="3457298"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49" name="Text Placeholder 7">
            <a:extLst>
              <a:ext uri="{FF2B5EF4-FFF2-40B4-BE49-F238E27FC236}">
                <a16:creationId xmlns:a16="http://schemas.microsoft.com/office/drawing/2014/main" id="{35281927-FEAF-2D06-3C5B-341BE614A505}"/>
              </a:ext>
            </a:extLst>
          </p:cNvPr>
          <p:cNvSpPr>
            <a:spLocks noGrp="1"/>
          </p:cNvSpPr>
          <p:nvPr>
            <p:ph type="body" sz="quarter" idx="43"/>
          </p:nvPr>
        </p:nvSpPr>
        <p:spPr>
          <a:xfrm>
            <a:off x="4532338"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50" name="Picture Placeholder 13">
            <a:extLst>
              <a:ext uri="{FF2B5EF4-FFF2-40B4-BE49-F238E27FC236}">
                <a16:creationId xmlns:a16="http://schemas.microsoft.com/office/drawing/2014/main" id="{454106EB-0A2A-C28D-E954-67C72F956400}"/>
              </a:ext>
            </a:extLst>
          </p:cNvPr>
          <p:cNvSpPr>
            <a:spLocks noGrp="1"/>
          </p:cNvSpPr>
          <p:nvPr>
            <p:ph type="pic" sz="quarter" idx="44"/>
          </p:nvPr>
        </p:nvSpPr>
        <p:spPr>
          <a:xfrm>
            <a:off x="4532337"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51" name="Text Placeholder 7">
            <a:extLst>
              <a:ext uri="{FF2B5EF4-FFF2-40B4-BE49-F238E27FC236}">
                <a16:creationId xmlns:a16="http://schemas.microsoft.com/office/drawing/2014/main" id="{A39155E0-7419-DFFF-1D67-E022DE47D810}"/>
              </a:ext>
            </a:extLst>
          </p:cNvPr>
          <p:cNvSpPr>
            <a:spLocks noGrp="1"/>
          </p:cNvSpPr>
          <p:nvPr>
            <p:ph type="body" sz="quarter" idx="45"/>
          </p:nvPr>
        </p:nvSpPr>
        <p:spPr>
          <a:xfrm>
            <a:off x="5607374"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52" name="Picture Placeholder 13">
            <a:extLst>
              <a:ext uri="{FF2B5EF4-FFF2-40B4-BE49-F238E27FC236}">
                <a16:creationId xmlns:a16="http://schemas.microsoft.com/office/drawing/2014/main" id="{9901EA10-9340-EB64-44D6-787985AEFE10}"/>
              </a:ext>
            </a:extLst>
          </p:cNvPr>
          <p:cNvSpPr>
            <a:spLocks noGrp="1"/>
          </p:cNvSpPr>
          <p:nvPr>
            <p:ph type="pic" sz="quarter" idx="46"/>
          </p:nvPr>
        </p:nvSpPr>
        <p:spPr>
          <a:xfrm>
            <a:off x="5607373"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53" name="Text Placeholder 7">
            <a:extLst>
              <a:ext uri="{FF2B5EF4-FFF2-40B4-BE49-F238E27FC236}">
                <a16:creationId xmlns:a16="http://schemas.microsoft.com/office/drawing/2014/main" id="{C9D70C04-5FE3-C97C-9499-B20798986282}"/>
              </a:ext>
            </a:extLst>
          </p:cNvPr>
          <p:cNvSpPr>
            <a:spLocks noGrp="1"/>
          </p:cNvSpPr>
          <p:nvPr>
            <p:ph type="body" sz="quarter" idx="47"/>
          </p:nvPr>
        </p:nvSpPr>
        <p:spPr>
          <a:xfrm>
            <a:off x="6682412"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54" name="Picture Placeholder 13">
            <a:extLst>
              <a:ext uri="{FF2B5EF4-FFF2-40B4-BE49-F238E27FC236}">
                <a16:creationId xmlns:a16="http://schemas.microsoft.com/office/drawing/2014/main" id="{B137BFAC-E26B-A11F-67A8-128068EED7A6}"/>
              </a:ext>
            </a:extLst>
          </p:cNvPr>
          <p:cNvSpPr>
            <a:spLocks noGrp="1"/>
          </p:cNvSpPr>
          <p:nvPr>
            <p:ph type="pic" sz="quarter" idx="48"/>
          </p:nvPr>
        </p:nvSpPr>
        <p:spPr>
          <a:xfrm>
            <a:off x="6682411"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55" name="Text Placeholder 7">
            <a:extLst>
              <a:ext uri="{FF2B5EF4-FFF2-40B4-BE49-F238E27FC236}">
                <a16:creationId xmlns:a16="http://schemas.microsoft.com/office/drawing/2014/main" id="{B9C9E40B-5EB4-EFA6-11E5-B312374E0960}"/>
              </a:ext>
            </a:extLst>
          </p:cNvPr>
          <p:cNvSpPr>
            <a:spLocks noGrp="1"/>
          </p:cNvSpPr>
          <p:nvPr>
            <p:ph type="body" sz="quarter" idx="49"/>
          </p:nvPr>
        </p:nvSpPr>
        <p:spPr>
          <a:xfrm>
            <a:off x="7757448"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56" name="Picture Placeholder 13">
            <a:extLst>
              <a:ext uri="{FF2B5EF4-FFF2-40B4-BE49-F238E27FC236}">
                <a16:creationId xmlns:a16="http://schemas.microsoft.com/office/drawing/2014/main" id="{D5ABDB78-6122-D6DC-95FE-BD889F264594}"/>
              </a:ext>
            </a:extLst>
          </p:cNvPr>
          <p:cNvSpPr>
            <a:spLocks noGrp="1"/>
          </p:cNvSpPr>
          <p:nvPr>
            <p:ph type="pic" sz="quarter" idx="50"/>
          </p:nvPr>
        </p:nvSpPr>
        <p:spPr>
          <a:xfrm>
            <a:off x="7757447"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57" name="Text Placeholder 7">
            <a:extLst>
              <a:ext uri="{FF2B5EF4-FFF2-40B4-BE49-F238E27FC236}">
                <a16:creationId xmlns:a16="http://schemas.microsoft.com/office/drawing/2014/main" id="{4E2D7138-D066-E41A-39AA-0D8FA30517E7}"/>
              </a:ext>
            </a:extLst>
          </p:cNvPr>
          <p:cNvSpPr>
            <a:spLocks noGrp="1"/>
          </p:cNvSpPr>
          <p:nvPr>
            <p:ph type="body" sz="quarter" idx="51"/>
          </p:nvPr>
        </p:nvSpPr>
        <p:spPr>
          <a:xfrm>
            <a:off x="8832487" y="3919886"/>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58" name="Picture Placeholder 13">
            <a:extLst>
              <a:ext uri="{FF2B5EF4-FFF2-40B4-BE49-F238E27FC236}">
                <a16:creationId xmlns:a16="http://schemas.microsoft.com/office/drawing/2014/main" id="{96E0979F-C6C6-8338-6B56-C8DAC73741CF}"/>
              </a:ext>
            </a:extLst>
          </p:cNvPr>
          <p:cNvSpPr>
            <a:spLocks noGrp="1"/>
          </p:cNvSpPr>
          <p:nvPr>
            <p:ph type="pic" sz="quarter" idx="52"/>
          </p:nvPr>
        </p:nvSpPr>
        <p:spPr>
          <a:xfrm>
            <a:off x="8832485" y="3011192"/>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59" name="Text Placeholder 7">
            <a:extLst>
              <a:ext uri="{FF2B5EF4-FFF2-40B4-BE49-F238E27FC236}">
                <a16:creationId xmlns:a16="http://schemas.microsoft.com/office/drawing/2014/main" id="{F8A71A41-833F-70C9-5B75-DD48233E3B6E}"/>
              </a:ext>
            </a:extLst>
          </p:cNvPr>
          <p:cNvSpPr>
            <a:spLocks noGrp="1"/>
          </p:cNvSpPr>
          <p:nvPr>
            <p:ph type="body" sz="quarter" idx="53"/>
          </p:nvPr>
        </p:nvSpPr>
        <p:spPr>
          <a:xfrm>
            <a:off x="232188"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60" name="Picture Placeholder 13">
            <a:extLst>
              <a:ext uri="{FF2B5EF4-FFF2-40B4-BE49-F238E27FC236}">
                <a16:creationId xmlns:a16="http://schemas.microsoft.com/office/drawing/2014/main" id="{3A094867-CC6E-B533-0D2D-51B3F5C008AA}"/>
              </a:ext>
            </a:extLst>
          </p:cNvPr>
          <p:cNvSpPr>
            <a:spLocks noGrp="1"/>
          </p:cNvSpPr>
          <p:nvPr>
            <p:ph type="pic" sz="quarter" idx="54"/>
          </p:nvPr>
        </p:nvSpPr>
        <p:spPr>
          <a:xfrm>
            <a:off x="232187"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61" name="Text Placeholder 7">
            <a:extLst>
              <a:ext uri="{FF2B5EF4-FFF2-40B4-BE49-F238E27FC236}">
                <a16:creationId xmlns:a16="http://schemas.microsoft.com/office/drawing/2014/main" id="{8CD3A6BE-E9F2-91F5-DE74-6F843D18C706}"/>
              </a:ext>
            </a:extLst>
          </p:cNvPr>
          <p:cNvSpPr>
            <a:spLocks noGrp="1"/>
          </p:cNvSpPr>
          <p:nvPr>
            <p:ph type="body" sz="quarter" idx="55"/>
          </p:nvPr>
        </p:nvSpPr>
        <p:spPr>
          <a:xfrm>
            <a:off x="1307227"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62" name="Picture Placeholder 13">
            <a:extLst>
              <a:ext uri="{FF2B5EF4-FFF2-40B4-BE49-F238E27FC236}">
                <a16:creationId xmlns:a16="http://schemas.microsoft.com/office/drawing/2014/main" id="{CD3035BC-F352-2FF8-A6F6-AAF4D0154213}"/>
              </a:ext>
            </a:extLst>
          </p:cNvPr>
          <p:cNvSpPr>
            <a:spLocks noGrp="1"/>
          </p:cNvSpPr>
          <p:nvPr>
            <p:ph type="pic" sz="quarter" idx="56"/>
          </p:nvPr>
        </p:nvSpPr>
        <p:spPr>
          <a:xfrm>
            <a:off x="1307224"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63" name="Text Placeholder 7">
            <a:extLst>
              <a:ext uri="{FF2B5EF4-FFF2-40B4-BE49-F238E27FC236}">
                <a16:creationId xmlns:a16="http://schemas.microsoft.com/office/drawing/2014/main" id="{9AEBD8FC-9DE4-CF9D-51C8-692BF2044C0D}"/>
              </a:ext>
            </a:extLst>
          </p:cNvPr>
          <p:cNvSpPr>
            <a:spLocks noGrp="1"/>
          </p:cNvSpPr>
          <p:nvPr>
            <p:ph type="body" sz="quarter" idx="57"/>
          </p:nvPr>
        </p:nvSpPr>
        <p:spPr>
          <a:xfrm>
            <a:off x="2382263"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64" name="Picture Placeholder 13">
            <a:extLst>
              <a:ext uri="{FF2B5EF4-FFF2-40B4-BE49-F238E27FC236}">
                <a16:creationId xmlns:a16="http://schemas.microsoft.com/office/drawing/2014/main" id="{4287F641-7628-F2AB-CA56-F1E260F64779}"/>
              </a:ext>
            </a:extLst>
          </p:cNvPr>
          <p:cNvSpPr>
            <a:spLocks noGrp="1"/>
          </p:cNvSpPr>
          <p:nvPr>
            <p:ph type="pic" sz="quarter" idx="58"/>
          </p:nvPr>
        </p:nvSpPr>
        <p:spPr>
          <a:xfrm>
            <a:off x="2382262"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65" name="Text Placeholder 7">
            <a:extLst>
              <a:ext uri="{FF2B5EF4-FFF2-40B4-BE49-F238E27FC236}">
                <a16:creationId xmlns:a16="http://schemas.microsoft.com/office/drawing/2014/main" id="{D768AB8D-4589-796F-842F-486A27B04CD3}"/>
              </a:ext>
            </a:extLst>
          </p:cNvPr>
          <p:cNvSpPr>
            <a:spLocks noGrp="1"/>
          </p:cNvSpPr>
          <p:nvPr>
            <p:ph type="body" sz="quarter" idx="59"/>
          </p:nvPr>
        </p:nvSpPr>
        <p:spPr>
          <a:xfrm>
            <a:off x="3457301"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66" name="Picture Placeholder 13">
            <a:extLst>
              <a:ext uri="{FF2B5EF4-FFF2-40B4-BE49-F238E27FC236}">
                <a16:creationId xmlns:a16="http://schemas.microsoft.com/office/drawing/2014/main" id="{332BD95A-4017-D2D5-7AF7-57568F27CD11}"/>
              </a:ext>
            </a:extLst>
          </p:cNvPr>
          <p:cNvSpPr>
            <a:spLocks noGrp="1"/>
          </p:cNvSpPr>
          <p:nvPr>
            <p:ph type="pic" sz="quarter" idx="60"/>
          </p:nvPr>
        </p:nvSpPr>
        <p:spPr>
          <a:xfrm>
            <a:off x="3457298"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67" name="Text Placeholder 7">
            <a:extLst>
              <a:ext uri="{FF2B5EF4-FFF2-40B4-BE49-F238E27FC236}">
                <a16:creationId xmlns:a16="http://schemas.microsoft.com/office/drawing/2014/main" id="{F3C1CD2E-F584-458C-57D9-F0B1E36B7EAC}"/>
              </a:ext>
            </a:extLst>
          </p:cNvPr>
          <p:cNvSpPr>
            <a:spLocks noGrp="1"/>
          </p:cNvSpPr>
          <p:nvPr>
            <p:ph type="body" sz="quarter" idx="61"/>
          </p:nvPr>
        </p:nvSpPr>
        <p:spPr>
          <a:xfrm>
            <a:off x="4532338"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68" name="Picture Placeholder 13">
            <a:extLst>
              <a:ext uri="{FF2B5EF4-FFF2-40B4-BE49-F238E27FC236}">
                <a16:creationId xmlns:a16="http://schemas.microsoft.com/office/drawing/2014/main" id="{CFF6491B-2D24-5B7B-502B-D251A5A3D063}"/>
              </a:ext>
            </a:extLst>
          </p:cNvPr>
          <p:cNvSpPr>
            <a:spLocks noGrp="1"/>
          </p:cNvSpPr>
          <p:nvPr>
            <p:ph type="pic" sz="quarter" idx="62"/>
          </p:nvPr>
        </p:nvSpPr>
        <p:spPr>
          <a:xfrm>
            <a:off x="4532337"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69" name="Text Placeholder 7">
            <a:extLst>
              <a:ext uri="{FF2B5EF4-FFF2-40B4-BE49-F238E27FC236}">
                <a16:creationId xmlns:a16="http://schemas.microsoft.com/office/drawing/2014/main" id="{345FF1BD-3037-BD8D-5043-F9CBAC0A8AAB}"/>
              </a:ext>
            </a:extLst>
          </p:cNvPr>
          <p:cNvSpPr>
            <a:spLocks noGrp="1"/>
          </p:cNvSpPr>
          <p:nvPr>
            <p:ph type="body" sz="quarter" idx="63"/>
          </p:nvPr>
        </p:nvSpPr>
        <p:spPr>
          <a:xfrm>
            <a:off x="5607374"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70" name="Picture Placeholder 13">
            <a:extLst>
              <a:ext uri="{FF2B5EF4-FFF2-40B4-BE49-F238E27FC236}">
                <a16:creationId xmlns:a16="http://schemas.microsoft.com/office/drawing/2014/main" id="{E4AC9FEC-3985-7481-B441-6077B003B3AB}"/>
              </a:ext>
            </a:extLst>
          </p:cNvPr>
          <p:cNvSpPr>
            <a:spLocks noGrp="1"/>
          </p:cNvSpPr>
          <p:nvPr>
            <p:ph type="pic" sz="quarter" idx="64"/>
          </p:nvPr>
        </p:nvSpPr>
        <p:spPr>
          <a:xfrm>
            <a:off x="5607373"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71" name="Text Placeholder 7">
            <a:extLst>
              <a:ext uri="{FF2B5EF4-FFF2-40B4-BE49-F238E27FC236}">
                <a16:creationId xmlns:a16="http://schemas.microsoft.com/office/drawing/2014/main" id="{7E81EA1A-70B9-BE7B-436B-DBC628EF4E3A}"/>
              </a:ext>
            </a:extLst>
          </p:cNvPr>
          <p:cNvSpPr>
            <a:spLocks noGrp="1"/>
          </p:cNvSpPr>
          <p:nvPr>
            <p:ph type="body" sz="quarter" idx="65"/>
          </p:nvPr>
        </p:nvSpPr>
        <p:spPr>
          <a:xfrm>
            <a:off x="6682412"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72" name="Picture Placeholder 13">
            <a:extLst>
              <a:ext uri="{FF2B5EF4-FFF2-40B4-BE49-F238E27FC236}">
                <a16:creationId xmlns:a16="http://schemas.microsoft.com/office/drawing/2014/main" id="{84893D90-A29B-F713-3869-6FFE871FAF91}"/>
              </a:ext>
            </a:extLst>
          </p:cNvPr>
          <p:cNvSpPr>
            <a:spLocks noGrp="1"/>
          </p:cNvSpPr>
          <p:nvPr>
            <p:ph type="pic" sz="quarter" idx="66"/>
          </p:nvPr>
        </p:nvSpPr>
        <p:spPr>
          <a:xfrm>
            <a:off x="6682411"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73" name="Text Placeholder 7">
            <a:extLst>
              <a:ext uri="{FF2B5EF4-FFF2-40B4-BE49-F238E27FC236}">
                <a16:creationId xmlns:a16="http://schemas.microsoft.com/office/drawing/2014/main" id="{3D247027-7357-BB07-46A8-F763EBCD57ED}"/>
              </a:ext>
            </a:extLst>
          </p:cNvPr>
          <p:cNvSpPr>
            <a:spLocks noGrp="1"/>
          </p:cNvSpPr>
          <p:nvPr>
            <p:ph type="body" sz="quarter" idx="67"/>
          </p:nvPr>
        </p:nvSpPr>
        <p:spPr>
          <a:xfrm>
            <a:off x="7757448"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74" name="Picture Placeholder 13">
            <a:extLst>
              <a:ext uri="{FF2B5EF4-FFF2-40B4-BE49-F238E27FC236}">
                <a16:creationId xmlns:a16="http://schemas.microsoft.com/office/drawing/2014/main" id="{4BEB1C97-59B0-91A1-78F7-4E5D88367179}"/>
              </a:ext>
            </a:extLst>
          </p:cNvPr>
          <p:cNvSpPr>
            <a:spLocks noGrp="1"/>
          </p:cNvSpPr>
          <p:nvPr>
            <p:ph type="pic" sz="quarter" idx="68"/>
          </p:nvPr>
        </p:nvSpPr>
        <p:spPr>
          <a:xfrm>
            <a:off x="7757447"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75" name="Text Placeholder 7">
            <a:extLst>
              <a:ext uri="{FF2B5EF4-FFF2-40B4-BE49-F238E27FC236}">
                <a16:creationId xmlns:a16="http://schemas.microsoft.com/office/drawing/2014/main" id="{D649F273-8E87-79A5-3C41-3724100158CC}"/>
              </a:ext>
            </a:extLst>
          </p:cNvPr>
          <p:cNvSpPr>
            <a:spLocks noGrp="1"/>
          </p:cNvSpPr>
          <p:nvPr>
            <p:ph type="body" sz="quarter" idx="69"/>
          </p:nvPr>
        </p:nvSpPr>
        <p:spPr>
          <a:xfrm>
            <a:off x="8832487" y="5365518"/>
            <a:ext cx="842975" cy="279885"/>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76" name="Picture Placeholder 13">
            <a:extLst>
              <a:ext uri="{FF2B5EF4-FFF2-40B4-BE49-F238E27FC236}">
                <a16:creationId xmlns:a16="http://schemas.microsoft.com/office/drawing/2014/main" id="{F5D68632-E476-5F1C-2933-17B9243D0254}"/>
              </a:ext>
            </a:extLst>
          </p:cNvPr>
          <p:cNvSpPr>
            <a:spLocks noGrp="1"/>
          </p:cNvSpPr>
          <p:nvPr>
            <p:ph type="pic" sz="quarter" idx="70"/>
          </p:nvPr>
        </p:nvSpPr>
        <p:spPr>
          <a:xfrm>
            <a:off x="8832485" y="4456824"/>
            <a:ext cx="842975"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pic>
        <p:nvPicPr>
          <p:cNvPr id="3" name="Picture Placeholder 6">
            <a:extLst>
              <a:ext uri="{FF2B5EF4-FFF2-40B4-BE49-F238E27FC236}">
                <a16:creationId xmlns:a16="http://schemas.microsoft.com/office/drawing/2014/main" id="{F137E10C-F9CD-4EC2-3D40-D8E333B7EA53}"/>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2F7F16BE-6642-E514-7275-6109514DE570}"/>
              </a:ext>
            </a:extLst>
          </p:cNvPr>
          <p:cNvSpPr>
            <a:spLocks noGrp="1"/>
          </p:cNvSpPr>
          <p:nvPr>
            <p:ph type="body" sz="quarter" idx="17"/>
          </p:nvPr>
        </p:nvSpPr>
        <p:spPr>
          <a:xfrm>
            <a:off x="233743" y="6432566"/>
            <a:ext cx="4602843" cy="211083"/>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12" name="Subtitle 2">
            <a:extLst>
              <a:ext uri="{FF2B5EF4-FFF2-40B4-BE49-F238E27FC236}">
                <a16:creationId xmlns:a16="http://schemas.microsoft.com/office/drawing/2014/main" id="{CBF3292C-B481-FA95-A6D3-584945EA0C31}"/>
              </a:ext>
            </a:extLst>
          </p:cNvPr>
          <p:cNvSpPr>
            <a:spLocks noGrp="1"/>
          </p:cNvSpPr>
          <p:nvPr>
            <p:ph type="subTitle" idx="1"/>
          </p:nvPr>
        </p:nvSpPr>
        <p:spPr>
          <a:xfrm>
            <a:off x="232188" y="1189487"/>
            <a:ext cx="6215517" cy="206124"/>
          </a:xfrm>
        </p:spPr>
        <p:txBody>
          <a:bodyPr/>
          <a:lstStyle>
            <a:lvl1pPr marL="0" indent="0" algn="l">
              <a:lnSpc>
                <a:spcPct val="102000"/>
              </a:lnSpc>
              <a:buNone/>
              <a:defRPr sz="1324"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3" name="Text Placeholder 7">
            <a:extLst>
              <a:ext uri="{FF2B5EF4-FFF2-40B4-BE49-F238E27FC236}">
                <a16:creationId xmlns:a16="http://schemas.microsoft.com/office/drawing/2014/main" id="{5E0418EE-ED8B-A9B9-E816-A0BE421C2891}"/>
              </a:ext>
            </a:extLst>
          </p:cNvPr>
          <p:cNvSpPr>
            <a:spLocks noGrp="1"/>
          </p:cNvSpPr>
          <p:nvPr>
            <p:ph type="body" sz="quarter" idx="18"/>
          </p:nvPr>
        </p:nvSpPr>
        <p:spPr>
          <a:xfrm>
            <a:off x="233743" y="483382"/>
            <a:ext cx="6213962" cy="131909"/>
          </a:xfrm>
        </p:spPr>
        <p:txBody>
          <a:bodyPr>
            <a:spAutoFit/>
          </a:bodyPr>
          <a:lstStyle>
            <a:lvl1pPr>
              <a:lnSpc>
                <a:spcPct val="98000"/>
              </a:lnSpc>
              <a:defRPr sz="856" b="0" i="0" cap="all" baseline="0">
                <a:solidFill>
                  <a:schemeClr val="bg2"/>
                </a:solidFill>
                <a:latin typeface="Rathbones Sans" pitchFamily="2" charset="0"/>
              </a:defRPr>
            </a:lvl1pPr>
          </a:lstStyle>
          <a:p>
            <a:pPr lvl="0"/>
            <a:r>
              <a:rPr lang="en-US"/>
              <a:t>Click to edit Master text styles</a:t>
            </a:r>
          </a:p>
        </p:txBody>
      </p:sp>
      <p:sp>
        <p:nvSpPr>
          <p:cNvPr id="17" name="Title 16">
            <a:extLst>
              <a:ext uri="{FF2B5EF4-FFF2-40B4-BE49-F238E27FC236}">
                <a16:creationId xmlns:a16="http://schemas.microsoft.com/office/drawing/2014/main" id="{3CD6E29C-3D37-2DDC-67B3-EF32F6303BFE}"/>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146478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C5515-4FFF-DF9D-8639-AA2729C9D9FE}"/>
              </a:ext>
            </a:extLst>
          </p:cNvPr>
          <p:cNvSpPr>
            <a:spLocks noGrp="1"/>
          </p:cNvSpPr>
          <p:nvPr>
            <p:ph type="ctrTitle" hasCustomPrompt="1"/>
          </p:nvPr>
        </p:nvSpPr>
        <p:spPr>
          <a:xfrm>
            <a:off x="1238250" y="2995724"/>
            <a:ext cx="7429500" cy="886718"/>
          </a:xfrm>
        </p:spPr>
        <p:txBody>
          <a:bodyPr anchor="ctr"/>
          <a:lstStyle>
            <a:lvl1pPr algn="ctr">
              <a:lnSpc>
                <a:spcPct val="90000"/>
              </a:lnSpc>
              <a:defRPr sz="3200">
                <a:solidFill>
                  <a:schemeClr val="bg1"/>
                </a:solidFill>
              </a:defRPr>
            </a:lvl1pPr>
          </a:lstStyle>
          <a:p>
            <a:r>
              <a:rPr lang="en-US" dirty="0"/>
              <a:t>Click to edit </a:t>
            </a:r>
            <a:br>
              <a:rPr lang="en-US" dirty="0"/>
            </a:br>
            <a:r>
              <a:rPr lang="en-US" dirty="0"/>
              <a:t>Master title style</a:t>
            </a:r>
          </a:p>
        </p:txBody>
      </p:sp>
      <p:pic>
        <p:nvPicPr>
          <p:cNvPr id="2" name="Graphic 1">
            <a:extLst>
              <a:ext uri="{FF2B5EF4-FFF2-40B4-BE49-F238E27FC236}">
                <a16:creationId xmlns:a16="http://schemas.microsoft.com/office/drawing/2014/main" id="{4258ECC2-99D5-3BC1-3AE1-5EEC0D5598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4882" y="362839"/>
            <a:ext cx="2192780" cy="238443"/>
          </a:xfrm>
          <a:prstGeom prst="rect">
            <a:avLst/>
          </a:prstGeom>
        </p:spPr>
      </p:pic>
      <p:pic>
        <p:nvPicPr>
          <p:cNvPr id="3" name="Graphic 2">
            <a:extLst>
              <a:ext uri="{FF2B5EF4-FFF2-40B4-BE49-F238E27FC236}">
                <a16:creationId xmlns:a16="http://schemas.microsoft.com/office/drawing/2014/main" id="{EA7CAFAB-6CA0-2F7F-D2DB-300C2733ECBF}"/>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0296" y="5780252"/>
            <a:ext cx="367417" cy="359576"/>
          </a:xfrm>
          <a:prstGeom prst="rect">
            <a:avLst/>
          </a:prstGeom>
        </p:spPr>
      </p:pic>
      <p:sp>
        <p:nvSpPr>
          <p:cNvPr id="4" name="Subtitle 2">
            <a:extLst>
              <a:ext uri="{FF2B5EF4-FFF2-40B4-BE49-F238E27FC236}">
                <a16:creationId xmlns:a16="http://schemas.microsoft.com/office/drawing/2014/main" id="{2C85BE0A-439A-57A9-9394-9EE9D507DB17}"/>
              </a:ext>
            </a:extLst>
          </p:cNvPr>
          <p:cNvSpPr>
            <a:spLocks noGrp="1"/>
          </p:cNvSpPr>
          <p:nvPr>
            <p:ph type="subTitle" idx="1" hasCustomPrompt="1"/>
          </p:nvPr>
        </p:nvSpPr>
        <p:spPr>
          <a:xfrm>
            <a:off x="233796" y="5966663"/>
            <a:ext cx="3795939" cy="307777"/>
          </a:xfrm>
        </p:spPr>
        <p:txBody>
          <a:bodyPr anchor="b"/>
          <a:lstStyle>
            <a:lvl1pPr marL="0" indent="0" algn="l">
              <a:lnSpc>
                <a:spcPct val="100000"/>
              </a:lnSpc>
              <a:buNone/>
              <a:defRPr sz="1000" b="0" i="0" spc="-27" baseline="0">
                <a:solidFill>
                  <a:schemeClr val="bg1"/>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dirty="0"/>
              <a:t>Click to edit </a:t>
            </a:r>
            <a:br>
              <a:rPr lang="en-US" dirty="0"/>
            </a:br>
            <a:r>
              <a:rPr lang="en-US" dirty="0"/>
              <a:t>Master subtitle style</a:t>
            </a:r>
          </a:p>
        </p:txBody>
      </p:sp>
      <p:sp>
        <p:nvSpPr>
          <p:cNvPr id="9" name="Text Placeholder 7">
            <a:extLst>
              <a:ext uri="{FF2B5EF4-FFF2-40B4-BE49-F238E27FC236}">
                <a16:creationId xmlns:a16="http://schemas.microsoft.com/office/drawing/2014/main" id="{2DA993B7-A8A1-83E4-CA17-FE843DA8664C}"/>
              </a:ext>
            </a:extLst>
          </p:cNvPr>
          <p:cNvSpPr>
            <a:spLocks noGrp="1"/>
          </p:cNvSpPr>
          <p:nvPr>
            <p:ph type="body" sz="quarter" idx="14" hasCustomPrompt="1"/>
          </p:nvPr>
        </p:nvSpPr>
        <p:spPr>
          <a:xfrm>
            <a:off x="233742" y="6368199"/>
            <a:ext cx="3795940" cy="276101"/>
          </a:xfrm>
        </p:spPr>
        <p:txBody>
          <a:bodyPr anchor="b"/>
          <a:lstStyle>
            <a:lvl1pPr>
              <a:lnSpc>
                <a:spcPct val="101000"/>
              </a:lnSpc>
              <a:defRPr sz="900" b="0" cap="none" spc="-8" baseline="0">
                <a:solidFill>
                  <a:schemeClr val="bg1"/>
                </a:solidFill>
                <a:latin typeface="+mn-lt"/>
              </a:defRPr>
            </a:lvl1pPr>
            <a:lvl2pPr>
              <a:lnSpc>
                <a:spcPct val="101000"/>
              </a:lnSpc>
              <a:defRPr sz="900" b="0" cap="none" spc="-8" baseline="0">
                <a:solidFill>
                  <a:schemeClr val="bg1"/>
                </a:solidFill>
                <a:latin typeface="+mn-lt"/>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45849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hasCustomPrompt="1"/>
          </p:nvPr>
        </p:nvSpPr>
        <p:spPr>
          <a:xfrm>
            <a:off x="232188"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32187"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12" name="Text Placeholder 7">
            <a:extLst>
              <a:ext uri="{FF2B5EF4-FFF2-40B4-BE49-F238E27FC236}">
                <a16:creationId xmlns:a16="http://schemas.microsoft.com/office/drawing/2014/main" id="{D4D2505A-4B07-863F-FF97-B0395CA9258F}"/>
              </a:ext>
            </a:extLst>
          </p:cNvPr>
          <p:cNvSpPr>
            <a:spLocks noGrp="1"/>
          </p:cNvSpPr>
          <p:nvPr>
            <p:ph type="body" sz="quarter" idx="19" hasCustomPrompt="1"/>
          </p:nvPr>
        </p:nvSpPr>
        <p:spPr>
          <a:xfrm>
            <a:off x="1307498"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13" name="Picture Placeholder 13">
            <a:extLst>
              <a:ext uri="{FF2B5EF4-FFF2-40B4-BE49-F238E27FC236}">
                <a16:creationId xmlns:a16="http://schemas.microsoft.com/office/drawing/2014/main" id="{B094BDD4-6DFA-A69B-B9C5-D192C87EE9BD}"/>
              </a:ext>
            </a:extLst>
          </p:cNvPr>
          <p:cNvSpPr>
            <a:spLocks noGrp="1"/>
          </p:cNvSpPr>
          <p:nvPr>
            <p:ph type="pic" sz="quarter" idx="20"/>
          </p:nvPr>
        </p:nvSpPr>
        <p:spPr>
          <a:xfrm>
            <a:off x="1307497"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17" name="Text Placeholder 7">
            <a:extLst>
              <a:ext uri="{FF2B5EF4-FFF2-40B4-BE49-F238E27FC236}">
                <a16:creationId xmlns:a16="http://schemas.microsoft.com/office/drawing/2014/main" id="{D5CA479A-390B-D49B-2B01-9C3271C40B50}"/>
              </a:ext>
            </a:extLst>
          </p:cNvPr>
          <p:cNvSpPr>
            <a:spLocks noGrp="1"/>
          </p:cNvSpPr>
          <p:nvPr>
            <p:ph type="body" sz="quarter" idx="21" hasCustomPrompt="1"/>
          </p:nvPr>
        </p:nvSpPr>
        <p:spPr>
          <a:xfrm>
            <a:off x="2382808"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18" name="Picture Placeholder 13">
            <a:extLst>
              <a:ext uri="{FF2B5EF4-FFF2-40B4-BE49-F238E27FC236}">
                <a16:creationId xmlns:a16="http://schemas.microsoft.com/office/drawing/2014/main" id="{BA316E97-3334-0F07-7BE9-BBBBC3F1D6F8}"/>
              </a:ext>
            </a:extLst>
          </p:cNvPr>
          <p:cNvSpPr>
            <a:spLocks noGrp="1"/>
          </p:cNvSpPr>
          <p:nvPr>
            <p:ph type="pic" sz="quarter" idx="22"/>
          </p:nvPr>
        </p:nvSpPr>
        <p:spPr>
          <a:xfrm>
            <a:off x="2382808"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27" name="Text Placeholder 7">
            <a:extLst>
              <a:ext uri="{FF2B5EF4-FFF2-40B4-BE49-F238E27FC236}">
                <a16:creationId xmlns:a16="http://schemas.microsoft.com/office/drawing/2014/main" id="{C622DE9D-3266-F3A3-7FCF-685ED50EA311}"/>
              </a:ext>
            </a:extLst>
          </p:cNvPr>
          <p:cNvSpPr>
            <a:spLocks noGrp="1"/>
          </p:cNvSpPr>
          <p:nvPr>
            <p:ph type="body" sz="quarter" idx="23" hasCustomPrompt="1"/>
          </p:nvPr>
        </p:nvSpPr>
        <p:spPr>
          <a:xfrm>
            <a:off x="3458119"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28" name="Picture Placeholder 13">
            <a:extLst>
              <a:ext uri="{FF2B5EF4-FFF2-40B4-BE49-F238E27FC236}">
                <a16:creationId xmlns:a16="http://schemas.microsoft.com/office/drawing/2014/main" id="{AFB329DD-35F4-5D4B-DBC5-29003C260D77}"/>
              </a:ext>
            </a:extLst>
          </p:cNvPr>
          <p:cNvSpPr>
            <a:spLocks noGrp="1"/>
          </p:cNvSpPr>
          <p:nvPr>
            <p:ph type="pic" sz="quarter" idx="24"/>
          </p:nvPr>
        </p:nvSpPr>
        <p:spPr>
          <a:xfrm>
            <a:off x="3458117"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29" name="Text Placeholder 7">
            <a:extLst>
              <a:ext uri="{FF2B5EF4-FFF2-40B4-BE49-F238E27FC236}">
                <a16:creationId xmlns:a16="http://schemas.microsoft.com/office/drawing/2014/main" id="{0C41C3E8-358A-4803-332F-76328084B6B6}"/>
              </a:ext>
            </a:extLst>
          </p:cNvPr>
          <p:cNvSpPr>
            <a:spLocks noGrp="1"/>
          </p:cNvSpPr>
          <p:nvPr>
            <p:ph type="body" sz="quarter" idx="25" hasCustomPrompt="1"/>
          </p:nvPr>
        </p:nvSpPr>
        <p:spPr>
          <a:xfrm>
            <a:off x="4531860"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0" name="Picture Placeholder 13">
            <a:extLst>
              <a:ext uri="{FF2B5EF4-FFF2-40B4-BE49-F238E27FC236}">
                <a16:creationId xmlns:a16="http://schemas.microsoft.com/office/drawing/2014/main" id="{2EB24D95-1BE2-3628-A47E-B39757685CB6}"/>
              </a:ext>
            </a:extLst>
          </p:cNvPr>
          <p:cNvSpPr>
            <a:spLocks noGrp="1"/>
          </p:cNvSpPr>
          <p:nvPr>
            <p:ph type="pic" sz="quarter" idx="26"/>
          </p:nvPr>
        </p:nvSpPr>
        <p:spPr>
          <a:xfrm>
            <a:off x="4531859"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31" name="Text Placeholder 7">
            <a:extLst>
              <a:ext uri="{FF2B5EF4-FFF2-40B4-BE49-F238E27FC236}">
                <a16:creationId xmlns:a16="http://schemas.microsoft.com/office/drawing/2014/main" id="{1B9FDAF9-431A-DD68-6510-B7BBA49BAF9D}"/>
              </a:ext>
            </a:extLst>
          </p:cNvPr>
          <p:cNvSpPr>
            <a:spLocks noGrp="1"/>
          </p:cNvSpPr>
          <p:nvPr>
            <p:ph type="body" sz="quarter" idx="27" hasCustomPrompt="1"/>
          </p:nvPr>
        </p:nvSpPr>
        <p:spPr>
          <a:xfrm>
            <a:off x="5607170"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2" name="Picture Placeholder 13">
            <a:extLst>
              <a:ext uri="{FF2B5EF4-FFF2-40B4-BE49-F238E27FC236}">
                <a16:creationId xmlns:a16="http://schemas.microsoft.com/office/drawing/2014/main" id="{018E6DFD-602D-2D50-0F21-2C64FA0ED114}"/>
              </a:ext>
            </a:extLst>
          </p:cNvPr>
          <p:cNvSpPr>
            <a:spLocks noGrp="1"/>
          </p:cNvSpPr>
          <p:nvPr>
            <p:ph type="pic" sz="quarter" idx="28"/>
          </p:nvPr>
        </p:nvSpPr>
        <p:spPr>
          <a:xfrm>
            <a:off x="5607170"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33" name="Text Placeholder 7">
            <a:extLst>
              <a:ext uri="{FF2B5EF4-FFF2-40B4-BE49-F238E27FC236}">
                <a16:creationId xmlns:a16="http://schemas.microsoft.com/office/drawing/2014/main" id="{840CA4ED-D7FB-568C-31DE-810ACBDBBC90}"/>
              </a:ext>
            </a:extLst>
          </p:cNvPr>
          <p:cNvSpPr>
            <a:spLocks noGrp="1"/>
          </p:cNvSpPr>
          <p:nvPr>
            <p:ph type="body" sz="quarter" idx="29" hasCustomPrompt="1"/>
          </p:nvPr>
        </p:nvSpPr>
        <p:spPr>
          <a:xfrm>
            <a:off x="6682480"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4" name="Picture Placeholder 13">
            <a:extLst>
              <a:ext uri="{FF2B5EF4-FFF2-40B4-BE49-F238E27FC236}">
                <a16:creationId xmlns:a16="http://schemas.microsoft.com/office/drawing/2014/main" id="{16FD8EEB-D587-2D43-714E-BE953B29A8C0}"/>
              </a:ext>
            </a:extLst>
          </p:cNvPr>
          <p:cNvSpPr>
            <a:spLocks noGrp="1"/>
          </p:cNvSpPr>
          <p:nvPr>
            <p:ph type="pic" sz="quarter" idx="30"/>
          </p:nvPr>
        </p:nvSpPr>
        <p:spPr>
          <a:xfrm>
            <a:off x="6682480"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7" name="Text Placeholder 7">
            <a:extLst>
              <a:ext uri="{FF2B5EF4-FFF2-40B4-BE49-F238E27FC236}">
                <a16:creationId xmlns:a16="http://schemas.microsoft.com/office/drawing/2014/main" id="{318929D2-E300-A1B4-7E2B-4E5AD3BCEF35}"/>
              </a:ext>
            </a:extLst>
          </p:cNvPr>
          <p:cNvSpPr>
            <a:spLocks noGrp="1"/>
          </p:cNvSpPr>
          <p:nvPr>
            <p:ph type="body" sz="quarter" idx="31" hasCustomPrompt="1"/>
          </p:nvPr>
        </p:nvSpPr>
        <p:spPr>
          <a:xfrm>
            <a:off x="7756223"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78" name="Picture Placeholder 13">
            <a:extLst>
              <a:ext uri="{FF2B5EF4-FFF2-40B4-BE49-F238E27FC236}">
                <a16:creationId xmlns:a16="http://schemas.microsoft.com/office/drawing/2014/main" id="{734340CC-EC24-72FB-67F8-AC5DD9FD6305}"/>
              </a:ext>
            </a:extLst>
          </p:cNvPr>
          <p:cNvSpPr>
            <a:spLocks noGrp="1"/>
          </p:cNvSpPr>
          <p:nvPr>
            <p:ph type="pic" sz="quarter" idx="32"/>
          </p:nvPr>
        </p:nvSpPr>
        <p:spPr>
          <a:xfrm>
            <a:off x="7756223"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9" name="Text Placeholder 7">
            <a:extLst>
              <a:ext uri="{FF2B5EF4-FFF2-40B4-BE49-F238E27FC236}">
                <a16:creationId xmlns:a16="http://schemas.microsoft.com/office/drawing/2014/main" id="{1023754A-C347-CD77-7C3A-6CE1DAEB70E0}"/>
              </a:ext>
            </a:extLst>
          </p:cNvPr>
          <p:cNvSpPr>
            <a:spLocks noGrp="1"/>
          </p:cNvSpPr>
          <p:nvPr>
            <p:ph type="body" sz="quarter" idx="33" hasCustomPrompt="1"/>
          </p:nvPr>
        </p:nvSpPr>
        <p:spPr>
          <a:xfrm>
            <a:off x="8831533" y="2295064"/>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80" name="Picture Placeholder 13">
            <a:extLst>
              <a:ext uri="{FF2B5EF4-FFF2-40B4-BE49-F238E27FC236}">
                <a16:creationId xmlns:a16="http://schemas.microsoft.com/office/drawing/2014/main" id="{624F5D59-3459-204A-7A31-7F2736C1413A}"/>
              </a:ext>
            </a:extLst>
          </p:cNvPr>
          <p:cNvSpPr>
            <a:spLocks noGrp="1"/>
          </p:cNvSpPr>
          <p:nvPr>
            <p:ph type="pic" sz="quarter" idx="34"/>
          </p:nvPr>
        </p:nvSpPr>
        <p:spPr>
          <a:xfrm>
            <a:off x="8831532" y="158580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pic>
        <p:nvPicPr>
          <p:cNvPr id="3" name="Picture Placeholder 6">
            <a:extLst>
              <a:ext uri="{FF2B5EF4-FFF2-40B4-BE49-F238E27FC236}">
                <a16:creationId xmlns:a16="http://schemas.microsoft.com/office/drawing/2014/main" id="{5F6377F3-F81A-CD3B-4937-376846F104EF}"/>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3E232084-D1BE-49CF-D745-9B8A8FC614CB}"/>
              </a:ext>
            </a:extLst>
          </p:cNvPr>
          <p:cNvSpPr>
            <a:spLocks noGrp="1"/>
          </p:cNvSpPr>
          <p:nvPr>
            <p:ph type="body" sz="quarter" idx="17"/>
          </p:nvPr>
        </p:nvSpPr>
        <p:spPr>
          <a:xfrm>
            <a:off x="233743" y="6432566"/>
            <a:ext cx="4602843" cy="211083"/>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15" name="Subtitle 2">
            <a:extLst>
              <a:ext uri="{FF2B5EF4-FFF2-40B4-BE49-F238E27FC236}">
                <a16:creationId xmlns:a16="http://schemas.microsoft.com/office/drawing/2014/main" id="{895B306A-7BD6-F58D-A4DC-02CC80ECED73}"/>
              </a:ext>
            </a:extLst>
          </p:cNvPr>
          <p:cNvSpPr>
            <a:spLocks noGrp="1"/>
          </p:cNvSpPr>
          <p:nvPr>
            <p:ph type="subTitle" idx="1"/>
          </p:nvPr>
        </p:nvSpPr>
        <p:spPr>
          <a:xfrm>
            <a:off x="232188" y="1189487"/>
            <a:ext cx="6215517" cy="206124"/>
          </a:xfrm>
        </p:spPr>
        <p:txBody>
          <a:bodyPr/>
          <a:lstStyle>
            <a:lvl1pPr marL="0" indent="0" algn="l">
              <a:lnSpc>
                <a:spcPct val="102000"/>
              </a:lnSpc>
              <a:buNone/>
              <a:defRPr sz="1324"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6" name="Text Placeholder 7">
            <a:extLst>
              <a:ext uri="{FF2B5EF4-FFF2-40B4-BE49-F238E27FC236}">
                <a16:creationId xmlns:a16="http://schemas.microsoft.com/office/drawing/2014/main" id="{8CB345FD-AE1C-951E-0710-5DE668EA664F}"/>
              </a:ext>
            </a:extLst>
          </p:cNvPr>
          <p:cNvSpPr>
            <a:spLocks noGrp="1"/>
          </p:cNvSpPr>
          <p:nvPr>
            <p:ph type="body" sz="quarter" idx="18"/>
          </p:nvPr>
        </p:nvSpPr>
        <p:spPr>
          <a:xfrm>
            <a:off x="233743" y="483382"/>
            <a:ext cx="6213962" cy="131909"/>
          </a:xfrm>
        </p:spPr>
        <p:txBody>
          <a:bodyPr>
            <a:spAutoFit/>
          </a:bodyPr>
          <a:lstStyle>
            <a:lvl1pPr>
              <a:lnSpc>
                <a:spcPct val="98000"/>
              </a:lnSpc>
              <a:defRPr sz="856" b="0" i="0" cap="all" baseline="0">
                <a:solidFill>
                  <a:schemeClr val="bg2"/>
                </a:solidFill>
                <a:latin typeface="Rathbones Sans" pitchFamily="2" charset="0"/>
              </a:defRPr>
            </a:lvl1pPr>
          </a:lstStyle>
          <a:p>
            <a:pPr lvl="0"/>
            <a:r>
              <a:rPr lang="en-US"/>
              <a:t>Click to edit Master text styles</a:t>
            </a:r>
          </a:p>
        </p:txBody>
      </p:sp>
      <p:sp>
        <p:nvSpPr>
          <p:cNvPr id="19" name="Title 18">
            <a:extLst>
              <a:ext uri="{FF2B5EF4-FFF2-40B4-BE49-F238E27FC236}">
                <a16:creationId xmlns:a16="http://schemas.microsoft.com/office/drawing/2014/main" id="{9950433D-CC72-4F16-DA51-1E37E607EC9B}"/>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
        <p:nvSpPr>
          <p:cNvPr id="22" name="Text Placeholder 7">
            <a:extLst>
              <a:ext uri="{FF2B5EF4-FFF2-40B4-BE49-F238E27FC236}">
                <a16:creationId xmlns:a16="http://schemas.microsoft.com/office/drawing/2014/main" id="{39EEA536-7F2D-1C05-E601-1B036C9A1EF4}"/>
              </a:ext>
            </a:extLst>
          </p:cNvPr>
          <p:cNvSpPr>
            <a:spLocks noGrp="1"/>
          </p:cNvSpPr>
          <p:nvPr>
            <p:ph type="body" sz="quarter" idx="35" hasCustomPrompt="1"/>
          </p:nvPr>
        </p:nvSpPr>
        <p:spPr>
          <a:xfrm>
            <a:off x="232188"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23" name="Picture Placeholder 13">
            <a:extLst>
              <a:ext uri="{FF2B5EF4-FFF2-40B4-BE49-F238E27FC236}">
                <a16:creationId xmlns:a16="http://schemas.microsoft.com/office/drawing/2014/main" id="{E5794378-B864-A266-B607-D76F73A0AD2C}"/>
              </a:ext>
            </a:extLst>
          </p:cNvPr>
          <p:cNvSpPr>
            <a:spLocks noGrp="1"/>
          </p:cNvSpPr>
          <p:nvPr>
            <p:ph type="pic" sz="quarter" idx="36"/>
          </p:nvPr>
        </p:nvSpPr>
        <p:spPr>
          <a:xfrm>
            <a:off x="232187"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24" name="Text Placeholder 7">
            <a:extLst>
              <a:ext uri="{FF2B5EF4-FFF2-40B4-BE49-F238E27FC236}">
                <a16:creationId xmlns:a16="http://schemas.microsoft.com/office/drawing/2014/main" id="{02E315E3-DF45-4D52-38CD-DC686924CB2F}"/>
              </a:ext>
            </a:extLst>
          </p:cNvPr>
          <p:cNvSpPr>
            <a:spLocks noGrp="1"/>
          </p:cNvSpPr>
          <p:nvPr>
            <p:ph type="body" sz="quarter" idx="37" hasCustomPrompt="1"/>
          </p:nvPr>
        </p:nvSpPr>
        <p:spPr>
          <a:xfrm>
            <a:off x="1307498"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25" name="Picture Placeholder 13">
            <a:extLst>
              <a:ext uri="{FF2B5EF4-FFF2-40B4-BE49-F238E27FC236}">
                <a16:creationId xmlns:a16="http://schemas.microsoft.com/office/drawing/2014/main" id="{749B6A0D-88DE-0283-DA20-9A5D0EAD3FD6}"/>
              </a:ext>
            </a:extLst>
          </p:cNvPr>
          <p:cNvSpPr>
            <a:spLocks noGrp="1"/>
          </p:cNvSpPr>
          <p:nvPr>
            <p:ph type="pic" sz="quarter" idx="38"/>
          </p:nvPr>
        </p:nvSpPr>
        <p:spPr>
          <a:xfrm>
            <a:off x="1307497"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26" name="Text Placeholder 7">
            <a:extLst>
              <a:ext uri="{FF2B5EF4-FFF2-40B4-BE49-F238E27FC236}">
                <a16:creationId xmlns:a16="http://schemas.microsoft.com/office/drawing/2014/main" id="{A023BA38-6CD3-640F-DB6E-86661D28C600}"/>
              </a:ext>
            </a:extLst>
          </p:cNvPr>
          <p:cNvSpPr>
            <a:spLocks noGrp="1"/>
          </p:cNvSpPr>
          <p:nvPr>
            <p:ph type="body" sz="quarter" idx="39" hasCustomPrompt="1"/>
          </p:nvPr>
        </p:nvSpPr>
        <p:spPr>
          <a:xfrm>
            <a:off x="2382808"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5" name="Picture Placeholder 13">
            <a:extLst>
              <a:ext uri="{FF2B5EF4-FFF2-40B4-BE49-F238E27FC236}">
                <a16:creationId xmlns:a16="http://schemas.microsoft.com/office/drawing/2014/main" id="{FDE63C1F-CCC7-3863-DCF5-5D8B8D7B01D0}"/>
              </a:ext>
            </a:extLst>
          </p:cNvPr>
          <p:cNvSpPr>
            <a:spLocks noGrp="1"/>
          </p:cNvSpPr>
          <p:nvPr>
            <p:ph type="pic" sz="quarter" idx="40"/>
          </p:nvPr>
        </p:nvSpPr>
        <p:spPr>
          <a:xfrm>
            <a:off x="2382808"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36" name="Text Placeholder 7">
            <a:extLst>
              <a:ext uri="{FF2B5EF4-FFF2-40B4-BE49-F238E27FC236}">
                <a16:creationId xmlns:a16="http://schemas.microsoft.com/office/drawing/2014/main" id="{8C26C8F9-0E41-013A-C953-F7444B13DC12}"/>
              </a:ext>
            </a:extLst>
          </p:cNvPr>
          <p:cNvSpPr>
            <a:spLocks noGrp="1"/>
          </p:cNvSpPr>
          <p:nvPr>
            <p:ph type="body" sz="quarter" idx="41" hasCustomPrompt="1"/>
          </p:nvPr>
        </p:nvSpPr>
        <p:spPr>
          <a:xfrm>
            <a:off x="3458119"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7" name="Picture Placeholder 13">
            <a:extLst>
              <a:ext uri="{FF2B5EF4-FFF2-40B4-BE49-F238E27FC236}">
                <a16:creationId xmlns:a16="http://schemas.microsoft.com/office/drawing/2014/main" id="{720239EC-820A-8692-AB58-2ED703A2A286}"/>
              </a:ext>
            </a:extLst>
          </p:cNvPr>
          <p:cNvSpPr>
            <a:spLocks noGrp="1"/>
          </p:cNvSpPr>
          <p:nvPr>
            <p:ph type="pic" sz="quarter" idx="42"/>
          </p:nvPr>
        </p:nvSpPr>
        <p:spPr>
          <a:xfrm>
            <a:off x="3458117"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38" name="Text Placeholder 7">
            <a:extLst>
              <a:ext uri="{FF2B5EF4-FFF2-40B4-BE49-F238E27FC236}">
                <a16:creationId xmlns:a16="http://schemas.microsoft.com/office/drawing/2014/main" id="{D648DB21-5C31-2B95-B9CE-8E9E23648A07}"/>
              </a:ext>
            </a:extLst>
          </p:cNvPr>
          <p:cNvSpPr>
            <a:spLocks noGrp="1"/>
          </p:cNvSpPr>
          <p:nvPr>
            <p:ph type="body" sz="quarter" idx="43" hasCustomPrompt="1"/>
          </p:nvPr>
        </p:nvSpPr>
        <p:spPr>
          <a:xfrm>
            <a:off x="4531860"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9" name="Picture Placeholder 13">
            <a:extLst>
              <a:ext uri="{FF2B5EF4-FFF2-40B4-BE49-F238E27FC236}">
                <a16:creationId xmlns:a16="http://schemas.microsoft.com/office/drawing/2014/main" id="{450FB586-7E30-DC9A-4005-7B5769DB97B6}"/>
              </a:ext>
            </a:extLst>
          </p:cNvPr>
          <p:cNvSpPr>
            <a:spLocks noGrp="1"/>
          </p:cNvSpPr>
          <p:nvPr>
            <p:ph type="pic" sz="quarter" idx="44"/>
          </p:nvPr>
        </p:nvSpPr>
        <p:spPr>
          <a:xfrm>
            <a:off x="4531859"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40" name="Text Placeholder 7">
            <a:extLst>
              <a:ext uri="{FF2B5EF4-FFF2-40B4-BE49-F238E27FC236}">
                <a16:creationId xmlns:a16="http://schemas.microsoft.com/office/drawing/2014/main" id="{12BE3A00-A706-A113-D7A1-C20F098494C4}"/>
              </a:ext>
            </a:extLst>
          </p:cNvPr>
          <p:cNvSpPr>
            <a:spLocks noGrp="1"/>
          </p:cNvSpPr>
          <p:nvPr>
            <p:ph type="body" sz="quarter" idx="45" hasCustomPrompt="1"/>
          </p:nvPr>
        </p:nvSpPr>
        <p:spPr>
          <a:xfrm>
            <a:off x="5607170"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41" name="Picture Placeholder 13">
            <a:extLst>
              <a:ext uri="{FF2B5EF4-FFF2-40B4-BE49-F238E27FC236}">
                <a16:creationId xmlns:a16="http://schemas.microsoft.com/office/drawing/2014/main" id="{FC9F7AB0-DB43-CEE6-9167-78DC533D02EB}"/>
              </a:ext>
            </a:extLst>
          </p:cNvPr>
          <p:cNvSpPr>
            <a:spLocks noGrp="1"/>
          </p:cNvSpPr>
          <p:nvPr>
            <p:ph type="pic" sz="quarter" idx="46"/>
          </p:nvPr>
        </p:nvSpPr>
        <p:spPr>
          <a:xfrm>
            <a:off x="5607170"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42" name="Text Placeholder 7">
            <a:extLst>
              <a:ext uri="{FF2B5EF4-FFF2-40B4-BE49-F238E27FC236}">
                <a16:creationId xmlns:a16="http://schemas.microsoft.com/office/drawing/2014/main" id="{07E121C5-7CD8-8951-26E1-815B30689DE4}"/>
              </a:ext>
            </a:extLst>
          </p:cNvPr>
          <p:cNvSpPr>
            <a:spLocks noGrp="1"/>
          </p:cNvSpPr>
          <p:nvPr>
            <p:ph type="body" sz="quarter" idx="47" hasCustomPrompt="1"/>
          </p:nvPr>
        </p:nvSpPr>
        <p:spPr>
          <a:xfrm>
            <a:off x="6682480"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43" name="Picture Placeholder 13">
            <a:extLst>
              <a:ext uri="{FF2B5EF4-FFF2-40B4-BE49-F238E27FC236}">
                <a16:creationId xmlns:a16="http://schemas.microsoft.com/office/drawing/2014/main" id="{08BDF20E-E71D-9939-112D-34A7102BED61}"/>
              </a:ext>
            </a:extLst>
          </p:cNvPr>
          <p:cNvSpPr>
            <a:spLocks noGrp="1"/>
          </p:cNvSpPr>
          <p:nvPr>
            <p:ph type="pic" sz="quarter" idx="48"/>
          </p:nvPr>
        </p:nvSpPr>
        <p:spPr>
          <a:xfrm>
            <a:off x="6682480"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44" name="Text Placeholder 7">
            <a:extLst>
              <a:ext uri="{FF2B5EF4-FFF2-40B4-BE49-F238E27FC236}">
                <a16:creationId xmlns:a16="http://schemas.microsoft.com/office/drawing/2014/main" id="{258CF654-168A-70BE-2F6A-606131CFE552}"/>
              </a:ext>
            </a:extLst>
          </p:cNvPr>
          <p:cNvSpPr>
            <a:spLocks noGrp="1"/>
          </p:cNvSpPr>
          <p:nvPr>
            <p:ph type="body" sz="quarter" idx="49" hasCustomPrompt="1"/>
          </p:nvPr>
        </p:nvSpPr>
        <p:spPr>
          <a:xfrm>
            <a:off x="7756223"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45" name="Picture Placeholder 13">
            <a:extLst>
              <a:ext uri="{FF2B5EF4-FFF2-40B4-BE49-F238E27FC236}">
                <a16:creationId xmlns:a16="http://schemas.microsoft.com/office/drawing/2014/main" id="{3B424FBE-3200-345B-8326-EC5FC0FC133A}"/>
              </a:ext>
            </a:extLst>
          </p:cNvPr>
          <p:cNvSpPr>
            <a:spLocks noGrp="1"/>
          </p:cNvSpPr>
          <p:nvPr>
            <p:ph type="pic" sz="quarter" idx="50"/>
          </p:nvPr>
        </p:nvSpPr>
        <p:spPr>
          <a:xfrm>
            <a:off x="7756223"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46" name="Text Placeholder 7">
            <a:extLst>
              <a:ext uri="{FF2B5EF4-FFF2-40B4-BE49-F238E27FC236}">
                <a16:creationId xmlns:a16="http://schemas.microsoft.com/office/drawing/2014/main" id="{58E90B01-B28D-473D-DE26-2C0E16C30B10}"/>
              </a:ext>
            </a:extLst>
          </p:cNvPr>
          <p:cNvSpPr>
            <a:spLocks noGrp="1"/>
          </p:cNvSpPr>
          <p:nvPr>
            <p:ph type="body" sz="quarter" idx="51" hasCustomPrompt="1"/>
          </p:nvPr>
        </p:nvSpPr>
        <p:spPr>
          <a:xfrm>
            <a:off x="8831533" y="3472825"/>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47" name="Picture Placeholder 13">
            <a:extLst>
              <a:ext uri="{FF2B5EF4-FFF2-40B4-BE49-F238E27FC236}">
                <a16:creationId xmlns:a16="http://schemas.microsoft.com/office/drawing/2014/main" id="{60D2CC06-B432-7932-1B4D-01D844DF1EF1}"/>
              </a:ext>
            </a:extLst>
          </p:cNvPr>
          <p:cNvSpPr>
            <a:spLocks noGrp="1"/>
          </p:cNvSpPr>
          <p:nvPr>
            <p:ph type="pic" sz="quarter" idx="52"/>
          </p:nvPr>
        </p:nvSpPr>
        <p:spPr>
          <a:xfrm>
            <a:off x="8831532" y="2763566"/>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48" name="Text Placeholder 7">
            <a:extLst>
              <a:ext uri="{FF2B5EF4-FFF2-40B4-BE49-F238E27FC236}">
                <a16:creationId xmlns:a16="http://schemas.microsoft.com/office/drawing/2014/main" id="{2B096214-D122-C16E-B4DA-648AC5A71A4A}"/>
              </a:ext>
            </a:extLst>
          </p:cNvPr>
          <p:cNvSpPr>
            <a:spLocks noGrp="1"/>
          </p:cNvSpPr>
          <p:nvPr>
            <p:ph type="body" sz="quarter" idx="53" hasCustomPrompt="1"/>
          </p:nvPr>
        </p:nvSpPr>
        <p:spPr>
          <a:xfrm>
            <a:off x="232188"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49" name="Picture Placeholder 13">
            <a:extLst>
              <a:ext uri="{FF2B5EF4-FFF2-40B4-BE49-F238E27FC236}">
                <a16:creationId xmlns:a16="http://schemas.microsoft.com/office/drawing/2014/main" id="{A2835C13-8F60-0878-3890-FAC68862F850}"/>
              </a:ext>
            </a:extLst>
          </p:cNvPr>
          <p:cNvSpPr>
            <a:spLocks noGrp="1"/>
          </p:cNvSpPr>
          <p:nvPr>
            <p:ph type="pic" sz="quarter" idx="54"/>
          </p:nvPr>
        </p:nvSpPr>
        <p:spPr>
          <a:xfrm>
            <a:off x="232187"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50" name="Text Placeholder 7">
            <a:extLst>
              <a:ext uri="{FF2B5EF4-FFF2-40B4-BE49-F238E27FC236}">
                <a16:creationId xmlns:a16="http://schemas.microsoft.com/office/drawing/2014/main" id="{DF70F1F2-5E3C-F981-F606-0DA345CAD9BA}"/>
              </a:ext>
            </a:extLst>
          </p:cNvPr>
          <p:cNvSpPr>
            <a:spLocks noGrp="1"/>
          </p:cNvSpPr>
          <p:nvPr>
            <p:ph type="body" sz="quarter" idx="55" hasCustomPrompt="1"/>
          </p:nvPr>
        </p:nvSpPr>
        <p:spPr>
          <a:xfrm>
            <a:off x="1307498"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51" name="Picture Placeholder 13">
            <a:extLst>
              <a:ext uri="{FF2B5EF4-FFF2-40B4-BE49-F238E27FC236}">
                <a16:creationId xmlns:a16="http://schemas.microsoft.com/office/drawing/2014/main" id="{3706EC95-FCF2-843D-9A92-AA686BE84460}"/>
              </a:ext>
            </a:extLst>
          </p:cNvPr>
          <p:cNvSpPr>
            <a:spLocks noGrp="1"/>
          </p:cNvSpPr>
          <p:nvPr>
            <p:ph type="pic" sz="quarter" idx="56"/>
          </p:nvPr>
        </p:nvSpPr>
        <p:spPr>
          <a:xfrm>
            <a:off x="1307497"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52" name="Text Placeholder 7">
            <a:extLst>
              <a:ext uri="{FF2B5EF4-FFF2-40B4-BE49-F238E27FC236}">
                <a16:creationId xmlns:a16="http://schemas.microsoft.com/office/drawing/2014/main" id="{3EE67663-94FB-11F1-80E0-44782AD95D06}"/>
              </a:ext>
            </a:extLst>
          </p:cNvPr>
          <p:cNvSpPr>
            <a:spLocks noGrp="1"/>
          </p:cNvSpPr>
          <p:nvPr>
            <p:ph type="body" sz="quarter" idx="57" hasCustomPrompt="1"/>
          </p:nvPr>
        </p:nvSpPr>
        <p:spPr>
          <a:xfrm>
            <a:off x="2382808"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53" name="Picture Placeholder 13">
            <a:extLst>
              <a:ext uri="{FF2B5EF4-FFF2-40B4-BE49-F238E27FC236}">
                <a16:creationId xmlns:a16="http://schemas.microsoft.com/office/drawing/2014/main" id="{C314C4EA-72CF-08D2-D37E-0CA9E00A116E}"/>
              </a:ext>
            </a:extLst>
          </p:cNvPr>
          <p:cNvSpPr>
            <a:spLocks noGrp="1"/>
          </p:cNvSpPr>
          <p:nvPr>
            <p:ph type="pic" sz="quarter" idx="58"/>
          </p:nvPr>
        </p:nvSpPr>
        <p:spPr>
          <a:xfrm>
            <a:off x="2382808"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54" name="Text Placeholder 7">
            <a:extLst>
              <a:ext uri="{FF2B5EF4-FFF2-40B4-BE49-F238E27FC236}">
                <a16:creationId xmlns:a16="http://schemas.microsoft.com/office/drawing/2014/main" id="{F5E7B22B-ECE2-A4D0-E8A3-1E42EFBEF2B7}"/>
              </a:ext>
            </a:extLst>
          </p:cNvPr>
          <p:cNvSpPr>
            <a:spLocks noGrp="1"/>
          </p:cNvSpPr>
          <p:nvPr>
            <p:ph type="body" sz="quarter" idx="59" hasCustomPrompt="1"/>
          </p:nvPr>
        </p:nvSpPr>
        <p:spPr>
          <a:xfrm>
            <a:off x="3458119"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55" name="Picture Placeholder 13">
            <a:extLst>
              <a:ext uri="{FF2B5EF4-FFF2-40B4-BE49-F238E27FC236}">
                <a16:creationId xmlns:a16="http://schemas.microsoft.com/office/drawing/2014/main" id="{6BF40DB6-CBA0-7386-8BA8-663CC3914539}"/>
              </a:ext>
            </a:extLst>
          </p:cNvPr>
          <p:cNvSpPr>
            <a:spLocks noGrp="1"/>
          </p:cNvSpPr>
          <p:nvPr>
            <p:ph type="pic" sz="quarter" idx="60"/>
          </p:nvPr>
        </p:nvSpPr>
        <p:spPr>
          <a:xfrm>
            <a:off x="3458117"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56" name="Text Placeholder 7">
            <a:extLst>
              <a:ext uri="{FF2B5EF4-FFF2-40B4-BE49-F238E27FC236}">
                <a16:creationId xmlns:a16="http://schemas.microsoft.com/office/drawing/2014/main" id="{424083B3-EE30-639A-7A15-0E0C748D7062}"/>
              </a:ext>
            </a:extLst>
          </p:cNvPr>
          <p:cNvSpPr>
            <a:spLocks noGrp="1"/>
          </p:cNvSpPr>
          <p:nvPr>
            <p:ph type="body" sz="quarter" idx="61" hasCustomPrompt="1"/>
          </p:nvPr>
        </p:nvSpPr>
        <p:spPr>
          <a:xfrm>
            <a:off x="4531860"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57" name="Picture Placeholder 13">
            <a:extLst>
              <a:ext uri="{FF2B5EF4-FFF2-40B4-BE49-F238E27FC236}">
                <a16:creationId xmlns:a16="http://schemas.microsoft.com/office/drawing/2014/main" id="{7E364B63-2848-D86E-1DE0-C4C4C4B3FAF2}"/>
              </a:ext>
            </a:extLst>
          </p:cNvPr>
          <p:cNvSpPr>
            <a:spLocks noGrp="1"/>
          </p:cNvSpPr>
          <p:nvPr>
            <p:ph type="pic" sz="quarter" idx="62"/>
          </p:nvPr>
        </p:nvSpPr>
        <p:spPr>
          <a:xfrm>
            <a:off x="4531859"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58" name="Text Placeholder 7">
            <a:extLst>
              <a:ext uri="{FF2B5EF4-FFF2-40B4-BE49-F238E27FC236}">
                <a16:creationId xmlns:a16="http://schemas.microsoft.com/office/drawing/2014/main" id="{77C1E025-E6DD-72C6-1790-CC5F7467FC82}"/>
              </a:ext>
            </a:extLst>
          </p:cNvPr>
          <p:cNvSpPr>
            <a:spLocks noGrp="1"/>
          </p:cNvSpPr>
          <p:nvPr>
            <p:ph type="body" sz="quarter" idx="63" hasCustomPrompt="1"/>
          </p:nvPr>
        </p:nvSpPr>
        <p:spPr>
          <a:xfrm>
            <a:off x="5607170"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59" name="Picture Placeholder 13">
            <a:extLst>
              <a:ext uri="{FF2B5EF4-FFF2-40B4-BE49-F238E27FC236}">
                <a16:creationId xmlns:a16="http://schemas.microsoft.com/office/drawing/2014/main" id="{F56D6B17-092D-A9E6-5529-32DA59C28168}"/>
              </a:ext>
            </a:extLst>
          </p:cNvPr>
          <p:cNvSpPr>
            <a:spLocks noGrp="1"/>
          </p:cNvSpPr>
          <p:nvPr>
            <p:ph type="pic" sz="quarter" idx="64"/>
          </p:nvPr>
        </p:nvSpPr>
        <p:spPr>
          <a:xfrm>
            <a:off x="5607170"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60" name="Text Placeholder 7">
            <a:extLst>
              <a:ext uri="{FF2B5EF4-FFF2-40B4-BE49-F238E27FC236}">
                <a16:creationId xmlns:a16="http://schemas.microsoft.com/office/drawing/2014/main" id="{E1E01024-8F2C-0A7D-F26A-E1631061D38F}"/>
              </a:ext>
            </a:extLst>
          </p:cNvPr>
          <p:cNvSpPr>
            <a:spLocks noGrp="1"/>
          </p:cNvSpPr>
          <p:nvPr>
            <p:ph type="body" sz="quarter" idx="65" hasCustomPrompt="1"/>
          </p:nvPr>
        </p:nvSpPr>
        <p:spPr>
          <a:xfrm>
            <a:off x="6682480"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61" name="Picture Placeholder 13">
            <a:extLst>
              <a:ext uri="{FF2B5EF4-FFF2-40B4-BE49-F238E27FC236}">
                <a16:creationId xmlns:a16="http://schemas.microsoft.com/office/drawing/2014/main" id="{17D3747D-B8AB-96F5-7D9C-DE1BAB819B36}"/>
              </a:ext>
            </a:extLst>
          </p:cNvPr>
          <p:cNvSpPr>
            <a:spLocks noGrp="1"/>
          </p:cNvSpPr>
          <p:nvPr>
            <p:ph type="pic" sz="quarter" idx="66"/>
          </p:nvPr>
        </p:nvSpPr>
        <p:spPr>
          <a:xfrm>
            <a:off x="6682480"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62" name="Text Placeholder 7">
            <a:extLst>
              <a:ext uri="{FF2B5EF4-FFF2-40B4-BE49-F238E27FC236}">
                <a16:creationId xmlns:a16="http://schemas.microsoft.com/office/drawing/2014/main" id="{B33D3D7C-6DB3-CB69-3497-305D4C6B6438}"/>
              </a:ext>
            </a:extLst>
          </p:cNvPr>
          <p:cNvSpPr>
            <a:spLocks noGrp="1"/>
          </p:cNvSpPr>
          <p:nvPr>
            <p:ph type="body" sz="quarter" idx="67" hasCustomPrompt="1"/>
          </p:nvPr>
        </p:nvSpPr>
        <p:spPr>
          <a:xfrm>
            <a:off x="7756223"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63" name="Picture Placeholder 13">
            <a:extLst>
              <a:ext uri="{FF2B5EF4-FFF2-40B4-BE49-F238E27FC236}">
                <a16:creationId xmlns:a16="http://schemas.microsoft.com/office/drawing/2014/main" id="{6970A350-FAE0-2E7E-3407-78FA0742F56C}"/>
              </a:ext>
            </a:extLst>
          </p:cNvPr>
          <p:cNvSpPr>
            <a:spLocks noGrp="1"/>
          </p:cNvSpPr>
          <p:nvPr>
            <p:ph type="pic" sz="quarter" idx="68"/>
          </p:nvPr>
        </p:nvSpPr>
        <p:spPr>
          <a:xfrm>
            <a:off x="7756223"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64" name="Text Placeholder 7">
            <a:extLst>
              <a:ext uri="{FF2B5EF4-FFF2-40B4-BE49-F238E27FC236}">
                <a16:creationId xmlns:a16="http://schemas.microsoft.com/office/drawing/2014/main" id="{5504AF58-78F0-B6E3-CEA6-637F144852FA}"/>
              </a:ext>
            </a:extLst>
          </p:cNvPr>
          <p:cNvSpPr>
            <a:spLocks noGrp="1"/>
          </p:cNvSpPr>
          <p:nvPr>
            <p:ph type="body" sz="quarter" idx="69" hasCustomPrompt="1"/>
          </p:nvPr>
        </p:nvSpPr>
        <p:spPr>
          <a:xfrm>
            <a:off x="8831533" y="4651836"/>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65" name="Picture Placeholder 13">
            <a:extLst>
              <a:ext uri="{FF2B5EF4-FFF2-40B4-BE49-F238E27FC236}">
                <a16:creationId xmlns:a16="http://schemas.microsoft.com/office/drawing/2014/main" id="{56C9613B-A744-3545-FFB2-80CD28070483}"/>
              </a:ext>
            </a:extLst>
          </p:cNvPr>
          <p:cNvSpPr>
            <a:spLocks noGrp="1"/>
          </p:cNvSpPr>
          <p:nvPr>
            <p:ph type="pic" sz="quarter" idx="70"/>
          </p:nvPr>
        </p:nvSpPr>
        <p:spPr>
          <a:xfrm>
            <a:off x="8831532" y="3942578"/>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66" name="Text Placeholder 7">
            <a:extLst>
              <a:ext uri="{FF2B5EF4-FFF2-40B4-BE49-F238E27FC236}">
                <a16:creationId xmlns:a16="http://schemas.microsoft.com/office/drawing/2014/main" id="{216EFDE9-A6BE-BA58-1FC3-ED185DC53F56}"/>
              </a:ext>
            </a:extLst>
          </p:cNvPr>
          <p:cNvSpPr>
            <a:spLocks noGrp="1"/>
          </p:cNvSpPr>
          <p:nvPr>
            <p:ph type="body" sz="quarter" idx="71" hasCustomPrompt="1"/>
          </p:nvPr>
        </p:nvSpPr>
        <p:spPr>
          <a:xfrm>
            <a:off x="232188"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67" name="Picture Placeholder 13">
            <a:extLst>
              <a:ext uri="{FF2B5EF4-FFF2-40B4-BE49-F238E27FC236}">
                <a16:creationId xmlns:a16="http://schemas.microsoft.com/office/drawing/2014/main" id="{EF485A49-D9F5-A422-C051-C92267A464BD}"/>
              </a:ext>
            </a:extLst>
          </p:cNvPr>
          <p:cNvSpPr>
            <a:spLocks noGrp="1"/>
          </p:cNvSpPr>
          <p:nvPr>
            <p:ph type="pic" sz="quarter" idx="72"/>
          </p:nvPr>
        </p:nvSpPr>
        <p:spPr>
          <a:xfrm>
            <a:off x="232187"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68" name="Text Placeholder 7">
            <a:extLst>
              <a:ext uri="{FF2B5EF4-FFF2-40B4-BE49-F238E27FC236}">
                <a16:creationId xmlns:a16="http://schemas.microsoft.com/office/drawing/2014/main" id="{E1241B87-0551-23D2-7BAC-773BFAF33DDB}"/>
              </a:ext>
            </a:extLst>
          </p:cNvPr>
          <p:cNvSpPr>
            <a:spLocks noGrp="1"/>
          </p:cNvSpPr>
          <p:nvPr>
            <p:ph type="body" sz="quarter" idx="73" hasCustomPrompt="1"/>
          </p:nvPr>
        </p:nvSpPr>
        <p:spPr>
          <a:xfrm>
            <a:off x="1307498"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69" name="Picture Placeholder 13">
            <a:extLst>
              <a:ext uri="{FF2B5EF4-FFF2-40B4-BE49-F238E27FC236}">
                <a16:creationId xmlns:a16="http://schemas.microsoft.com/office/drawing/2014/main" id="{566C0A62-D774-4DA1-B8DE-4C316B908BDD}"/>
              </a:ext>
            </a:extLst>
          </p:cNvPr>
          <p:cNvSpPr>
            <a:spLocks noGrp="1"/>
          </p:cNvSpPr>
          <p:nvPr>
            <p:ph type="pic" sz="quarter" idx="74"/>
          </p:nvPr>
        </p:nvSpPr>
        <p:spPr>
          <a:xfrm>
            <a:off x="1307497"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0" name="Text Placeholder 7">
            <a:extLst>
              <a:ext uri="{FF2B5EF4-FFF2-40B4-BE49-F238E27FC236}">
                <a16:creationId xmlns:a16="http://schemas.microsoft.com/office/drawing/2014/main" id="{C48D494E-330F-7ED1-121F-E34764C2B83C}"/>
              </a:ext>
            </a:extLst>
          </p:cNvPr>
          <p:cNvSpPr>
            <a:spLocks noGrp="1"/>
          </p:cNvSpPr>
          <p:nvPr>
            <p:ph type="body" sz="quarter" idx="75" hasCustomPrompt="1"/>
          </p:nvPr>
        </p:nvSpPr>
        <p:spPr>
          <a:xfrm>
            <a:off x="2382808"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71" name="Picture Placeholder 13">
            <a:extLst>
              <a:ext uri="{FF2B5EF4-FFF2-40B4-BE49-F238E27FC236}">
                <a16:creationId xmlns:a16="http://schemas.microsoft.com/office/drawing/2014/main" id="{31E43968-F072-514B-F18F-087B49D3E8F5}"/>
              </a:ext>
            </a:extLst>
          </p:cNvPr>
          <p:cNvSpPr>
            <a:spLocks noGrp="1"/>
          </p:cNvSpPr>
          <p:nvPr>
            <p:ph type="pic" sz="quarter" idx="76"/>
          </p:nvPr>
        </p:nvSpPr>
        <p:spPr>
          <a:xfrm>
            <a:off x="2382808"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2" name="Text Placeholder 7">
            <a:extLst>
              <a:ext uri="{FF2B5EF4-FFF2-40B4-BE49-F238E27FC236}">
                <a16:creationId xmlns:a16="http://schemas.microsoft.com/office/drawing/2014/main" id="{58EF68F5-8BD9-C59F-A56E-FC7A8BCA0B43}"/>
              </a:ext>
            </a:extLst>
          </p:cNvPr>
          <p:cNvSpPr>
            <a:spLocks noGrp="1"/>
          </p:cNvSpPr>
          <p:nvPr>
            <p:ph type="body" sz="quarter" idx="77" hasCustomPrompt="1"/>
          </p:nvPr>
        </p:nvSpPr>
        <p:spPr>
          <a:xfrm>
            <a:off x="3458119"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73" name="Picture Placeholder 13">
            <a:extLst>
              <a:ext uri="{FF2B5EF4-FFF2-40B4-BE49-F238E27FC236}">
                <a16:creationId xmlns:a16="http://schemas.microsoft.com/office/drawing/2014/main" id="{E79967AB-5050-9327-C608-2112BBEE0C1D}"/>
              </a:ext>
            </a:extLst>
          </p:cNvPr>
          <p:cNvSpPr>
            <a:spLocks noGrp="1"/>
          </p:cNvSpPr>
          <p:nvPr>
            <p:ph type="pic" sz="quarter" idx="78"/>
          </p:nvPr>
        </p:nvSpPr>
        <p:spPr>
          <a:xfrm>
            <a:off x="3458117"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4" name="Text Placeholder 7">
            <a:extLst>
              <a:ext uri="{FF2B5EF4-FFF2-40B4-BE49-F238E27FC236}">
                <a16:creationId xmlns:a16="http://schemas.microsoft.com/office/drawing/2014/main" id="{51E6D9CB-52D6-E5B9-679A-EB24D60B910A}"/>
              </a:ext>
            </a:extLst>
          </p:cNvPr>
          <p:cNvSpPr>
            <a:spLocks noGrp="1"/>
          </p:cNvSpPr>
          <p:nvPr>
            <p:ph type="body" sz="quarter" idx="79" hasCustomPrompt="1"/>
          </p:nvPr>
        </p:nvSpPr>
        <p:spPr>
          <a:xfrm>
            <a:off x="4531860"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75" name="Picture Placeholder 13">
            <a:extLst>
              <a:ext uri="{FF2B5EF4-FFF2-40B4-BE49-F238E27FC236}">
                <a16:creationId xmlns:a16="http://schemas.microsoft.com/office/drawing/2014/main" id="{E57E0327-40FD-8016-9B7A-B1AB7053E6A3}"/>
              </a:ext>
            </a:extLst>
          </p:cNvPr>
          <p:cNvSpPr>
            <a:spLocks noGrp="1"/>
          </p:cNvSpPr>
          <p:nvPr>
            <p:ph type="pic" sz="quarter" idx="80"/>
          </p:nvPr>
        </p:nvSpPr>
        <p:spPr>
          <a:xfrm>
            <a:off x="4531859"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6" name="Text Placeholder 7">
            <a:extLst>
              <a:ext uri="{FF2B5EF4-FFF2-40B4-BE49-F238E27FC236}">
                <a16:creationId xmlns:a16="http://schemas.microsoft.com/office/drawing/2014/main" id="{397BF337-3939-40F7-089B-69932546E5ED}"/>
              </a:ext>
            </a:extLst>
          </p:cNvPr>
          <p:cNvSpPr>
            <a:spLocks noGrp="1"/>
          </p:cNvSpPr>
          <p:nvPr>
            <p:ph type="body" sz="quarter" idx="81" hasCustomPrompt="1"/>
          </p:nvPr>
        </p:nvSpPr>
        <p:spPr>
          <a:xfrm>
            <a:off x="5607170"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81" name="Picture Placeholder 13">
            <a:extLst>
              <a:ext uri="{FF2B5EF4-FFF2-40B4-BE49-F238E27FC236}">
                <a16:creationId xmlns:a16="http://schemas.microsoft.com/office/drawing/2014/main" id="{38B8F4F9-02D6-00DC-528D-3C5906021937}"/>
              </a:ext>
            </a:extLst>
          </p:cNvPr>
          <p:cNvSpPr>
            <a:spLocks noGrp="1"/>
          </p:cNvSpPr>
          <p:nvPr>
            <p:ph type="pic" sz="quarter" idx="82"/>
          </p:nvPr>
        </p:nvSpPr>
        <p:spPr>
          <a:xfrm>
            <a:off x="5607170"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83" name="Text Placeholder 7">
            <a:extLst>
              <a:ext uri="{FF2B5EF4-FFF2-40B4-BE49-F238E27FC236}">
                <a16:creationId xmlns:a16="http://schemas.microsoft.com/office/drawing/2014/main" id="{AC27E6C2-4B32-5A19-66D7-AA57FED6F8A8}"/>
              </a:ext>
            </a:extLst>
          </p:cNvPr>
          <p:cNvSpPr>
            <a:spLocks noGrp="1"/>
          </p:cNvSpPr>
          <p:nvPr>
            <p:ph type="body" sz="quarter" idx="83" hasCustomPrompt="1"/>
          </p:nvPr>
        </p:nvSpPr>
        <p:spPr>
          <a:xfrm>
            <a:off x="6682480"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85" name="Picture Placeholder 13">
            <a:extLst>
              <a:ext uri="{FF2B5EF4-FFF2-40B4-BE49-F238E27FC236}">
                <a16:creationId xmlns:a16="http://schemas.microsoft.com/office/drawing/2014/main" id="{D0020C29-3EBB-0607-B8C0-7F1175F18F1A}"/>
              </a:ext>
            </a:extLst>
          </p:cNvPr>
          <p:cNvSpPr>
            <a:spLocks noGrp="1"/>
          </p:cNvSpPr>
          <p:nvPr>
            <p:ph type="pic" sz="quarter" idx="84"/>
          </p:nvPr>
        </p:nvSpPr>
        <p:spPr>
          <a:xfrm>
            <a:off x="6682480"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87" name="Text Placeholder 7">
            <a:extLst>
              <a:ext uri="{FF2B5EF4-FFF2-40B4-BE49-F238E27FC236}">
                <a16:creationId xmlns:a16="http://schemas.microsoft.com/office/drawing/2014/main" id="{A11220EC-6796-40DA-1C7A-3E0CB11493AE}"/>
              </a:ext>
            </a:extLst>
          </p:cNvPr>
          <p:cNvSpPr>
            <a:spLocks noGrp="1"/>
          </p:cNvSpPr>
          <p:nvPr>
            <p:ph type="body" sz="quarter" idx="85" hasCustomPrompt="1"/>
          </p:nvPr>
        </p:nvSpPr>
        <p:spPr>
          <a:xfrm>
            <a:off x="7756223"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89" name="Picture Placeholder 13">
            <a:extLst>
              <a:ext uri="{FF2B5EF4-FFF2-40B4-BE49-F238E27FC236}">
                <a16:creationId xmlns:a16="http://schemas.microsoft.com/office/drawing/2014/main" id="{D548279E-421E-5004-5BC9-15F01DDCE62B}"/>
              </a:ext>
            </a:extLst>
          </p:cNvPr>
          <p:cNvSpPr>
            <a:spLocks noGrp="1"/>
          </p:cNvSpPr>
          <p:nvPr>
            <p:ph type="pic" sz="quarter" idx="86"/>
          </p:nvPr>
        </p:nvSpPr>
        <p:spPr>
          <a:xfrm>
            <a:off x="7756223"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91" name="Text Placeholder 7">
            <a:extLst>
              <a:ext uri="{FF2B5EF4-FFF2-40B4-BE49-F238E27FC236}">
                <a16:creationId xmlns:a16="http://schemas.microsoft.com/office/drawing/2014/main" id="{7BC33C96-537B-5FAB-4E7A-19E620DB1ADA}"/>
              </a:ext>
            </a:extLst>
          </p:cNvPr>
          <p:cNvSpPr>
            <a:spLocks noGrp="1"/>
          </p:cNvSpPr>
          <p:nvPr>
            <p:ph type="body" sz="quarter" idx="87" hasCustomPrompt="1"/>
          </p:nvPr>
        </p:nvSpPr>
        <p:spPr>
          <a:xfrm>
            <a:off x="8831533" y="5828251"/>
            <a:ext cx="842975" cy="21666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93" name="Picture Placeholder 13">
            <a:extLst>
              <a:ext uri="{FF2B5EF4-FFF2-40B4-BE49-F238E27FC236}">
                <a16:creationId xmlns:a16="http://schemas.microsoft.com/office/drawing/2014/main" id="{BDCDBDB0-9B05-1009-295F-2FAB87883D8A}"/>
              </a:ext>
            </a:extLst>
          </p:cNvPr>
          <p:cNvSpPr>
            <a:spLocks noGrp="1"/>
          </p:cNvSpPr>
          <p:nvPr>
            <p:ph type="pic" sz="quarter" idx="88"/>
          </p:nvPr>
        </p:nvSpPr>
        <p:spPr>
          <a:xfrm>
            <a:off x="8831532" y="5118992"/>
            <a:ext cx="842975"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Tree>
    <p:extLst>
      <p:ext uri="{BB962C8B-B14F-4D97-AF65-F5344CB8AC3E}">
        <p14:creationId xmlns:p14="http://schemas.microsoft.com/office/powerpoint/2010/main" val="1214956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1 co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33741" y="1591364"/>
            <a:ext cx="6351926" cy="936795"/>
          </a:xfrm>
        </p:spPr>
        <p:txBody>
          <a:bodyPr/>
          <a:lstStyle>
            <a:lvl1pPr marL="180975" indent="-180975">
              <a:lnSpc>
                <a:spcPct val="101000"/>
              </a:lnSpc>
              <a:buFont typeface="Georgia" panose="02040502050405020303" pitchFamily="18" charset="0"/>
              <a:buChar char="—"/>
              <a:tabLst/>
              <a:defRPr sz="1100" b="0" i="0" spc="-15" baseline="0">
                <a:latin typeface="Rathbones Sans Light" pitchFamily="2" charset="0"/>
              </a:defRPr>
            </a:lvl1pPr>
            <a:lvl2pPr>
              <a:lnSpc>
                <a:spcPct val="101000"/>
              </a:lnSpc>
              <a:spcAft>
                <a:spcPts val="1324"/>
              </a:spcAft>
              <a:defRPr sz="1100" spc="-15" baseline="0"/>
            </a:lvl2pPr>
            <a:lvl3pPr>
              <a:defRPr sz="900"/>
            </a:lvl3pPr>
            <a:lvl4pPr>
              <a:defRPr sz="9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Placeholder 6">
            <a:extLst>
              <a:ext uri="{FF2B5EF4-FFF2-40B4-BE49-F238E27FC236}">
                <a16:creationId xmlns:a16="http://schemas.microsoft.com/office/drawing/2014/main" id="{6E7794CC-7108-493C-2A00-5BAE5C3C1BBC}"/>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5178FB3C-FEF2-BE24-C5AD-6D8C4818EE93}"/>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chemeClr val="tx1"/>
                </a:solidFill>
                <a:latin typeface="+mn-lt"/>
              </a:defRPr>
            </a:lvl1pPr>
            <a:lvl2pPr>
              <a:lnSpc>
                <a:spcPct val="98000"/>
              </a:lnSpc>
              <a:defRPr sz="800" b="0" spc="-8" baseline="0">
                <a:solidFill>
                  <a:schemeClr val="tx1"/>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12A1E7B6-2B22-28B3-9FC7-AE93823E3FFA}"/>
              </a:ext>
            </a:extLst>
          </p:cNvPr>
          <p:cNvSpPr>
            <a:spLocks noGrp="1"/>
          </p:cNvSpPr>
          <p:nvPr>
            <p:ph type="subTitle" idx="1"/>
          </p:nvPr>
        </p:nvSpPr>
        <p:spPr>
          <a:xfrm>
            <a:off x="229728" y="1205601"/>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9FFA5D6B-D127-9F2D-3CA7-70BCDCC5244F}"/>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2" name="Title 11">
            <a:extLst>
              <a:ext uri="{FF2B5EF4-FFF2-40B4-BE49-F238E27FC236}">
                <a16:creationId xmlns:a16="http://schemas.microsoft.com/office/drawing/2014/main" id="{D1D615B9-11FD-342B-BB0E-5A66BAC42B3E}"/>
              </a:ext>
            </a:extLst>
          </p:cNvPr>
          <p:cNvSpPr>
            <a:spLocks noGrp="1"/>
          </p:cNvSpPr>
          <p:nvPr>
            <p:ph type="title"/>
          </p:nvPr>
        </p:nvSpPr>
        <p:spPr>
          <a:xfrm>
            <a:off x="229728" y="640924"/>
            <a:ext cx="9438026" cy="277290"/>
          </a:xfrm>
        </p:spPr>
        <p:txBody>
          <a:bodyPr/>
          <a:lstStyle/>
          <a:p>
            <a:r>
              <a:rPr lang="en-US"/>
              <a:t>Click to edit Master title style</a:t>
            </a:r>
            <a:endParaRPr lang="en-GB" dirty="0"/>
          </a:p>
        </p:txBody>
      </p:sp>
    </p:spTree>
    <p:extLst>
      <p:ext uri="{BB962C8B-B14F-4D97-AF65-F5344CB8AC3E}">
        <p14:creationId xmlns:p14="http://schemas.microsoft.com/office/powerpoint/2010/main" val="605008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and sta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2" name="Text Placeholder 7">
            <a:extLst>
              <a:ext uri="{FF2B5EF4-FFF2-40B4-BE49-F238E27FC236}">
                <a16:creationId xmlns:a16="http://schemas.microsoft.com/office/drawing/2014/main" id="{5831560E-702A-E269-3796-BF35FCF8DE1C}"/>
              </a:ext>
            </a:extLst>
          </p:cNvPr>
          <p:cNvSpPr>
            <a:spLocks noGrp="1"/>
          </p:cNvSpPr>
          <p:nvPr>
            <p:ph type="body" sz="quarter" idx="19" hasCustomPrompt="1"/>
          </p:nvPr>
        </p:nvSpPr>
        <p:spPr>
          <a:xfrm>
            <a:off x="232188" y="1502259"/>
            <a:ext cx="1378933" cy="1112292"/>
          </a:xfrm>
        </p:spPr>
        <p:txBody>
          <a:bodyPr/>
          <a:lstStyle>
            <a:lvl1pPr>
              <a:lnSpc>
                <a:spcPct val="100000"/>
              </a:lnSpc>
              <a:spcAft>
                <a:spcPts val="701"/>
              </a:spcAft>
              <a:defRPr sz="3200" b="0">
                <a:solidFill>
                  <a:schemeClr val="bg2"/>
                </a:solidFill>
              </a:defRPr>
            </a:lvl1pPr>
            <a:lvl2pPr>
              <a:lnSpc>
                <a:spcPct val="102000"/>
              </a:lnSpc>
              <a:spcAft>
                <a:spcPts val="0"/>
              </a:spcAft>
              <a:defRPr sz="800" b="1" i="0" spc="-12" baseline="0">
                <a:solidFill>
                  <a:schemeClr val="tx1"/>
                </a:solidFill>
                <a:latin typeface="Rathbones Sans" pitchFamily="2" charset="0"/>
              </a:defRPr>
            </a:lvl2pPr>
            <a:lvl3pPr>
              <a:lnSpc>
                <a:spcPct val="102000"/>
              </a:lnSpc>
              <a:defRPr sz="900" b="0">
                <a:solidFill>
                  <a:schemeClr val="tx1"/>
                </a:solidFill>
              </a:defRPr>
            </a:lvl3pPr>
            <a:lvl4pPr>
              <a:lnSpc>
                <a:spcPct val="102000"/>
              </a:lnSpc>
              <a:defRPr sz="900">
                <a:solidFill>
                  <a:schemeClr val="tx1"/>
                </a:solidFill>
              </a:defRPr>
            </a:lvl4pPr>
            <a:lvl5pPr>
              <a:lnSpc>
                <a:spcPct val="102000"/>
              </a:lnSpc>
              <a:defRPr sz="800">
                <a:solidFill>
                  <a:schemeClr val="tx1"/>
                </a:solidFill>
              </a:defRPr>
            </a:lvl5pPr>
          </a:lstStyle>
          <a:p>
            <a:pPr lvl="0"/>
            <a:r>
              <a:rPr lang="en-GB" dirty="0"/>
              <a:t>00%</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7">
            <a:extLst>
              <a:ext uri="{FF2B5EF4-FFF2-40B4-BE49-F238E27FC236}">
                <a16:creationId xmlns:a16="http://schemas.microsoft.com/office/drawing/2014/main" id="{A19EAE1E-4713-CE21-1BAB-5B44420001B5}"/>
              </a:ext>
            </a:extLst>
          </p:cNvPr>
          <p:cNvSpPr>
            <a:spLocks noGrp="1"/>
          </p:cNvSpPr>
          <p:nvPr>
            <p:ph type="body" sz="quarter" idx="20"/>
          </p:nvPr>
        </p:nvSpPr>
        <p:spPr>
          <a:xfrm>
            <a:off x="1844861" y="1582738"/>
            <a:ext cx="6284416" cy="936795"/>
          </a:xfrm>
        </p:spPr>
        <p:txBody>
          <a:bodyPr/>
          <a:lstStyle>
            <a:lvl1pPr>
              <a:lnSpc>
                <a:spcPct val="101000"/>
              </a:lnSpc>
              <a:defRPr sz="1100" spc="-15" baseline="0"/>
            </a:lvl1pPr>
            <a:lvl2pPr>
              <a:lnSpc>
                <a:spcPct val="101000"/>
              </a:lnSpc>
              <a:spcAft>
                <a:spcPts val="1324"/>
              </a:spcAft>
              <a:defRPr sz="1100" spc="-15" baseline="0"/>
            </a:lvl2pPr>
            <a:lvl3pPr>
              <a:defRPr sz="900"/>
            </a:lvl3pPr>
            <a:lvl4pPr>
              <a:defRPr sz="9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Placeholder 6">
            <a:extLst>
              <a:ext uri="{FF2B5EF4-FFF2-40B4-BE49-F238E27FC236}">
                <a16:creationId xmlns:a16="http://schemas.microsoft.com/office/drawing/2014/main" id="{5E5937E3-D2BB-7AED-2649-BD0EB5CBD9A5}"/>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8FDDDCC7-9E82-605E-E68C-7146886B3047}"/>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5BF7DFE6-14C4-0103-CCBC-7D8CE47ED67A}"/>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F4560393-1D41-A7F6-4FBA-1D9374C64A10}"/>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0" name="Title 9">
            <a:extLst>
              <a:ext uri="{FF2B5EF4-FFF2-40B4-BE49-F238E27FC236}">
                <a16:creationId xmlns:a16="http://schemas.microsoft.com/office/drawing/2014/main" id="{BA47A35F-1566-1AAB-39E0-B097C5160943}"/>
              </a:ext>
            </a:extLst>
          </p:cNvPr>
          <p:cNvSpPr>
            <a:spLocks noGrp="1"/>
          </p:cNvSpPr>
          <p:nvPr>
            <p:ph type="title"/>
          </p:nvPr>
        </p:nvSpPr>
        <p:spPr>
          <a:xfrm>
            <a:off x="229728" y="640924"/>
            <a:ext cx="6215517" cy="277290"/>
          </a:xfrm>
        </p:spPr>
        <p:txBody>
          <a:bodyPr/>
          <a:lstStyle/>
          <a:p>
            <a:r>
              <a:rPr lang="en-US"/>
              <a:t>Click to edit Master title style</a:t>
            </a:r>
            <a:endParaRPr lang="en-GB" dirty="0"/>
          </a:p>
        </p:txBody>
      </p:sp>
    </p:spTree>
    <p:extLst>
      <p:ext uri="{BB962C8B-B14F-4D97-AF65-F5344CB8AC3E}">
        <p14:creationId xmlns:p14="http://schemas.microsoft.com/office/powerpoint/2010/main" val="3780423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2 co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8" name="Text Placeholder 7">
            <a:extLst>
              <a:ext uri="{FF2B5EF4-FFF2-40B4-BE49-F238E27FC236}">
                <a16:creationId xmlns:a16="http://schemas.microsoft.com/office/drawing/2014/main" id="{0D2027CC-F729-A7CE-9FB1-B8DBA119B7A5}"/>
              </a:ext>
            </a:extLst>
          </p:cNvPr>
          <p:cNvSpPr>
            <a:spLocks noGrp="1"/>
          </p:cNvSpPr>
          <p:nvPr>
            <p:ph type="body" sz="quarter" idx="20"/>
          </p:nvPr>
        </p:nvSpPr>
        <p:spPr>
          <a:xfrm>
            <a:off x="233742" y="1582738"/>
            <a:ext cx="3841492" cy="875753"/>
          </a:xfrm>
        </p:spPr>
        <p:txBody>
          <a:bodyPr/>
          <a:lstStyle>
            <a:lvl1pPr>
              <a:lnSpc>
                <a:spcPct val="106000"/>
              </a:lnSpc>
              <a:defRPr sz="900" spc="-12" baseline="0"/>
            </a:lvl1pPr>
            <a:lvl2pPr>
              <a:lnSpc>
                <a:spcPct val="106000"/>
              </a:lnSpc>
              <a:spcAft>
                <a:spcPts val="1168"/>
              </a:spcAft>
              <a:defRPr sz="900" spc="-12" baseline="0"/>
            </a:lvl2pPr>
            <a:lvl3pPr>
              <a:defRPr sz="900"/>
            </a:lvl3pPr>
            <a:lvl4pPr>
              <a:defRPr sz="9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7">
            <a:extLst>
              <a:ext uri="{FF2B5EF4-FFF2-40B4-BE49-F238E27FC236}">
                <a16:creationId xmlns:a16="http://schemas.microsoft.com/office/drawing/2014/main" id="{B5D0EA14-436F-F2B7-EA07-204E6D435DB5}"/>
              </a:ext>
            </a:extLst>
          </p:cNvPr>
          <p:cNvSpPr>
            <a:spLocks noGrp="1"/>
          </p:cNvSpPr>
          <p:nvPr>
            <p:ph type="body" sz="quarter" idx="22"/>
          </p:nvPr>
        </p:nvSpPr>
        <p:spPr>
          <a:xfrm>
            <a:off x="5068695" y="1582739"/>
            <a:ext cx="3841492" cy="875753"/>
          </a:xfrm>
        </p:spPr>
        <p:txBody>
          <a:bodyPr/>
          <a:lstStyle>
            <a:lvl1pPr>
              <a:lnSpc>
                <a:spcPct val="106000"/>
              </a:lnSpc>
              <a:defRPr sz="900" spc="-12" baseline="0"/>
            </a:lvl1pPr>
            <a:lvl2pPr>
              <a:lnSpc>
                <a:spcPct val="106000"/>
              </a:lnSpc>
              <a:spcAft>
                <a:spcPts val="1168"/>
              </a:spcAft>
              <a:defRPr sz="900" spc="-12" baseline="0"/>
            </a:lvl2pPr>
            <a:lvl3pPr>
              <a:defRPr sz="900"/>
            </a:lvl3pPr>
            <a:lvl4pPr>
              <a:defRPr sz="9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Placeholder 6">
            <a:extLst>
              <a:ext uri="{FF2B5EF4-FFF2-40B4-BE49-F238E27FC236}">
                <a16:creationId xmlns:a16="http://schemas.microsoft.com/office/drawing/2014/main" id="{7D58BE23-C12C-7ED2-8B5A-AD4F3E001EFE}"/>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6EA65C3B-3C60-654C-4032-05238B0FE797}"/>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A6200A49-DF22-8EE8-BFD7-D585B2FC52A0}"/>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B6953E2E-A713-65FF-4B5E-85493CC69618}"/>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0" name="Title 9">
            <a:extLst>
              <a:ext uri="{FF2B5EF4-FFF2-40B4-BE49-F238E27FC236}">
                <a16:creationId xmlns:a16="http://schemas.microsoft.com/office/drawing/2014/main" id="{AFFFC19F-EA74-9EAB-CEB7-0C8D1676FC02}"/>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3624214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3 co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8" name="Text Placeholder 7">
            <a:extLst>
              <a:ext uri="{FF2B5EF4-FFF2-40B4-BE49-F238E27FC236}">
                <a16:creationId xmlns:a16="http://schemas.microsoft.com/office/drawing/2014/main" id="{357C465A-EAB6-3704-8426-B74F84FB6C6D}"/>
              </a:ext>
            </a:extLst>
          </p:cNvPr>
          <p:cNvSpPr>
            <a:spLocks noGrp="1"/>
          </p:cNvSpPr>
          <p:nvPr>
            <p:ph type="body" sz="quarter" idx="21"/>
          </p:nvPr>
        </p:nvSpPr>
        <p:spPr>
          <a:xfrm>
            <a:off x="233743" y="1586340"/>
            <a:ext cx="3005950"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7">
            <a:extLst>
              <a:ext uri="{FF2B5EF4-FFF2-40B4-BE49-F238E27FC236}">
                <a16:creationId xmlns:a16="http://schemas.microsoft.com/office/drawing/2014/main" id="{0E69B04A-DE60-959B-0A9A-95F6B97372D5}"/>
              </a:ext>
            </a:extLst>
          </p:cNvPr>
          <p:cNvSpPr>
            <a:spLocks noGrp="1"/>
          </p:cNvSpPr>
          <p:nvPr>
            <p:ph type="body" sz="quarter" idx="22"/>
          </p:nvPr>
        </p:nvSpPr>
        <p:spPr>
          <a:xfrm>
            <a:off x="3457045" y="1586340"/>
            <a:ext cx="3005950"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7">
            <a:extLst>
              <a:ext uri="{FF2B5EF4-FFF2-40B4-BE49-F238E27FC236}">
                <a16:creationId xmlns:a16="http://schemas.microsoft.com/office/drawing/2014/main" id="{570FEAEE-D745-10A4-CC66-FB07A883E523}"/>
              </a:ext>
            </a:extLst>
          </p:cNvPr>
          <p:cNvSpPr>
            <a:spLocks noGrp="1"/>
          </p:cNvSpPr>
          <p:nvPr>
            <p:ph type="body" sz="quarter" idx="23"/>
          </p:nvPr>
        </p:nvSpPr>
        <p:spPr>
          <a:xfrm>
            <a:off x="6685810" y="1586340"/>
            <a:ext cx="3005950"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Placeholder 6">
            <a:extLst>
              <a:ext uri="{FF2B5EF4-FFF2-40B4-BE49-F238E27FC236}">
                <a16:creationId xmlns:a16="http://schemas.microsoft.com/office/drawing/2014/main" id="{044AFE8F-9340-D3DE-2547-6208B10DF7DF}"/>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8AC5E0EA-A4F3-9920-E1AE-A2D47C33853E}"/>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8AC8412E-A778-7780-3822-600275B5ABAF}"/>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276A58FD-2B4D-F96C-17BD-E51B09157FE6}"/>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0" name="Title 9">
            <a:extLst>
              <a:ext uri="{FF2B5EF4-FFF2-40B4-BE49-F238E27FC236}">
                <a16:creationId xmlns:a16="http://schemas.microsoft.com/office/drawing/2014/main" id="{38EB4508-FE55-72B8-1AF7-83DFC168E2E9}"/>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238714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highlighted content and 2 co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33743" y="1582421"/>
            <a:ext cx="4476733" cy="1763786"/>
          </a:xfrm>
          <a:solidFill>
            <a:schemeClr val="bg2">
              <a:alpha val="10000"/>
            </a:schemeClr>
          </a:solidFill>
        </p:spPr>
        <p:txBody>
          <a:bodyPr lIns="576000" tIns="468000" rIns="576000">
            <a:noAutofit/>
          </a:bodyPr>
          <a:lstStyle>
            <a:lvl1pPr>
              <a:lnSpc>
                <a:spcPct val="106000"/>
              </a:lnSpc>
              <a:defRPr sz="90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7">
            <a:extLst>
              <a:ext uri="{FF2B5EF4-FFF2-40B4-BE49-F238E27FC236}">
                <a16:creationId xmlns:a16="http://schemas.microsoft.com/office/drawing/2014/main" id="{E4DF9D18-2A1A-0EC8-2B52-F943937438C3}"/>
              </a:ext>
            </a:extLst>
          </p:cNvPr>
          <p:cNvSpPr>
            <a:spLocks noGrp="1"/>
          </p:cNvSpPr>
          <p:nvPr>
            <p:ph type="body" sz="quarter" idx="21"/>
          </p:nvPr>
        </p:nvSpPr>
        <p:spPr>
          <a:xfrm>
            <a:off x="5195526" y="1586340"/>
            <a:ext cx="3733414"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Placeholder 6">
            <a:extLst>
              <a:ext uri="{FF2B5EF4-FFF2-40B4-BE49-F238E27FC236}">
                <a16:creationId xmlns:a16="http://schemas.microsoft.com/office/drawing/2014/main" id="{87BF332B-F9C3-8695-EF70-E754FA628AA8}"/>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CB0A18E2-70A6-C81A-603D-F77C027BBDE1}"/>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83308E62-65F3-1FD5-F4FB-70A408FC61A1}"/>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D8EC6313-B04D-2BA0-E5A5-00E33237B149}"/>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2" name="Title 11">
            <a:extLst>
              <a:ext uri="{FF2B5EF4-FFF2-40B4-BE49-F238E27FC236}">
                <a16:creationId xmlns:a16="http://schemas.microsoft.com/office/drawing/2014/main" id="{0C3E81A7-4FBA-7E28-05C9-6894E20C6BE8}"/>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2625420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highlighted content and 2 col text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5" name="Text Placeholder 7">
            <a:extLst>
              <a:ext uri="{FF2B5EF4-FFF2-40B4-BE49-F238E27FC236}">
                <a16:creationId xmlns:a16="http://schemas.microsoft.com/office/drawing/2014/main" id="{4B3F3CBA-E3FC-44A3-28F9-9E06D6FDAFAF}"/>
              </a:ext>
            </a:extLst>
          </p:cNvPr>
          <p:cNvSpPr>
            <a:spLocks noGrp="1"/>
          </p:cNvSpPr>
          <p:nvPr>
            <p:ph type="body" sz="quarter" idx="20"/>
          </p:nvPr>
        </p:nvSpPr>
        <p:spPr>
          <a:xfrm>
            <a:off x="5196436" y="1582423"/>
            <a:ext cx="4476733" cy="1725200"/>
          </a:xfrm>
          <a:solidFill>
            <a:schemeClr val="bg2">
              <a:alpha val="10000"/>
            </a:schemeClr>
          </a:solidFill>
        </p:spPr>
        <p:txBody>
          <a:bodyPr lIns="576000" tIns="468000" rIns="576000">
            <a:noAutofit/>
          </a:bodyPr>
          <a:lstStyle>
            <a:lvl1pPr>
              <a:lnSpc>
                <a:spcPct val="106000"/>
              </a:lnSpc>
              <a:defRPr sz="881"/>
            </a:lvl1pPr>
            <a:lvl2pPr>
              <a:lnSpc>
                <a:spcPct val="106000"/>
              </a:lnSpc>
              <a:spcAft>
                <a:spcPts val="1168"/>
              </a:spcAft>
              <a:defRPr sz="881" spc="-12" baseline="0"/>
            </a:lvl2pPr>
            <a:lvl3pPr>
              <a:defRPr sz="783"/>
            </a:lvl3pPr>
            <a:lvl4pPr>
              <a:defRPr sz="783"/>
            </a:lvl4pPr>
            <a:lvl5pPr>
              <a:defRPr sz="68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7">
            <a:extLst>
              <a:ext uri="{FF2B5EF4-FFF2-40B4-BE49-F238E27FC236}">
                <a16:creationId xmlns:a16="http://schemas.microsoft.com/office/drawing/2014/main" id="{C00C153A-F9DE-9BA1-6DBE-0F60DBC71A9E}"/>
              </a:ext>
            </a:extLst>
          </p:cNvPr>
          <p:cNvSpPr>
            <a:spLocks noGrp="1"/>
          </p:cNvSpPr>
          <p:nvPr>
            <p:ph type="body" sz="quarter" idx="21"/>
          </p:nvPr>
        </p:nvSpPr>
        <p:spPr>
          <a:xfrm>
            <a:off x="232186" y="1586340"/>
            <a:ext cx="3919480" cy="826380"/>
          </a:xfrm>
        </p:spPr>
        <p:txBody>
          <a:bodyPr/>
          <a:lstStyle>
            <a:lvl1pPr>
              <a:lnSpc>
                <a:spcPct val="106000"/>
              </a:lnSpc>
              <a:defRPr sz="881" spc="-12" baseline="0"/>
            </a:lvl1pPr>
            <a:lvl2pPr>
              <a:lnSpc>
                <a:spcPct val="106000"/>
              </a:lnSpc>
              <a:spcAft>
                <a:spcPts val="1168"/>
              </a:spcAft>
              <a:defRPr sz="881" spc="-12" baseline="0"/>
            </a:lvl2pPr>
            <a:lvl3pPr>
              <a:defRPr sz="783"/>
            </a:lvl3pPr>
            <a:lvl4pPr>
              <a:defRPr sz="783"/>
            </a:lvl4pPr>
            <a:lvl5pPr>
              <a:defRPr sz="68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Placeholder 6">
            <a:extLst>
              <a:ext uri="{FF2B5EF4-FFF2-40B4-BE49-F238E27FC236}">
                <a16:creationId xmlns:a16="http://schemas.microsoft.com/office/drawing/2014/main" id="{3AB925D7-B1A7-8A9E-4322-B6B4E08003CE}"/>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9C72B334-F506-A764-5BCC-6CDBB2EDCCE2}"/>
              </a:ext>
            </a:extLst>
          </p:cNvPr>
          <p:cNvSpPr>
            <a:spLocks noGrp="1"/>
          </p:cNvSpPr>
          <p:nvPr>
            <p:ph type="body" sz="quarter" idx="17"/>
          </p:nvPr>
        </p:nvSpPr>
        <p:spPr>
          <a:xfrm>
            <a:off x="233743" y="6432566"/>
            <a:ext cx="4602843" cy="211083"/>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7AE189D2-5612-C363-BB7C-8912D303E225}"/>
              </a:ext>
            </a:extLst>
          </p:cNvPr>
          <p:cNvSpPr>
            <a:spLocks noGrp="1"/>
          </p:cNvSpPr>
          <p:nvPr>
            <p:ph type="subTitle" idx="1"/>
          </p:nvPr>
        </p:nvSpPr>
        <p:spPr>
          <a:xfrm>
            <a:off x="232188" y="1206739"/>
            <a:ext cx="6215517" cy="213456"/>
          </a:xfrm>
        </p:spPr>
        <p:txBody>
          <a:bodyPr/>
          <a:lstStyle>
            <a:lvl1pPr marL="0" indent="0" algn="l">
              <a:lnSpc>
                <a:spcPct val="102000"/>
              </a:lnSpc>
              <a:buNone/>
              <a:defRPr sz="1371"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19A5CE49-1BD1-09A6-547E-1B3827C37E3D}"/>
              </a:ext>
            </a:extLst>
          </p:cNvPr>
          <p:cNvSpPr>
            <a:spLocks noGrp="1"/>
          </p:cNvSpPr>
          <p:nvPr>
            <p:ph type="body" sz="quarter" idx="18"/>
          </p:nvPr>
        </p:nvSpPr>
        <p:spPr>
          <a:xfrm>
            <a:off x="233743" y="483381"/>
            <a:ext cx="6213962" cy="135743"/>
          </a:xfrm>
        </p:spPr>
        <p:txBody>
          <a:bodyPr>
            <a:spAutoFit/>
          </a:bodyPr>
          <a:lstStyle>
            <a:lvl1pPr>
              <a:lnSpc>
                <a:spcPct val="98000"/>
              </a:lnSpc>
              <a:defRPr sz="881" b="0" i="0" cap="all" baseline="0">
                <a:solidFill>
                  <a:schemeClr val="bg2"/>
                </a:solidFill>
                <a:latin typeface="Rathbones Sans" pitchFamily="2" charset="0"/>
              </a:defRPr>
            </a:lvl1pPr>
          </a:lstStyle>
          <a:p>
            <a:pPr lvl="0"/>
            <a:r>
              <a:rPr lang="en-US"/>
              <a:t>Click to edit Master text styles</a:t>
            </a:r>
          </a:p>
        </p:txBody>
      </p:sp>
      <p:sp>
        <p:nvSpPr>
          <p:cNvPr id="10" name="Title 9">
            <a:extLst>
              <a:ext uri="{FF2B5EF4-FFF2-40B4-BE49-F238E27FC236}">
                <a16:creationId xmlns:a16="http://schemas.microsoft.com/office/drawing/2014/main" id="{3C12857A-7688-8675-5289-30AA15EFE519}"/>
              </a:ext>
            </a:extLst>
          </p:cNvPr>
          <p:cNvSpPr>
            <a:spLocks noGrp="1"/>
          </p:cNvSpPr>
          <p:nvPr>
            <p:ph type="title"/>
          </p:nvPr>
        </p:nvSpPr>
        <p:spPr>
          <a:xfrm>
            <a:off x="229728" y="640924"/>
            <a:ext cx="6215517" cy="277290"/>
          </a:xfrm>
        </p:spPr>
        <p:txBody>
          <a:bodyPr/>
          <a:lstStyle/>
          <a:p>
            <a:r>
              <a:rPr lang="en-US"/>
              <a:t>Click to edit Master title style</a:t>
            </a:r>
            <a:endParaRPr lang="en-GB" dirty="0"/>
          </a:p>
        </p:txBody>
      </p:sp>
    </p:spTree>
    <p:extLst>
      <p:ext uri="{BB962C8B-B14F-4D97-AF65-F5344CB8AC3E}">
        <p14:creationId xmlns:p14="http://schemas.microsoft.com/office/powerpoint/2010/main" val="602245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3" name="Picture Placeholder 17">
            <a:extLst>
              <a:ext uri="{FF2B5EF4-FFF2-40B4-BE49-F238E27FC236}">
                <a16:creationId xmlns:a16="http://schemas.microsoft.com/office/drawing/2014/main" id="{FE2BE5BF-BF7B-4D0B-D8B8-224B9951FA45}"/>
              </a:ext>
            </a:extLst>
          </p:cNvPr>
          <p:cNvSpPr>
            <a:spLocks noGrp="1"/>
          </p:cNvSpPr>
          <p:nvPr>
            <p:ph type="pic" sz="quarter" idx="17"/>
          </p:nvPr>
        </p:nvSpPr>
        <p:spPr>
          <a:xfrm>
            <a:off x="4953001" y="2"/>
            <a:ext cx="4953000" cy="6857777"/>
          </a:xfrm>
        </p:spPr>
        <p:txBody>
          <a:bodyPr>
            <a:noAutofit/>
          </a:bodyPr>
          <a:lstStyle/>
          <a:p>
            <a:r>
              <a:rPr lang="en-US"/>
              <a:t>Click icon to add picture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18" name="Text Placeholder 7">
            <a:extLst>
              <a:ext uri="{FF2B5EF4-FFF2-40B4-BE49-F238E27FC236}">
                <a16:creationId xmlns:a16="http://schemas.microsoft.com/office/drawing/2014/main" id="{2E65A19E-D68D-FFDD-DA1C-134BC2491916}"/>
              </a:ext>
            </a:extLst>
          </p:cNvPr>
          <p:cNvSpPr>
            <a:spLocks noGrp="1"/>
          </p:cNvSpPr>
          <p:nvPr>
            <p:ph type="body" sz="quarter" idx="21"/>
          </p:nvPr>
        </p:nvSpPr>
        <p:spPr>
          <a:xfrm>
            <a:off x="232186" y="1577714"/>
            <a:ext cx="3919480"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Picture Placeholder 10">
            <a:extLst>
              <a:ext uri="{FF2B5EF4-FFF2-40B4-BE49-F238E27FC236}">
                <a16:creationId xmlns:a16="http://schemas.microsoft.com/office/drawing/2014/main" id="{57F23408-AD89-2C66-9613-AECA4CE6E0CA}"/>
              </a:ext>
            </a:extLst>
          </p:cNvPr>
          <p:cNvSpPr>
            <a:spLocks noGrp="1"/>
          </p:cNvSpPr>
          <p:nvPr>
            <p:ph type="pic" sz="quarter" idx="14"/>
          </p:nvPr>
        </p:nvSpPr>
        <p:spPr>
          <a:xfrm>
            <a:off x="8295841" y="6479905"/>
            <a:ext cx="1379227" cy="148864"/>
          </a:xfrm>
        </p:spPr>
        <p:txBody>
          <a:bodyPr>
            <a:noAutofit/>
          </a:bodyPr>
          <a:lstStyle>
            <a:lvl1pPr>
              <a:defRPr sz="778">
                <a:solidFill>
                  <a:schemeClr val="bg1"/>
                </a:solidFill>
              </a:defRPr>
            </a:lvl1pPr>
          </a:lstStyle>
          <a:p>
            <a:r>
              <a:rPr lang="en-US"/>
              <a:t>Click icon to add picture</a:t>
            </a:r>
            <a:endParaRPr lang="en-GB" dirty="0"/>
          </a:p>
        </p:txBody>
      </p:sp>
      <p:sp>
        <p:nvSpPr>
          <p:cNvPr id="4" name="Text Placeholder 7">
            <a:extLst>
              <a:ext uri="{FF2B5EF4-FFF2-40B4-BE49-F238E27FC236}">
                <a16:creationId xmlns:a16="http://schemas.microsoft.com/office/drawing/2014/main" id="{1ED63F8A-68DB-35F2-421B-1C401A9FC5D8}"/>
              </a:ext>
            </a:extLst>
          </p:cNvPr>
          <p:cNvSpPr>
            <a:spLocks noGrp="1"/>
          </p:cNvSpPr>
          <p:nvPr>
            <p:ph type="body" sz="quarter" idx="16"/>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506C7DBA-E605-17DE-DF8C-5F29D434EDFD}"/>
              </a:ext>
            </a:extLst>
          </p:cNvPr>
          <p:cNvSpPr>
            <a:spLocks noGrp="1"/>
          </p:cNvSpPr>
          <p:nvPr>
            <p:ph type="ftr" sz="quarter" idx="11"/>
          </p:nvPr>
        </p:nvSpPr>
        <p:spPr>
          <a:xfrm>
            <a:off x="232188" y="200885"/>
            <a:ext cx="4602842" cy="119927"/>
          </a:xfrm>
        </p:spPr>
        <p:txBody>
          <a:bodyPr wrap="square">
            <a:spAutoFit/>
          </a:bodyPr>
          <a:lstStyle>
            <a:lvl1pPr>
              <a:defRPr>
                <a:solidFill>
                  <a:schemeClr val="tx1"/>
                </a:solidFill>
              </a:defRPr>
            </a:lvl1pPr>
          </a:lstStyle>
          <a:p>
            <a:r>
              <a:rPr lang="en-GB" dirty="0"/>
              <a:t>Rathbones Investment Management</a:t>
            </a:r>
          </a:p>
        </p:txBody>
      </p:sp>
      <p:sp>
        <p:nvSpPr>
          <p:cNvPr id="9" name="Subtitle 2">
            <a:extLst>
              <a:ext uri="{FF2B5EF4-FFF2-40B4-BE49-F238E27FC236}">
                <a16:creationId xmlns:a16="http://schemas.microsoft.com/office/drawing/2014/main" id="{801EDD40-0044-DA45-4615-59BF6A1DD4A4}"/>
              </a:ext>
            </a:extLst>
          </p:cNvPr>
          <p:cNvSpPr>
            <a:spLocks noGrp="1"/>
          </p:cNvSpPr>
          <p:nvPr>
            <p:ph type="subTitle" idx="1"/>
          </p:nvPr>
        </p:nvSpPr>
        <p:spPr>
          <a:xfrm>
            <a:off x="232188" y="1206739"/>
            <a:ext cx="460439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BC415C23-EF05-9353-23ED-7B946D0A1D6B}"/>
              </a:ext>
            </a:extLst>
          </p:cNvPr>
          <p:cNvSpPr>
            <a:spLocks noGrp="1"/>
          </p:cNvSpPr>
          <p:nvPr>
            <p:ph type="body" sz="quarter" idx="18"/>
          </p:nvPr>
        </p:nvSpPr>
        <p:spPr>
          <a:xfrm>
            <a:off x="233743" y="483381"/>
            <a:ext cx="4601691" cy="135743"/>
          </a:xfrm>
        </p:spPr>
        <p:txBody>
          <a:bodyPr wrap="square">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2" name="Title 11">
            <a:extLst>
              <a:ext uri="{FF2B5EF4-FFF2-40B4-BE49-F238E27FC236}">
                <a16:creationId xmlns:a16="http://schemas.microsoft.com/office/drawing/2014/main" id="{9FF6080C-D0F8-A134-FDAB-21305FC61144}"/>
              </a:ext>
            </a:extLst>
          </p:cNvPr>
          <p:cNvSpPr>
            <a:spLocks noGrp="1"/>
          </p:cNvSpPr>
          <p:nvPr>
            <p:ph type="title"/>
          </p:nvPr>
        </p:nvSpPr>
        <p:spPr>
          <a:xfrm>
            <a:off x="229727" y="640923"/>
            <a:ext cx="4602842" cy="554579"/>
          </a:xfrm>
        </p:spPr>
        <p:txBody>
          <a:bodyPr/>
          <a:lstStyle/>
          <a:p>
            <a:r>
              <a:rPr lang="en-US"/>
              <a:t>Click to edit Master title style</a:t>
            </a:r>
            <a:endParaRPr lang="en-GB" dirty="0"/>
          </a:p>
        </p:txBody>
      </p:sp>
    </p:spTree>
    <p:extLst>
      <p:ext uri="{BB962C8B-B14F-4D97-AF65-F5344CB8AC3E}">
        <p14:creationId xmlns:p14="http://schemas.microsoft.com/office/powerpoint/2010/main" val="1815366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content and image">
    <p:bg>
      <p:bgPr>
        <a:solidFill>
          <a:schemeClr val="bg2"/>
        </a:solidFill>
        <a:effectLst/>
      </p:bgPr>
    </p:bg>
    <p:spTree>
      <p:nvGrpSpPr>
        <p:cNvPr id="1" name=""/>
        <p:cNvGrpSpPr/>
        <p:nvPr/>
      </p:nvGrpSpPr>
      <p:grpSpPr>
        <a:xfrm>
          <a:off x="0" y="0"/>
          <a:ext cx="0" cy="0"/>
          <a:chOff x="0" y="0"/>
          <a:chExt cx="0" cy="0"/>
        </a:xfrm>
      </p:grpSpPr>
      <p:sp>
        <p:nvSpPr>
          <p:cNvPr id="13" name="Picture Placeholder 17">
            <a:extLst>
              <a:ext uri="{FF2B5EF4-FFF2-40B4-BE49-F238E27FC236}">
                <a16:creationId xmlns:a16="http://schemas.microsoft.com/office/drawing/2014/main" id="{FE2BE5BF-BF7B-4D0B-D8B8-224B9951FA45}"/>
              </a:ext>
            </a:extLst>
          </p:cNvPr>
          <p:cNvSpPr>
            <a:spLocks noGrp="1"/>
          </p:cNvSpPr>
          <p:nvPr>
            <p:ph type="pic" sz="quarter" idx="17"/>
          </p:nvPr>
        </p:nvSpPr>
        <p:spPr>
          <a:xfrm>
            <a:off x="4953001" y="2"/>
            <a:ext cx="4953000" cy="6857777"/>
          </a:xfrm>
        </p:spPr>
        <p:txBody>
          <a:bodyPr>
            <a:noAutofit/>
          </a:bodyPr>
          <a:lstStyle>
            <a:lvl1pPr>
              <a:defRPr>
                <a:solidFill>
                  <a:schemeClr val="bg1"/>
                </a:solidFill>
              </a:defRPr>
            </a:lvl1pPr>
          </a:lstStyle>
          <a:p>
            <a:r>
              <a:rPr lang="en-US"/>
              <a:t>Click icon to add picture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18" name="Text Placeholder 7">
            <a:extLst>
              <a:ext uri="{FF2B5EF4-FFF2-40B4-BE49-F238E27FC236}">
                <a16:creationId xmlns:a16="http://schemas.microsoft.com/office/drawing/2014/main" id="{2E65A19E-D68D-FFDD-DA1C-134BC2491916}"/>
              </a:ext>
            </a:extLst>
          </p:cNvPr>
          <p:cNvSpPr>
            <a:spLocks noGrp="1"/>
          </p:cNvSpPr>
          <p:nvPr>
            <p:ph type="body" sz="quarter" idx="21"/>
          </p:nvPr>
        </p:nvSpPr>
        <p:spPr>
          <a:xfrm>
            <a:off x="232186" y="1551837"/>
            <a:ext cx="3919480" cy="778784"/>
          </a:xfrm>
        </p:spPr>
        <p:txBody>
          <a:bodyPr/>
          <a:lstStyle>
            <a:lvl1pPr>
              <a:lnSpc>
                <a:spcPct val="106000"/>
              </a:lnSpc>
              <a:defRPr sz="856" spc="-12" baseline="0">
                <a:solidFill>
                  <a:schemeClr val="bg1"/>
                </a:solidFill>
              </a:defRPr>
            </a:lvl1pPr>
            <a:lvl2pPr>
              <a:lnSpc>
                <a:spcPct val="106000"/>
              </a:lnSpc>
              <a:spcAft>
                <a:spcPts val="1168"/>
              </a:spcAft>
              <a:defRPr sz="856" spc="-12"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Picture Placeholder 10">
            <a:extLst>
              <a:ext uri="{FF2B5EF4-FFF2-40B4-BE49-F238E27FC236}">
                <a16:creationId xmlns:a16="http://schemas.microsoft.com/office/drawing/2014/main" id="{B946182C-8732-96F2-DE8C-96AC08B64D86}"/>
              </a:ext>
            </a:extLst>
          </p:cNvPr>
          <p:cNvSpPr>
            <a:spLocks noGrp="1"/>
          </p:cNvSpPr>
          <p:nvPr>
            <p:ph type="pic" sz="quarter" idx="14"/>
          </p:nvPr>
        </p:nvSpPr>
        <p:spPr>
          <a:xfrm>
            <a:off x="8295841" y="6479905"/>
            <a:ext cx="1379227" cy="148864"/>
          </a:xfrm>
        </p:spPr>
        <p:txBody>
          <a:bodyPr>
            <a:noAutofit/>
          </a:bodyPr>
          <a:lstStyle>
            <a:lvl1pPr>
              <a:defRPr sz="778">
                <a:solidFill>
                  <a:schemeClr val="bg1"/>
                </a:solidFill>
              </a:defRPr>
            </a:lvl1pPr>
          </a:lstStyle>
          <a:p>
            <a:r>
              <a:rPr lang="en-US"/>
              <a:t>Click icon to add picture</a:t>
            </a:r>
            <a:endParaRPr lang="en-GB" dirty="0"/>
          </a:p>
        </p:txBody>
      </p:sp>
      <p:sp>
        <p:nvSpPr>
          <p:cNvPr id="4" name="Text Placeholder 7">
            <a:extLst>
              <a:ext uri="{FF2B5EF4-FFF2-40B4-BE49-F238E27FC236}">
                <a16:creationId xmlns:a16="http://schemas.microsoft.com/office/drawing/2014/main" id="{96B290A6-60DF-FC49-F9E5-3132871BB794}"/>
              </a:ext>
            </a:extLst>
          </p:cNvPr>
          <p:cNvSpPr>
            <a:spLocks noGrp="1"/>
          </p:cNvSpPr>
          <p:nvPr>
            <p:ph type="body" sz="quarter" idx="16"/>
          </p:nvPr>
        </p:nvSpPr>
        <p:spPr>
          <a:xfrm>
            <a:off x="233743" y="6432566"/>
            <a:ext cx="4602843" cy="211083"/>
          </a:xfrm>
        </p:spPr>
        <p:txBody>
          <a:bodyPr anchor="b"/>
          <a:lstStyle>
            <a:lvl1pPr>
              <a:lnSpc>
                <a:spcPct val="98000"/>
              </a:lnSpc>
              <a:defRPr sz="686" b="0" spc="-8" baseline="0">
                <a:solidFill>
                  <a:schemeClr val="bg1"/>
                </a:solidFill>
                <a:latin typeface="+mn-lt"/>
              </a:defRPr>
            </a:lvl1pPr>
            <a:lvl2pPr>
              <a:lnSpc>
                <a:spcPct val="98000"/>
              </a:lnSpc>
              <a:defRPr sz="686" b="0" spc="-8" baseline="0">
                <a:solidFill>
                  <a:schemeClr val="bg1"/>
                </a:solidFill>
                <a:latin typeface="+mn-lt"/>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20F12E12-4B92-B6B4-FB72-29BC0172C0E7}"/>
              </a:ext>
            </a:extLst>
          </p:cNvPr>
          <p:cNvSpPr>
            <a:spLocks noGrp="1"/>
          </p:cNvSpPr>
          <p:nvPr>
            <p:ph type="ftr" sz="quarter" idx="11"/>
          </p:nvPr>
        </p:nvSpPr>
        <p:spPr>
          <a:xfrm>
            <a:off x="232188" y="200885"/>
            <a:ext cx="4602842" cy="119927"/>
          </a:xfrm>
        </p:spPr>
        <p:txBody>
          <a:bodyPr wrap="square">
            <a:spAutoFit/>
          </a:bodyPr>
          <a:lstStyle>
            <a:lvl1pPr>
              <a:defRPr>
                <a:solidFill>
                  <a:schemeClr val="bg1"/>
                </a:solidFill>
              </a:defRPr>
            </a:lvl1pPr>
          </a:lstStyle>
          <a:p>
            <a:r>
              <a:rPr lang="en-GB" dirty="0"/>
              <a:t>Rathbones Investment Management</a:t>
            </a:r>
          </a:p>
        </p:txBody>
      </p:sp>
      <p:sp>
        <p:nvSpPr>
          <p:cNvPr id="9" name="Subtitle 2">
            <a:extLst>
              <a:ext uri="{FF2B5EF4-FFF2-40B4-BE49-F238E27FC236}">
                <a16:creationId xmlns:a16="http://schemas.microsoft.com/office/drawing/2014/main" id="{D5870CA5-40C5-ACE4-503F-52D507A8C4D7}"/>
              </a:ext>
            </a:extLst>
          </p:cNvPr>
          <p:cNvSpPr>
            <a:spLocks noGrp="1"/>
          </p:cNvSpPr>
          <p:nvPr>
            <p:ph type="subTitle" idx="1"/>
          </p:nvPr>
        </p:nvSpPr>
        <p:spPr>
          <a:xfrm>
            <a:off x="232189" y="1189487"/>
            <a:ext cx="4542265" cy="206124"/>
          </a:xfrm>
        </p:spPr>
        <p:txBody>
          <a:bodyPr/>
          <a:lstStyle>
            <a:lvl1pPr marL="0" indent="0" algn="l">
              <a:lnSpc>
                <a:spcPct val="102000"/>
              </a:lnSpc>
              <a:buNone/>
              <a:defRPr sz="1324" b="0" i="0">
                <a:solidFill>
                  <a:schemeClr val="bg1"/>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38A8B72C-9615-9BE0-BABE-5FD6DE696879}"/>
              </a:ext>
            </a:extLst>
          </p:cNvPr>
          <p:cNvSpPr>
            <a:spLocks noGrp="1"/>
          </p:cNvSpPr>
          <p:nvPr>
            <p:ph type="body" sz="quarter" idx="18"/>
          </p:nvPr>
        </p:nvSpPr>
        <p:spPr>
          <a:xfrm>
            <a:off x="233743" y="483382"/>
            <a:ext cx="4541129" cy="131909"/>
          </a:xfrm>
        </p:spPr>
        <p:txBody>
          <a:bodyPr wrap="square">
            <a:spAutoFit/>
          </a:bodyPr>
          <a:lstStyle>
            <a:lvl1pPr>
              <a:lnSpc>
                <a:spcPct val="98000"/>
              </a:lnSpc>
              <a:defRPr sz="856" b="0" i="0" cap="all" baseline="0">
                <a:solidFill>
                  <a:schemeClr val="bg1"/>
                </a:solidFill>
                <a:latin typeface="Rathbones Sans" pitchFamily="2" charset="0"/>
              </a:defRPr>
            </a:lvl1pPr>
          </a:lstStyle>
          <a:p>
            <a:pPr lvl="0"/>
            <a:r>
              <a:rPr lang="en-US"/>
              <a:t>Click to edit Master text styles</a:t>
            </a:r>
          </a:p>
        </p:txBody>
      </p:sp>
      <p:sp>
        <p:nvSpPr>
          <p:cNvPr id="12" name="Title 11">
            <a:extLst>
              <a:ext uri="{FF2B5EF4-FFF2-40B4-BE49-F238E27FC236}">
                <a16:creationId xmlns:a16="http://schemas.microsoft.com/office/drawing/2014/main" id="{F55A5F26-6782-2883-8108-A6E37DBE29ED}"/>
              </a:ext>
            </a:extLst>
          </p:cNvPr>
          <p:cNvSpPr>
            <a:spLocks noGrp="1"/>
          </p:cNvSpPr>
          <p:nvPr>
            <p:ph type="title"/>
          </p:nvPr>
        </p:nvSpPr>
        <p:spPr>
          <a:xfrm>
            <a:off x="229728" y="640923"/>
            <a:ext cx="4606857" cy="554579"/>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25725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2 col content and 2 images">
    <p:spTree>
      <p:nvGrpSpPr>
        <p:cNvPr id="1" name=""/>
        <p:cNvGrpSpPr/>
        <p:nvPr/>
      </p:nvGrpSpPr>
      <p:grpSpPr>
        <a:xfrm>
          <a:off x="0" y="0"/>
          <a:ext cx="0" cy="0"/>
          <a:chOff x="0" y="0"/>
          <a:chExt cx="0" cy="0"/>
        </a:xfrm>
      </p:grpSpPr>
      <p:sp>
        <p:nvSpPr>
          <p:cNvPr id="13" name="Picture Placeholder 17">
            <a:extLst>
              <a:ext uri="{FF2B5EF4-FFF2-40B4-BE49-F238E27FC236}">
                <a16:creationId xmlns:a16="http://schemas.microsoft.com/office/drawing/2014/main" id="{FE2BE5BF-BF7B-4D0B-D8B8-224B9951FA45}"/>
              </a:ext>
            </a:extLst>
          </p:cNvPr>
          <p:cNvSpPr>
            <a:spLocks noGrp="1"/>
          </p:cNvSpPr>
          <p:nvPr>
            <p:ph type="pic" sz="quarter" idx="17"/>
          </p:nvPr>
        </p:nvSpPr>
        <p:spPr>
          <a:xfrm>
            <a:off x="232189" y="2336288"/>
            <a:ext cx="4488874" cy="3824237"/>
          </a:xfrm>
        </p:spPr>
        <p:txBody>
          <a:bodyPr>
            <a:noAutofit/>
          </a:bodyPr>
          <a:lstStyle>
            <a:lvl1pPr>
              <a:defRPr sz="105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8" name="Picture Placeholder 17">
            <a:extLst>
              <a:ext uri="{FF2B5EF4-FFF2-40B4-BE49-F238E27FC236}">
                <a16:creationId xmlns:a16="http://schemas.microsoft.com/office/drawing/2014/main" id="{EDDA0537-7593-BA99-9591-93AE5FE7FD15}"/>
              </a:ext>
            </a:extLst>
          </p:cNvPr>
          <p:cNvSpPr>
            <a:spLocks noGrp="1"/>
          </p:cNvSpPr>
          <p:nvPr>
            <p:ph type="pic" sz="quarter" idx="21"/>
          </p:nvPr>
        </p:nvSpPr>
        <p:spPr>
          <a:xfrm>
            <a:off x="5183482" y="2336288"/>
            <a:ext cx="4488874" cy="3824237"/>
          </a:xfrm>
        </p:spPr>
        <p:txBody>
          <a:bodyPr>
            <a:noAutofit/>
          </a:bodyPr>
          <a:lstStyle>
            <a:lvl1pPr>
              <a:defRPr sz="1050"/>
            </a:lvl1pPr>
          </a:lstStyle>
          <a:p>
            <a:r>
              <a:rPr lang="en-US"/>
              <a:t>Click icon to add picture</a:t>
            </a:r>
            <a:endParaRPr lang="en-GB" dirty="0"/>
          </a:p>
        </p:txBody>
      </p:sp>
      <p:sp>
        <p:nvSpPr>
          <p:cNvPr id="23" name="Text Placeholder 7">
            <a:extLst>
              <a:ext uri="{FF2B5EF4-FFF2-40B4-BE49-F238E27FC236}">
                <a16:creationId xmlns:a16="http://schemas.microsoft.com/office/drawing/2014/main" id="{68DE0252-BEE8-2DBE-77DE-C8C723430BC6}"/>
              </a:ext>
            </a:extLst>
          </p:cNvPr>
          <p:cNvSpPr>
            <a:spLocks noGrp="1"/>
          </p:cNvSpPr>
          <p:nvPr>
            <p:ph type="body" sz="quarter" idx="23"/>
          </p:nvPr>
        </p:nvSpPr>
        <p:spPr>
          <a:xfrm>
            <a:off x="232186" y="1586340"/>
            <a:ext cx="3919480"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a:extLst>
              <a:ext uri="{FF2B5EF4-FFF2-40B4-BE49-F238E27FC236}">
                <a16:creationId xmlns:a16="http://schemas.microsoft.com/office/drawing/2014/main" id="{29C09094-13A9-F68A-C3A0-ADAB544A071B}"/>
              </a:ext>
            </a:extLst>
          </p:cNvPr>
          <p:cNvSpPr>
            <a:spLocks noGrp="1"/>
          </p:cNvSpPr>
          <p:nvPr>
            <p:ph type="body" sz="quarter" idx="24"/>
          </p:nvPr>
        </p:nvSpPr>
        <p:spPr>
          <a:xfrm>
            <a:off x="5183479" y="1586340"/>
            <a:ext cx="3919480"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Placeholder 6">
            <a:extLst>
              <a:ext uri="{FF2B5EF4-FFF2-40B4-BE49-F238E27FC236}">
                <a16:creationId xmlns:a16="http://schemas.microsoft.com/office/drawing/2014/main" id="{70E4D7CE-DBB6-63F4-711A-5D984616EF10}"/>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0711C743-A718-0721-30B0-2BFA26289EDE}"/>
              </a:ext>
            </a:extLst>
          </p:cNvPr>
          <p:cNvSpPr>
            <a:spLocks noGrp="1"/>
          </p:cNvSpPr>
          <p:nvPr>
            <p:ph type="body" sz="quarter" idx="25"/>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FF13FE10-ED92-B91C-A187-53B936CA73F8}"/>
              </a:ext>
            </a:extLst>
          </p:cNvPr>
          <p:cNvSpPr>
            <a:spLocks noGrp="1"/>
          </p:cNvSpPr>
          <p:nvPr>
            <p:ph type="ftr" sz="quarter" idx="11"/>
          </p:nvPr>
        </p:nvSpPr>
        <p:spPr>
          <a:xfrm>
            <a:off x="232187" y="200885"/>
            <a:ext cx="6213057" cy="119927"/>
          </a:xfrm>
        </p:spPr>
        <p:txBody>
          <a:bodyPr wrap="square">
            <a:spAutoFit/>
          </a:bodyPr>
          <a:lstStyle>
            <a:lvl1pPr>
              <a:defRPr>
                <a:solidFill>
                  <a:schemeClr val="tx1"/>
                </a:solidFill>
              </a:defRPr>
            </a:lvl1pPr>
          </a:lstStyle>
          <a:p>
            <a:r>
              <a:rPr lang="en-GB" dirty="0"/>
              <a:t>Rathbones Investment Management</a:t>
            </a:r>
          </a:p>
        </p:txBody>
      </p:sp>
      <p:sp>
        <p:nvSpPr>
          <p:cNvPr id="9" name="Subtitle 2">
            <a:extLst>
              <a:ext uri="{FF2B5EF4-FFF2-40B4-BE49-F238E27FC236}">
                <a16:creationId xmlns:a16="http://schemas.microsoft.com/office/drawing/2014/main" id="{EE473A73-C10F-A387-09E6-28E74B4CD37B}"/>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7197C0FA-A842-6249-6BEF-8583BC39CA03}"/>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1" name="Title 10">
            <a:extLst>
              <a:ext uri="{FF2B5EF4-FFF2-40B4-BE49-F238E27FC236}">
                <a16:creationId xmlns:a16="http://schemas.microsoft.com/office/drawing/2014/main" id="{E7ABD65C-B530-D6C9-F1CB-364C2D23646E}"/>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164083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21FDDE-1A15-DF90-6AC5-7F98B28916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950624" y="2841"/>
            <a:ext cx="4955376" cy="6855160"/>
          </a:xfrm>
          <a:prstGeom prst="rect">
            <a:avLst/>
          </a:prstGeom>
        </p:spPr>
      </p:pic>
      <p:sp>
        <p:nvSpPr>
          <p:cNvPr id="4" name="Title 1">
            <a:extLst>
              <a:ext uri="{FF2B5EF4-FFF2-40B4-BE49-F238E27FC236}">
                <a16:creationId xmlns:a16="http://schemas.microsoft.com/office/drawing/2014/main" id="{26DDE9BB-1FFC-B931-B811-4C9CDFBF182E}"/>
              </a:ext>
            </a:extLst>
          </p:cNvPr>
          <p:cNvSpPr>
            <a:spLocks noGrp="1"/>
          </p:cNvSpPr>
          <p:nvPr>
            <p:ph type="ctrTitle" hasCustomPrompt="1"/>
          </p:nvPr>
        </p:nvSpPr>
        <p:spPr>
          <a:xfrm>
            <a:off x="1238250" y="2995723"/>
            <a:ext cx="7429500" cy="886718"/>
          </a:xfrm>
        </p:spPr>
        <p:txBody>
          <a:bodyPr anchor="ctr"/>
          <a:lstStyle>
            <a:lvl1pPr algn="ctr">
              <a:lnSpc>
                <a:spcPct val="90000"/>
              </a:lnSpc>
              <a:defRPr sz="3200">
                <a:solidFill>
                  <a:schemeClr val="bg1"/>
                </a:solidFill>
              </a:defRPr>
            </a:lvl1pPr>
          </a:lstStyle>
          <a:p>
            <a:r>
              <a:rPr lang="en-US" dirty="0"/>
              <a:t>Click to edit </a:t>
            </a:r>
            <a:br>
              <a:rPr lang="en-US" dirty="0"/>
            </a:br>
            <a:r>
              <a:rPr lang="en-US" dirty="0"/>
              <a:t>Master title style</a:t>
            </a:r>
          </a:p>
        </p:txBody>
      </p:sp>
      <p:sp>
        <p:nvSpPr>
          <p:cNvPr id="2" name="Subtitle 2">
            <a:extLst>
              <a:ext uri="{FF2B5EF4-FFF2-40B4-BE49-F238E27FC236}">
                <a16:creationId xmlns:a16="http://schemas.microsoft.com/office/drawing/2014/main" id="{792711B0-C222-027E-94EC-B4F88F325A00}"/>
              </a:ext>
            </a:extLst>
          </p:cNvPr>
          <p:cNvSpPr>
            <a:spLocks noGrp="1"/>
          </p:cNvSpPr>
          <p:nvPr>
            <p:ph type="subTitle" idx="1" hasCustomPrompt="1"/>
          </p:nvPr>
        </p:nvSpPr>
        <p:spPr>
          <a:xfrm>
            <a:off x="233796" y="5966663"/>
            <a:ext cx="3795939" cy="307777"/>
          </a:xfrm>
        </p:spPr>
        <p:txBody>
          <a:bodyPr anchor="b"/>
          <a:lstStyle>
            <a:lvl1pPr marL="0" indent="0" algn="l">
              <a:lnSpc>
                <a:spcPct val="100000"/>
              </a:lnSpc>
              <a:buNone/>
              <a:defRPr sz="1000" b="0" i="0" spc="-27" baseline="0">
                <a:solidFill>
                  <a:schemeClr val="bg1"/>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dirty="0"/>
              <a:t>Click to edit </a:t>
            </a:r>
            <a:br>
              <a:rPr lang="en-US" dirty="0"/>
            </a:br>
            <a:r>
              <a:rPr lang="en-US" dirty="0"/>
              <a:t>Master subtitle style</a:t>
            </a:r>
          </a:p>
        </p:txBody>
      </p:sp>
      <p:sp>
        <p:nvSpPr>
          <p:cNvPr id="3" name="Text Placeholder 7">
            <a:extLst>
              <a:ext uri="{FF2B5EF4-FFF2-40B4-BE49-F238E27FC236}">
                <a16:creationId xmlns:a16="http://schemas.microsoft.com/office/drawing/2014/main" id="{7556DF34-E78C-D58C-8DB2-46BF97681CF5}"/>
              </a:ext>
            </a:extLst>
          </p:cNvPr>
          <p:cNvSpPr>
            <a:spLocks noGrp="1"/>
          </p:cNvSpPr>
          <p:nvPr>
            <p:ph type="body" sz="quarter" idx="14" hasCustomPrompt="1"/>
          </p:nvPr>
        </p:nvSpPr>
        <p:spPr>
          <a:xfrm>
            <a:off x="233742" y="6368199"/>
            <a:ext cx="3795940" cy="276101"/>
          </a:xfrm>
        </p:spPr>
        <p:txBody>
          <a:bodyPr anchor="b"/>
          <a:lstStyle>
            <a:lvl1pPr>
              <a:lnSpc>
                <a:spcPct val="101000"/>
              </a:lnSpc>
              <a:defRPr sz="900" b="0" cap="none" spc="-8" baseline="0">
                <a:solidFill>
                  <a:schemeClr val="bg1"/>
                </a:solidFill>
                <a:latin typeface="+mn-lt"/>
              </a:defRPr>
            </a:lvl1pPr>
            <a:lvl2pPr>
              <a:lnSpc>
                <a:spcPct val="101000"/>
              </a:lnSpc>
              <a:defRPr sz="900" b="0" cap="none" spc="-8" baseline="0">
                <a:solidFill>
                  <a:schemeClr val="bg1"/>
                </a:solidFill>
                <a:latin typeface="+mn-lt"/>
              </a:defRPr>
            </a:lvl2pPr>
          </a:lstStyle>
          <a:p>
            <a:pPr lvl="0"/>
            <a:r>
              <a:rPr lang="en-US" dirty="0"/>
              <a:t>Click to edit master text styles</a:t>
            </a:r>
          </a:p>
          <a:p>
            <a:pPr lvl="1"/>
            <a:r>
              <a:rPr lang="en-US" dirty="0"/>
              <a:t>Second level</a:t>
            </a:r>
          </a:p>
        </p:txBody>
      </p:sp>
      <p:pic>
        <p:nvPicPr>
          <p:cNvPr id="12" name="Graphic 11">
            <a:extLst>
              <a:ext uri="{FF2B5EF4-FFF2-40B4-BE49-F238E27FC236}">
                <a16:creationId xmlns:a16="http://schemas.microsoft.com/office/drawing/2014/main" id="{CE9B124B-9865-AB6E-CCAA-7A39BA9352A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4882" y="377953"/>
            <a:ext cx="2192780" cy="238443"/>
          </a:xfrm>
          <a:prstGeom prst="rect">
            <a:avLst/>
          </a:prstGeom>
        </p:spPr>
      </p:pic>
      <p:pic>
        <p:nvPicPr>
          <p:cNvPr id="13" name="Graphic 12">
            <a:extLst>
              <a:ext uri="{FF2B5EF4-FFF2-40B4-BE49-F238E27FC236}">
                <a16:creationId xmlns:a16="http://schemas.microsoft.com/office/drawing/2014/main" id="{19079976-84F0-C059-0FCE-0575837472EA}"/>
              </a:ext>
            </a:extLst>
          </p:cNvPr>
          <p:cNvPicPr>
            <a:picLocks noChangeAspect="1"/>
          </p:cNvPicPr>
          <p:nvPr userDrawn="1"/>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0296" y="5780252"/>
            <a:ext cx="367417" cy="359576"/>
          </a:xfrm>
          <a:prstGeom prst="rect">
            <a:avLst/>
          </a:prstGeom>
        </p:spPr>
      </p:pic>
    </p:spTree>
    <p:extLst>
      <p:ext uri="{BB962C8B-B14F-4D97-AF65-F5344CB8AC3E}">
        <p14:creationId xmlns:p14="http://schemas.microsoft.com/office/powerpoint/2010/main" val="4072573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pic>
        <p:nvPicPr>
          <p:cNvPr id="2" name="Picture Placeholder 6">
            <a:extLst>
              <a:ext uri="{FF2B5EF4-FFF2-40B4-BE49-F238E27FC236}">
                <a16:creationId xmlns:a16="http://schemas.microsoft.com/office/drawing/2014/main" id="{21AEF316-087C-E8F0-D9A0-6B5A440547A9}"/>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16761A8F-C1D9-AABA-4259-86F6D6D80ABC}"/>
              </a:ext>
            </a:extLst>
          </p:cNvPr>
          <p:cNvSpPr>
            <a:spLocks noGrp="1"/>
          </p:cNvSpPr>
          <p:nvPr>
            <p:ph type="body" sz="quarter" idx="22"/>
          </p:nvPr>
        </p:nvSpPr>
        <p:spPr>
          <a:xfrm>
            <a:off x="233743" y="6432566"/>
            <a:ext cx="4602843" cy="211083"/>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57A1EECF-F873-D00B-D379-20170A134F51}"/>
              </a:ext>
            </a:extLst>
          </p:cNvPr>
          <p:cNvSpPr>
            <a:spLocks noGrp="1"/>
          </p:cNvSpPr>
          <p:nvPr>
            <p:ph type="ftr" sz="quarter" idx="11"/>
          </p:nvPr>
        </p:nvSpPr>
        <p:spPr>
          <a:xfrm>
            <a:off x="232187" y="200885"/>
            <a:ext cx="6213057" cy="119927"/>
          </a:xfrm>
        </p:spPr>
        <p:txBody>
          <a:bodyPr wrap="square">
            <a:spAutoFit/>
          </a:bodyPr>
          <a:lstStyle>
            <a:lvl1pPr>
              <a:defRPr>
                <a:solidFill>
                  <a:schemeClr val="tx1"/>
                </a:solidFill>
              </a:defRPr>
            </a:lvl1pPr>
          </a:lstStyle>
          <a:p>
            <a:r>
              <a:rPr lang="en-GB" dirty="0"/>
              <a:t>Rathbones Investment Management</a:t>
            </a:r>
          </a:p>
        </p:txBody>
      </p:sp>
      <p:sp>
        <p:nvSpPr>
          <p:cNvPr id="9" name="Subtitle 2">
            <a:extLst>
              <a:ext uri="{FF2B5EF4-FFF2-40B4-BE49-F238E27FC236}">
                <a16:creationId xmlns:a16="http://schemas.microsoft.com/office/drawing/2014/main" id="{26EB2CE9-FD62-9967-8BC4-DD1F765BFCB6}"/>
              </a:ext>
            </a:extLst>
          </p:cNvPr>
          <p:cNvSpPr>
            <a:spLocks noGrp="1"/>
          </p:cNvSpPr>
          <p:nvPr>
            <p:ph type="subTitle" idx="1"/>
          </p:nvPr>
        </p:nvSpPr>
        <p:spPr>
          <a:xfrm>
            <a:off x="232188" y="1206739"/>
            <a:ext cx="6215517" cy="213456"/>
          </a:xfrm>
        </p:spPr>
        <p:txBody>
          <a:bodyPr/>
          <a:lstStyle>
            <a:lvl1pPr marL="0" indent="0" algn="l">
              <a:lnSpc>
                <a:spcPct val="102000"/>
              </a:lnSpc>
              <a:buNone/>
              <a:defRPr sz="1371"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DBF01748-104A-8B69-4BC3-2C8612023135}"/>
              </a:ext>
            </a:extLst>
          </p:cNvPr>
          <p:cNvSpPr>
            <a:spLocks noGrp="1"/>
          </p:cNvSpPr>
          <p:nvPr>
            <p:ph type="body" sz="quarter" idx="18"/>
          </p:nvPr>
        </p:nvSpPr>
        <p:spPr>
          <a:xfrm>
            <a:off x="233743" y="483381"/>
            <a:ext cx="6213962" cy="135743"/>
          </a:xfrm>
        </p:spPr>
        <p:txBody>
          <a:bodyPr>
            <a:spAutoFit/>
          </a:bodyPr>
          <a:lstStyle>
            <a:lvl1pPr>
              <a:lnSpc>
                <a:spcPct val="98000"/>
              </a:lnSpc>
              <a:defRPr sz="881" b="0" i="0" cap="all" baseline="0">
                <a:solidFill>
                  <a:schemeClr val="bg2"/>
                </a:solidFill>
                <a:latin typeface="Rathbones Sans" pitchFamily="2" charset="0"/>
              </a:defRPr>
            </a:lvl1pPr>
          </a:lstStyle>
          <a:p>
            <a:pPr lvl="0"/>
            <a:r>
              <a:rPr lang="en-US"/>
              <a:t>Click to edit Master text styles</a:t>
            </a:r>
          </a:p>
        </p:txBody>
      </p:sp>
      <p:sp>
        <p:nvSpPr>
          <p:cNvPr id="11" name="Title 10">
            <a:extLst>
              <a:ext uri="{FF2B5EF4-FFF2-40B4-BE49-F238E27FC236}">
                <a16:creationId xmlns:a16="http://schemas.microsoft.com/office/drawing/2014/main" id="{6CF16979-05E2-6547-E865-1A733BCCCD61}"/>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
        <p:nvSpPr>
          <p:cNvPr id="19" name="Picture Placeholder 17">
            <a:extLst>
              <a:ext uri="{FF2B5EF4-FFF2-40B4-BE49-F238E27FC236}">
                <a16:creationId xmlns:a16="http://schemas.microsoft.com/office/drawing/2014/main" id="{D18DF13B-B276-7660-49C6-397AFA611FEF}"/>
              </a:ext>
            </a:extLst>
          </p:cNvPr>
          <p:cNvSpPr>
            <a:spLocks noGrp="1"/>
          </p:cNvSpPr>
          <p:nvPr>
            <p:ph type="pic" sz="quarter" idx="17"/>
          </p:nvPr>
        </p:nvSpPr>
        <p:spPr>
          <a:xfrm>
            <a:off x="232189" y="1582423"/>
            <a:ext cx="4488874" cy="4578101"/>
          </a:xfrm>
        </p:spPr>
        <p:txBody>
          <a:bodyPr>
            <a:noAutofit/>
          </a:bodyPr>
          <a:lstStyle/>
          <a:p>
            <a:r>
              <a:rPr lang="en-US"/>
              <a:t>Click icon to add picture</a:t>
            </a:r>
            <a:endParaRPr lang="en-GB" dirty="0"/>
          </a:p>
        </p:txBody>
      </p:sp>
      <p:sp>
        <p:nvSpPr>
          <p:cNvPr id="20" name="Picture Placeholder 17">
            <a:extLst>
              <a:ext uri="{FF2B5EF4-FFF2-40B4-BE49-F238E27FC236}">
                <a16:creationId xmlns:a16="http://schemas.microsoft.com/office/drawing/2014/main" id="{C162E830-5ED9-2200-0A7A-CBFDF5605BB1}"/>
              </a:ext>
            </a:extLst>
          </p:cNvPr>
          <p:cNvSpPr>
            <a:spLocks noGrp="1"/>
          </p:cNvSpPr>
          <p:nvPr>
            <p:ph type="pic" sz="quarter" idx="21"/>
          </p:nvPr>
        </p:nvSpPr>
        <p:spPr>
          <a:xfrm>
            <a:off x="5183482" y="1582423"/>
            <a:ext cx="4488874" cy="4578101"/>
          </a:xfrm>
        </p:spPr>
        <p:txBody>
          <a:bodyPr>
            <a:noAutofit/>
          </a:bodyPr>
          <a:lstStyle/>
          <a:p>
            <a:r>
              <a:rPr lang="en-US"/>
              <a:t>Click icon to add picture</a:t>
            </a:r>
            <a:endParaRPr lang="en-GB" dirty="0"/>
          </a:p>
        </p:txBody>
      </p:sp>
    </p:spTree>
    <p:extLst>
      <p:ext uri="{BB962C8B-B14F-4D97-AF65-F5344CB8AC3E}">
        <p14:creationId xmlns:p14="http://schemas.microsoft.com/office/powerpoint/2010/main" val="1671681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1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18" name="Text Placeholder 7">
            <a:extLst>
              <a:ext uri="{FF2B5EF4-FFF2-40B4-BE49-F238E27FC236}">
                <a16:creationId xmlns:a16="http://schemas.microsoft.com/office/drawing/2014/main" id="{41B86479-8D65-728C-377A-3FA4E5BD1AA7}"/>
              </a:ext>
            </a:extLst>
          </p:cNvPr>
          <p:cNvSpPr>
            <a:spLocks noGrp="1"/>
          </p:cNvSpPr>
          <p:nvPr>
            <p:ph type="body" sz="quarter" idx="23"/>
          </p:nvPr>
        </p:nvSpPr>
        <p:spPr>
          <a:xfrm>
            <a:off x="232186" y="1586340"/>
            <a:ext cx="3919480"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Placeholder 6">
            <a:extLst>
              <a:ext uri="{FF2B5EF4-FFF2-40B4-BE49-F238E27FC236}">
                <a16:creationId xmlns:a16="http://schemas.microsoft.com/office/drawing/2014/main" id="{F70A1667-10AB-647A-2926-85973346B9CD}"/>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E7C43BC8-E732-5A48-DCE9-0BE3E671F11C}"/>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93E7D021-375B-21C5-F08F-BF4C0556832F}"/>
              </a:ext>
            </a:extLst>
          </p:cNvPr>
          <p:cNvSpPr>
            <a:spLocks noGrp="1"/>
          </p:cNvSpPr>
          <p:nvPr>
            <p:ph type="ftr" sz="quarter" idx="11"/>
          </p:nvPr>
        </p:nvSpPr>
        <p:spPr>
          <a:xfrm>
            <a:off x="232187" y="200885"/>
            <a:ext cx="6213057" cy="119927"/>
          </a:xfrm>
        </p:spPr>
        <p:txBody>
          <a:bodyPr wrap="square">
            <a:spAutoFit/>
          </a:bodyPr>
          <a:lstStyle>
            <a:lvl1pPr>
              <a:defRPr>
                <a:solidFill>
                  <a:schemeClr val="tx1"/>
                </a:solidFill>
              </a:defRPr>
            </a:lvl1pPr>
          </a:lstStyle>
          <a:p>
            <a:r>
              <a:rPr lang="en-GB" dirty="0"/>
              <a:t>Rathbones Investment Management</a:t>
            </a:r>
          </a:p>
        </p:txBody>
      </p:sp>
      <p:sp>
        <p:nvSpPr>
          <p:cNvPr id="9" name="Subtitle 2">
            <a:extLst>
              <a:ext uri="{FF2B5EF4-FFF2-40B4-BE49-F238E27FC236}">
                <a16:creationId xmlns:a16="http://schemas.microsoft.com/office/drawing/2014/main" id="{507F49A1-EF6F-9253-A350-23A6F7A1AAA3}"/>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1D4B25A1-1F27-53AC-663E-1935977CEA55}"/>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1" name="Title 10">
            <a:extLst>
              <a:ext uri="{FF2B5EF4-FFF2-40B4-BE49-F238E27FC236}">
                <a16:creationId xmlns:a16="http://schemas.microsoft.com/office/drawing/2014/main" id="{F0BB9694-CEBC-B446-0DCA-555F5FE5853A}"/>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
        <p:nvSpPr>
          <p:cNvPr id="21" name="Picture Placeholder 17">
            <a:extLst>
              <a:ext uri="{FF2B5EF4-FFF2-40B4-BE49-F238E27FC236}">
                <a16:creationId xmlns:a16="http://schemas.microsoft.com/office/drawing/2014/main" id="{667C91FB-C8A9-D22A-7C45-291ED10FA5FE}"/>
              </a:ext>
            </a:extLst>
          </p:cNvPr>
          <p:cNvSpPr>
            <a:spLocks noGrp="1"/>
          </p:cNvSpPr>
          <p:nvPr>
            <p:ph type="pic" sz="quarter" idx="21"/>
          </p:nvPr>
        </p:nvSpPr>
        <p:spPr>
          <a:xfrm>
            <a:off x="5183482" y="1582423"/>
            <a:ext cx="4488874" cy="4578101"/>
          </a:xfrm>
        </p:spPr>
        <p:txBody>
          <a:bodyPr>
            <a:noAutofit/>
          </a:bodyPr>
          <a:lstStyle>
            <a:lvl1pPr>
              <a:defRPr sz="1050"/>
            </a:lvl1pPr>
          </a:lstStyle>
          <a:p>
            <a:r>
              <a:rPr lang="en-US"/>
              <a:t>Click icon to add picture</a:t>
            </a:r>
            <a:endParaRPr lang="en-GB" dirty="0"/>
          </a:p>
        </p:txBody>
      </p:sp>
    </p:spTree>
    <p:extLst>
      <p:ext uri="{BB962C8B-B14F-4D97-AF65-F5344CB8AC3E}">
        <p14:creationId xmlns:p14="http://schemas.microsoft.com/office/powerpoint/2010/main" val="842629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bject and sta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4" name="Text Placeholder 7">
            <a:extLst>
              <a:ext uri="{FF2B5EF4-FFF2-40B4-BE49-F238E27FC236}">
                <a16:creationId xmlns:a16="http://schemas.microsoft.com/office/drawing/2014/main" id="{4029C712-B166-8A96-AB03-FA142358DDA5}"/>
              </a:ext>
            </a:extLst>
          </p:cNvPr>
          <p:cNvSpPr>
            <a:spLocks noGrp="1"/>
          </p:cNvSpPr>
          <p:nvPr>
            <p:ph type="body" sz="quarter" idx="20" hasCustomPrompt="1"/>
          </p:nvPr>
        </p:nvSpPr>
        <p:spPr>
          <a:xfrm>
            <a:off x="232188" y="1467756"/>
            <a:ext cx="1378933" cy="1027509"/>
          </a:xfrm>
        </p:spPr>
        <p:txBody>
          <a:bodyPr/>
          <a:lstStyle>
            <a:lvl1pPr>
              <a:lnSpc>
                <a:spcPct val="100000"/>
              </a:lnSpc>
              <a:spcAft>
                <a:spcPts val="701"/>
              </a:spcAft>
              <a:defRPr sz="3192" b="0">
                <a:solidFill>
                  <a:schemeClr val="bg2"/>
                </a:solidFill>
              </a:defRPr>
            </a:lvl1pPr>
            <a:lvl2pPr>
              <a:lnSpc>
                <a:spcPct val="102000"/>
              </a:lnSpc>
              <a:spcAft>
                <a:spcPts val="0"/>
              </a:spcAft>
              <a:defRPr sz="701" b="1" i="0" spc="-12" baseline="0">
                <a:solidFill>
                  <a:schemeClr val="tx1"/>
                </a:solidFill>
                <a:latin typeface="Rathbones Sans" pitchFamily="2" charset="0"/>
              </a:defRPr>
            </a:lvl2pPr>
            <a:lvl3pPr>
              <a:lnSpc>
                <a:spcPct val="102000"/>
              </a:lnSpc>
              <a:defRPr b="0">
                <a:solidFill>
                  <a:schemeClr val="tx1"/>
                </a:solidFill>
              </a:defRPr>
            </a:lvl3pPr>
            <a:lvl4pPr>
              <a:lnSpc>
                <a:spcPct val="102000"/>
              </a:lnSpc>
              <a:defRPr>
                <a:solidFill>
                  <a:schemeClr val="tx1"/>
                </a:solidFill>
              </a:defRPr>
            </a:lvl4pPr>
            <a:lvl5pPr>
              <a:lnSpc>
                <a:spcPct val="102000"/>
              </a:lnSpc>
              <a:defRPr>
                <a:solidFill>
                  <a:schemeClr val="tx1"/>
                </a:solidFill>
              </a:defRPr>
            </a:lvl5pPr>
          </a:lstStyle>
          <a:p>
            <a:pPr lvl="0"/>
            <a:r>
              <a:rPr lang="en-GB" dirty="0"/>
              <a:t>00%</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4" name="Picture Placeholder 6">
            <a:extLst>
              <a:ext uri="{FF2B5EF4-FFF2-40B4-BE49-F238E27FC236}">
                <a16:creationId xmlns:a16="http://schemas.microsoft.com/office/drawing/2014/main" id="{CBE283F4-AE9F-FD0C-6C55-5F54F6A74056}"/>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A918E8F7-CED6-CC04-4368-80E5633287FA}"/>
              </a:ext>
            </a:extLst>
          </p:cNvPr>
          <p:cNvSpPr>
            <a:spLocks noGrp="1"/>
          </p:cNvSpPr>
          <p:nvPr>
            <p:ph type="body" sz="quarter" idx="17"/>
          </p:nvPr>
        </p:nvSpPr>
        <p:spPr>
          <a:xfrm>
            <a:off x="233743" y="6432566"/>
            <a:ext cx="4602843" cy="211083"/>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9" name="Footer Placeholder 4">
            <a:extLst>
              <a:ext uri="{FF2B5EF4-FFF2-40B4-BE49-F238E27FC236}">
                <a16:creationId xmlns:a16="http://schemas.microsoft.com/office/drawing/2014/main" id="{AD5BDCD2-56F3-D72A-62BA-3FE589F48EB3}"/>
              </a:ext>
            </a:extLst>
          </p:cNvPr>
          <p:cNvSpPr>
            <a:spLocks noGrp="1"/>
          </p:cNvSpPr>
          <p:nvPr>
            <p:ph type="ftr" sz="quarter" idx="11"/>
          </p:nvPr>
        </p:nvSpPr>
        <p:spPr>
          <a:xfrm>
            <a:off x="232187" y="200885"/>
            <a:ext cx="6213057" cy="119927"/>
          </a:xfrm>
        </p:spPr>
        <p:txBody>
          <a:bodyPr wrap="square">
            <a:spAutoFit/>
          </a:bodyPr>
          <a:lstStyle>
            <a:lvl1pPr>
              <a:defRPr>
                <a:solidFill>
                  <a:schemeClr val="tx1"/>
                </a:solidFill>
              </a:defRPr>
            </a:lvl1pPr>
          </a:lstStyle>
          <a:p>
            <a:r>
              <a:rPr lang="en-GB" dirty="0"/>
              <a:t>Rathbones Investment Management</a:t>
            </a:r>
          </a:p>
        </p:txBody>
      </p:sp>
      <p:sp>
        <p:nvSpPr>
          <p:cNvPr id="10" name="Subtitle 2">
            <a:extLst>
              <a:ext uri="{FF2B5EF4-FFF2-40B4-BE49-F238E27FC236}">
                <a16:creationId xmlns:a16="http://schemas.microsoft.com/office/drawing/2014/main" id="{6DA6CB01-3512-49C8-50E9-17A703AE8BC3}"/>
              </a:ext>
            </a:extLst>
          </p:cNvPr>
          <p:cNvSpPr>
            <a:spLocks noGrp="1"/>
          </p:cNvSpPr>
          <p:nvPr>
            <p:ph type="subTitle" idx="1"/>
          </p:nvPr>
        </p:nvSpPr>
        <p:spPr>
          <a:xfrm>
            <a:off x="232188" y="1189487"/>
            <a:ext cx="6215517" cy="206124"/>
          </a:xfrm>
        </p:spPr>
        <p:txBody>
          <a:bodyPr/>
          <a:lstStyle>
            <a:lvl1pPr marL="0" indent="0" algn="l">
              <a:lnSpc>
                <a:spcPct val="102000"/>
              </a:lnSpc>
              <a:buNone/>
              <a:defRPr sz="1324"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2" name="Text Placeholder 7">
            <a:extLst>
              <a:ext uri="{FF2B5EF4-FFF2-40B4-BE49-F238E27FC236}">
                <a16:creationId xmlns:a16="http://schemas.microsoft.com/office/drawing/2014/main" id="{9C58F62F-52CA-A7FD-2672-BC8D227F4CDE}"/>
              </a:ext>
            </a:extLst>
          </p:cNvPr>
          <p:cNvSpPr>
            <a:spLocks noGrp="1"/>
          </p:cNvSpPr>
          <p:nvPr>
            <p:ph type="body" sz="quarter" idx="18"/>
          </p:nvPr>
        </p:nvSpPr>
        <p:spPr>
          <a:xfrm>
            <a:off x="233743" y="483382"/>
            <a:ext cx="6213962" cy="131909"/>
          </a:xfrm>
        </p:spPr>
        <p:txBody>
          <a:bodyPr>
            <a:spAutoFit/>
          </a:bodyPr>
          <a:lstStyle>
            <a:lvl1pPr>
              <a:lnSpc>
                <a:spcPct val="98000"/>
              </a:lnSpc>
              <a:defRPr sz="856" b="0" i="0" cap="all" baseline="0">
                <a:solidFill>
                  <a:schemeClr val="bg2"/>
                </a:solidFill>
                <a:latin typeface="Rathbones Sans" pitchFamily="2" charset="0"/>
              </a:defRPr>
            </a:lvl1pPr>
          </a:lstStyle>
          <a:p>
            <a:pPr lvl="0"/>
            <a:r>
              <a:rPr lang="en-US"/>
              <a:t>Click to edit Master text styles</a:t>
            </a:r>
          </a:p>
        </p:txBody>
      </p:sp>
      <p:sp>
        <p:nvSpPr>
          <p:cNvPr id="15" name="Title 14">
            <a:extLst>
              <a:ext uri="{FF2B5EF4-FFF2-40B4-BE49-F238E27FC236}">
                <a16:creationId xmlns:a16="http://schemas.microsoft.com/office/drawing/2014/main" id="{E1CE81AA-BF04-CC56-8C4E-1AED921B0350}"/>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1100953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icture and subhea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1" name="Picture Placeholder 10">
            <a:extLst>
              <a:ext uri="{FF2B5EF4-FFF2-40B4-BE49-F238E27FC236}">
                <a16:creationId xmlns:a16="http://schemas.microsoft.com/office/drawing/2014/main" id="{61DD79FD-3513-47AE-9B20-A3B45172FBFF}"/>
              </a:ext>
            </a:extLst>
          </p:cNvPr>
          <p:cNvSpPr>
            <a:spLocks noGrp="1"/>
          </p:cNvSpPr>
          <p:nvPr>
            <p:ph type="pic" sz="quarter" idx="19"/>
          </p:nvPr>
        </p:nvSpPr>
        <p:spPr>
          <a:xfrm>
            <a:off x="232188" y="2416629"/>
            <a:ext cx="4604397" cy="3665878"/>
          </a:xfrm>
          <a:solidFill>
            <a:schemeClr val="accent1">
              <a:alpha val="12000"/>
            </a:schemeClr>
          </a:solidFill>
        </p:spPr>
        <p:txBody>
          <a:bodyPr>
            <a:noAutofit/>
          </a:bodyPr>
          <a:lstStyle>
            <a:lvl1pPr>
              <a:defRPr sz="1050"/>
            </a:lvl1pPr>
          </a:lstStyle>
          <a:p>
            <a:r>
              <a:rPr lang="en-US"/>
              <a:t>Click icon to add picture</a:t>
            </a:r>
            <a:endParaRPr lang="en-GB"/>
          </a:p>
        </p:txBody>
      </p:sp>
      <p:pic>
        <p:nvPicPr>
          <p:cNvPr id="4" name="Picture Placeholder 6">
            <a:extLst>
              <a:ext uri="{FF2B5EF4-FFF2-40B4-BE49-F238E27FC236}">
                <a16:creationId xmlns:a16="http://schemas.microsoft.com/office/drawing/2014/main" id="{B2413148-7A9B-485F-FD04-D6D1BFD74BBC}"/>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B5D5313A-FF62-4776-55B8-2D7506E02B0B}"/>
              </a:ext>
            </a:extLst>
          </p:cNvPr>
          <p:cNvSpPr>
            <a:spLocks noGrp="1"/>
          </p:cNvSpPr>
          <p:nvPr>
            <p:ph type="body" sz="quarter" idx="17"/>
          </p:nvPr>
        </p:nvSpPr>
        <p:spPr>
          <a:xfrm>
            <a:off x="233743" y="6402302"/>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Footer Placeholder 4">
            <a:extLst>
              <a:ext uri="{FF2B5EF4-FFF2-40B4-BE49-F238E27FC236}">
                <a16:creationId xmlns:a16="http://schemas.microsoft.com/office/drawing/2014/main" id="{E45ED0F5-94EB-FAC2-3C4B-E02C72DDAA6E}"/>
              </a:ext>
            </a:extLst>
          </p:cNvPr>
          <p:cNvSpPr>
            <a:spLocks noGrp="1"/>
          </p:cNvSpPr>
          <p:nvPr>
            <p:ph type="ftr" sz="quarter" idx="11"/>
          </p:nvPr>
        </p:nvSpPr>
        <p:spPr>
          <a:xfrm>
            <a:off x="232187" y="200885"/>
            <a:ext cx="6213057" cy="119927"/>
          </a:xfrm>
        </p:spPr>
        <p:txBody>
          <a:bodyPr wrap="square">
            <a:spAutoFit/>
          </a:bodyPr>
          <a:lstStyle>
            <a:lvl1pPr>
              <a:defRPr>
                <a:solidFill>
                  <a:schemeClr val="tx1"/>
                </a:solidFill>
              </a:defRPr>
            </a:lvl1pPr>
          </a:lstStyle>
          <a:p>
            <a:r>
              <a:rPr lang="en-GB" dirty="0"/>
              <a:t>Rathbones Investment Management</a:t>
            </a:r>
          </a:p>
        </p:txBody>
      </p:sp>
      <p:sp>
        <p:nvSpPr>
          <p:cNvPr id="10" name="Subtitle 2">
            <a:extLst>
              <a:ext uri="{FF2B5EF4-FFF2-40B4-BE49-F238E27FC236}">
                <a16:creationId xmlns:a16="http://schemas.microsoft.com/office/drawing/2014/main" id="{9443746C-6C5E-E466-3548-773A0481F2A7}"/>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4" name="Text Placeholder 7">
            <a:extLst>
              <a:ext uri="{FF2B5EF4-FFF2-40B4-BE49-F238E27FC236}">
                <a16:creationId xmlns:a16="http://schemas.microsoft.com/office/drawing/2014/main" id="{8D54357A-D511-7EB6-7EF7-F59514A9391D}"/>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5" name="Title 14">
            <a:extLst>
              <a:ext uri="{FF2B5EF4-FFF2-40B4-BE49-F238E27FC236}">
                <a16:creationId xmlns:a16="http://schemas.microsoft.com/office/drawing/2014/main" id="{01B3DAB3-E2E5-EAF2-0D58-9AFD4E3377AF}"/>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3231789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objec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Text Placeholder 7">
            <a:extLst>
              <a:ext uri="{FF2B5EF4-FFF2-40B4-BE49-F238E27FC236}">
                <a16:creationId xmlns:a16="http://schemas.microsoft.com/office/drawing/2014/main" id="{EC3CFED2-49C1-DFE1-52EA-E56B2DE1F661}"/>
              </a:ext>
            </a:extLst>
          </p:cNvPr>
          <p:cNvSpPr>
            <a:spLocks noGrp="1"/>
          </p:cNvSpPr>
          <p:nvPr>
            <p:ph type="body" sz="quarter" idx="21"/>
          </p:nvPr>
        </p:nvSpPr>
        <p:spPr>
          <a:xfrm>
            <a:off x="232187" y="1577714"/>
            <a:ext cx="3797548"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Placeholder 6">
            <a:extLst>
              <a:ext uri="{FF2B5EF4-FFF2-40B4-BE49-F238E27FC236}">
                <a16:creationId xmlns:a16="http://schemas.microsoft.com/office/drawing/2014/main" id="{DEAA7BAD-CB64-FBFB-F7D9-158C03D2ECDC}"/>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44A2A062-48D7-88C8-DF27-B1FFD049A4FB}"/>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0F10D77B-E4A7-D37C-8B65-3E4C39719971}"/>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C3D01C49-F8FA-EC79-CA8D-48E221E7389D}"/>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4" name="Title 13">
            <a:extLst>
              <a:ext uri="{FF2B5EF4-FFF2-40B4-BE49-F238E27FC236}">
                <a16:creationId xmlns:a16="http://schemas.microsoft.com/office/drawing/2014/main" id="{E398124E-0043-EEF3-A09A-F33E9C5B02DF}"/>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Tree>
    <p:extLst>
      <p:ext uri="{BB962C8B-B14F-4D97-AF65-F5344CB8AC3E}">
        <p14:creationId xmlns:p14="http://schemas.microsoft.com/office/powerpoint/2010/main" val="1088833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nd 4 Imag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2" name="Picture Placeholder 17">
            <a:extLst>
              <a:ext uri="{FF2B5EF4-FFF2-40B4-BE49-F238E27FC236}">
                <a16:creationId xmlns:a16="http://schemas.microsoft.com/office/drawing/2014/main" id="{CCA0141B-ED02-6D5F-0C3D-CB60F94B2847}"/>
              </a:ext>
            </a:extLst>
          </p:cNvPr>
          <p:cNvSpPr>
            <a:spLocks noGrp="1"/>
          </p:cNvSpPr>
          <p:nvPr>
            <p:ph type="pic" sz="quarter" idx="21"/>
          </p:nvPr>
        </p:nvSpPr>
        <p:spPr>
          <a:xfrm>
            <a:off x="3456839" y="1582421"/>
            <a:ext cx="2990866" cy="2181220"/>
          </a:xfrm>
        </p:spPr>
        <p:txBody>
          <a:bodyPr>
            <a:noAutofit/>
          </a:bodyPr>
          <a:lstStyle>
            <a:lvl1pPr>
              <a:defRPr sz="1050"/>
            </a:lvl1pPr>
          </a:lstStyle>
          <a:p>
            <a:r>
              <a:rPr lang="en-US"/>
              <a:t>Click icon to add picture</a:t>
            </a:r>
            <a:endParaRPr lang="en-GB" dirty="0"/>
          </a:p>
        </p:txBody>
      </p:sp>
      <p:sp>
        <p:nvSpPr>
          <p:cNvPr id="13" name="Picture Placeholder 17">
            <a:extLst>
              <a:ext uri="{FF2B5EF4-FFF2-40B4-BE49-F238E27FC236}">
                <a16:creationId xmlns:a16="http://schemas.microsoft.com/office/drawing/2014/main" id="{265758AA-B3CD-4674-CBE3-BB74A0BBEB5F}"/>
              </a:ext>
            </a:extLst>
          </p:cNvPr>
          <p:cNvSpPr>
            <a:spLocks noGrp="1"/>
          </p:cNvSpPr>
          <p:nvPr>
            <p:ph type="pic" sz="quarter" idx="22"/>
          </p:nvPr>
        </p:nvSpPr>
        <p:spPr>
          <a:xfrm>
            <a:off x="6682303" y="1582421"/>
            <a:ext cx="2990866" cy="2181220"/>
          </a:xfrm>
        </p:spPr>
        <p:txBody>
          <a:bodyPr>
            <a:noAutofit/>
          </a:bodyPr>
          <a:lstStyle>
            <a:lvl1pPr>
              <a:defRPr sz="1050"/>
            </a:lvl1pPr>
          </a:lstStyle>
          <a:p>
            <a:r>
              <a:rPr lang="en-US"/>
              <a:t>Click icon to add picture</a:t>
            </a:r>
            <a:endParaRPr lang="en-GB"/>
          </a:p>
        </p:txBody>
      </p:sp>
      <p:sp>
        <p:nvSpPr>
          <p:cNvPr id="4" name="Text Placeholder 7">
            <a:extLst>
              <a:ext uri="{FF2B5EF4-FFF2-40B4-BE49-F238E27FC236}">
                <a16:creationId xmlns:a16="http://schemas.microsoft.com/office/drawing/2014/main" id="{86462DEE-7D5A-FC91-8ACD-FAC1D29FCD19}"/>
              </a:ext>
            </a:extLst>
          </p:cNvPr>
          <p:cNvSpPr>
            <a:spLocks noGrp="1"/>
          </p:cNvSpPr>
          <p:nvPr>
            <p:ph type="body" sz="quarter" idx="25"/>
          </p:nvPr>
        </p:nvSpPr>
        <p:spPr>
          <a:xfrm>
            <a:off x="232187" y="1586340"/>
            <a:ext cx="3106074"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Placeholder 6">
            <a:extLst>
              <a:ext uri="{FF2B5EF4-FFF2-40B4-BE49-F238E27FC236}">
                <a16:creationId xmlns:a16="http://schemas.microsoft.com/office/drawing/2014/main" id="{E0E54018-CD43-CE35-6F77-FCBD9F5839E7}"/>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648D2CC2-4D2B-5557-09ED-0DE3CCE1C8C1}"/>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31A2B324-2BC6-30E4-887E-2764B61DF607}"/>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4" name="Text Placeholder 7">
            <a:extLst>
              <a:ext uri="{FF2B5EF4-FFF2-40B4-BE49-F238E27FC236}">
                <a16:creationId xmlns:a16="http://schemas.microsoft.com/office/drawing/2014/main" id="{BBC8976F-842E-DBC7-3FD1-3F9B7A643106}"/>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5" name="Title 14">
            <a:extLst>
              <a:ext uri="{FF2B5EF4-FFF2-40B4-BE49-F238E27FC236}">
                <a16:creationId xmlns:a16="http://schemas.microsoft.com/office/drawing/2014/main" id="{DF9F537B-0387-7316-A608-0911AD6F3FBF}"/>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
        <p:nvSpPr>
          <p:cNvPr id="22" name="Picture Placeholder 17">
            <a:extLst>
              <a:ext uri="{FF2B5EF4-FFF2-40B4-BE49-F238E27FC236}">
                <a16:creationId xmlns:a16="http://schemas.microsoft.com/office/drawing/2014/main" id="{A9C458DA-4C57-F276-FC6F-CDE88AC6F1AD}"/>
              </a:ext>
            </a:extLst>
          </p:cNvPr>
          <p:cNvSpPr>
            <a:spLocks noGrp="1"/>
          </p:cNvSpPr>
          <p:nvPr>
            <p:ph type="pic" sz="quarter" idx="26"/>
          </p:nvPr>
        </p:nvSpPr>
        <p:spPr>
          <a:xfrm>
            <a:off x="3456839" y="3979303"/>
            <a:ext cx="2990866" cy="2181220"/>
          </a:xfrm>
        </p:spPr>
        <p:txBody>
          <a:bodyPr>
            <a:noAutofit/>
          </a:bodyPr>
          <a:lstStyle>
            <a:lvl1pPr>
              <a:defRPr sz="1050"/>
            </a:lvl1pPr>
          </a:lstStyle>
          <a:p>
            <a:r>
              <a:rPr lang="en-US"/>
              <a:t>Click icon to add picture</a:t>
            </a:r>
            <a:endParaRPr lang="en-GB" dirty="0"/>
          </a:p>
        </p:txBody>
      </p:sp>
      <p:sp>
        <p:nvSpPr>
          <p:cNvPr id="23" name="Picture Placeholder 17">
            <a:extLst>
              <a:ext uri="{FF2B5EF4-FFF2-40B4-BE49-F238E27FC236}">
                <a16:creationId xmlns:a16="http://schemas.microsoft.com/office/drawing/2014/main" id="{9C067E43-B512-9D76-8A08-03FF90475690}"/>
              </a:ext>
            </a:extLst>
          </p:cNvPr>
          <p:cNvSpPr>
            <a:spLocks noGrp="1"/>
          </p:cNvSpPr>
          <p:nvPr>
            <p:ph type="pic" sz="quarter" idx="27"/>
          </p:nvPr>
        </p:nvSpPr>
        <p:spPr>
          <a:xfrm>
            <a:off x="6682303" y="3979303"/>
            <a:ext cx="2990866" cy="2181220"/>
          </a:xfrm>
        </p:spPr>
        <p:txBody>
          <a:bodyPr>
            <a:noAutofit/>
          </a:bodyPr>
          <a:lstStyle>
            <a:lvl1pPr>
              <a:defRPr sz="1050"/>
            </a:lvl1pPr>
          </a:lstStyle>
          <a:p>
            <a:r>
              <a:rPr lang="en-US"/>
              <a:t>Click icon to add picture</a:t>
            </a:r>
            <a:endParaRPr lang="en-GB"/>
          </a:p>
        </p:txBody>
      </p:sp>
    </p:spTree>
    <p:extLst>
      <p:ext uri="{BB962C8B-B14F-4D97-AF65-F5344CB8AC3E}">
        <p14:creationId xmlns:p14="http://schemas.microsoft.com/office/powerpoint/2010/main" val="3240664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nd 3 Imag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2" name="Picture Placeholder 17">
            <a:extLst>
              <a:ext uri="{FF2B5EF4-FFF2-40B4-BE49-F238E27FC236}">
                <a16:creationId xmlns:a16="http://schemas.microsoft.com/office/drawing/2014/main" id="{CCA0141B-ED02-6D5F-0C3D-CB60F94B2847}"/>
              </a:ext>
            </a:extLst>
          </p:cNvPr>
          <p:cNvSpPr>
            <a:spLocks noGrp="1"/>
          </p:cNvSpPr>
          <p:nvPr>
            <p:ph type="pic" sz="quarter" idx="21"/>
          </p:nvPr>
        </p:nvSpPr>
        <p:spPr>
          <a:xfrm>
            <a:off x="4263211" y="1587056"/>
            <a:ext cx="2184493" cy="4573467"/>
          </a:xfrm>
        </p:spPr>
        <p:txBody>
          <a:bodyPr>
            <a:noAutofit/>
          </a:bodyPr>
          <a:lstStyle>
            <a:lvl1pPr>
              <a:defRPr sz="1050"/>
            </a:lvl1pPr>
          </a:lstStyle>
          <a:p>
            <a:r>
              <a:rPr lang="en-US"/>
              <a:t>Click icon to add picture</a:t>
            </a:r>
            <a:endParaRPr lang="en-GB"/>
          </a:p>
        </p:txBody>
      </p:sp>
      <p:sp>
        <p:nvSpPr>
          <p:cNvPr id="13" name="Picture Placeholder 17">
            <a:extLst>
              <a:ext uri="{FF2B5EF4-FFF2-40B4-BE49-F238E27FC236}">
                <a16:creationId xmlns:a16="http://schemas.microsoft.com/office/drawing/2014/main" id="{265758AA-B3CD-4674-CBE3-BB74A0BBEB5F}"/>
              </a:ext>
            </a:extLst>
          </p:cNvPr>
          <p:cNvSpPr>
            <a:spLocks noGrp="1"/>
          </p:cNvSpPr>
          <p:nvPr>
            <p:ph type="pic" sz="quarter" idx="22"/>
          </p:nvPr>
        </p:nvSpPr>
        <p:spPr>
          <a:xfrm>
            <a:off x="6682303" y="1587057"/>
            <a:ext cx="2990866" cy="2169853"/>
          </a:xfrm>
        </p:spPr>
        <p:txBody>
          <a:bodyPr>
            <a:noAutofit/>
          </a:bodyPr>
          <a:lstStyle>
            <a:lvl1pPr>
              <a:defRPr sz="1050"/>
            </a:lvl1pPr>
          </a:lstStyle>
          <a:p>
            <a:r>
              <a:rPr lang="en-US"/>
              <a:t>Click icon to add picture</a:t>
            </a:r>
            <a:endParaRPr lang="en-GB"/>
          </a:p>
        </p:txBody>
      </p:sp>
      <p:sp>
        <p:nvSpPr>
          <p:cNvPr id="4" name="Text Placeholder 7">
            <a:extLst>
              <a:ext uri="{FF2B5EF4-FFF2-40B4-BE49-F238E27FC236}">
                <a16:creationId xmlns:a16="http://schemas.microsoft.com/office/drawing/2014/main" id="{97EAE523-A594-30E3-0C46-7879721DC6EC}"/>
              </a:ext>
            </a:extLst>
          </p:cNvPr>
          <p:cNvSpPr>
            <a:spLocks noGrp="1"/>
          </p:cNvSpPr>
          <p:nvPr>
            <p:ph type="body" sz="quarter" idx="25"/>
          </p:nvPr>
        </p:nvSpPr>
        <p:spPr>
          <a:xfrm>
            <a:off x="232187" y="1586340"/>
            <a:ext cx="3797548" cy="841512"/>
          </a:xfrm>
        </p:spPr>
        <p:txBody>
          <a:bodyPr/>
          <a:lstStyle>
            <a:lvl1pPr>
              <a:lnSpc>
                <a:spcPct val="106000"/>
              </a:lnSpc>
              <a:defRPr sz="900" spc="-12" baseline="0"/>
            </a:lvl1pPr>
            <a:lvl2pPr>
              <a:lnSpc>
                <a:spcPct val="106000"/>
              </a:lnSpc>
              <a:spcAft>
                <a:spcPts val="1168"/>
              </a:spcAft>
              <a:defRPr sz="900" spc="-12" baseline="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Placeholder 6">
            <a:extLst>
              <a:ext uri="{FF2B5EF4-FFF2-40B4-BE49-F238E27FC236}">
                <a16:creationId xmlns:a16="http://schemas.microsoft.com/office/drawing/2014/main" id="{9A3B5C00-EDAB-AC29-C9B7-19E6019AEC12}"/>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7" name="Text Placeholder 7">
            <a:extLst>
              <a:ext uri="{FF2B5EF4-FFF2-40B4-BE49-F238E27FC236}">
                <a16:creationId xmlns:a16="http://schemas.microsoft.com/office/drawing/2014/main" id="{10FB3086-50D2-075D-CD59-9278DA876390}"/>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C3654F04-EB98-0AC2-1694-15255A9BD689}"/>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5" name="Text Placeholder 7">
            <a:extLst>
              <a:ext uri="{FF2B5EF4-FFF2-40B4-BE49-F238E27FC236}">
                <a16:creationId xmlns:a16="http://schemas.microsoft.com/office/drawing/2014/main" id="{2C57415B-EDB7-8680-B717-6D97536C8E68}"/>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7" name="Title 16">
            <a:extLst>
              <a:ext uri="{FF2B5EF4-FFF2-40B4-BE49-F238E27FC236}">
                <a16:creationId xmlns:a16="http://schemas.microsoft.com/office/drawing/2014/main" id="{6B320B95-4D7F-C2AC-C066-D7CA7D73F9E0}"/>
              </a:ext>
            </a:extLst>
          </p:cNvPr>
          <p:cNvSpPr>
            <a:spLocks noGrp="1"/>
          </p:cNvSpPr>
          <p:nvPr>
            <p:ph type="title"/>
          </p:nvPr>
        </p:nvSpPr>
        <p:spPr>
          <a:xfrm>
            <a:off x="229728" y="640924"/>
            <a:ext cx="6215517" cy="277290"/>
          </a:xfrm>
        </p:spPr>
        <p:txBody>
          <a:bodyPr/>
          <a:lstStyle/>
          <a:p>
            <a:r>
              <a:rPr lang="en-US"/>
              <a:t>Click to edit Master title style</a:t>
            </a:r>
            <a:endParaRPr lang="en-GB"/>
          </a:p>
        </p:txBody>
      </p:sp>
      <p:sp>
        <p:nvSpPr>
          <p:cNvPr id="21" name="Picture Placeholder 17">
            <a:extLst>
              <a:ext uri="{FF2B5EF4-FFF2-40B4-BE49-F238E27FC236}">
                <a16:creationId xmlns:a16="http://schemas.microsoft.com/office/drawing/2014/main" id="{03D52BFF-9F7C-0A53-5FC8-B48DC523946D}"/>
              </a:ext>
            </a:extLst>
          </p:cNvPr>
          <p:cNvSpPr>
            <a:spLocks noGrp="1"/>
          </p:cNvSpPr>
          <p:nvPr>
            <p:ph type="pic" sz="quarter" idx="26"/>
          </p:nvPr>
        </p:nvSpPr>
        <p:spPr>
          <a:xfrm>
            <a:off x="6682303" y="3990670"/>
            <a:ext cx="2990866" cy="2169853"/>
          </a:xfrm>
        </p:spPr>
        <p:txBody>
          <a:bodyPr>
            <a:noAutofit/>
          </a:bodyPr>
          <a:lstStyle>
            <a:lvl1pPr>
              <a:defRPr sz="1050"/>
            </a:lvl1pPr>
          </a:lstStyle>
          <a:p>
            <a:r>
              <a:rPr lang="en-US"/>
              <a:t>Click icon to add picture</a:t>
            </a:r>
            <a:endParaRPr lang="en-GB"/>
          </a:p>
        </p:txBody>
      </p:sp>
    </p:spTree>
    <p:extLst>
      <p:ext uri="{BB962C8B-B14F-4D97-AF65-F5344CB8AC3E}">
        <p14:creationId xmlns:p14="http://schemas.microsoft.com/office/powerpoint/2010/main" val="3606031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content and 4 Imag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188" y="3884382"/>
            <a:ext cx="9440981" cy="215059"/>
          </a:xfrm>
        </p:spPr>
        <p:txBody>
          <a:bodyPr/>
          <a:lstStyle>
            <a:lvl1pPr algn="l">
              <a:lnSpc>
                <a:spcPct val="103000"/>
              </a:lnSpc>
              <a:defRPr sz="1400">
                <a:solidFill>
                  <a:schemeClr val="bg1"/>
                </a:solidFill>
              </a:defRPr>
            </a:lvl1pPr>
          </a:lstStyle>
          <a:p>
            <a:r>
              <a:rPr lang="en-US"/>
              <a:t>Click to edit Master title style</a:t>
            </a:r>
            <a:endParaRPr lang="en-US" dirty="0"/>
          </a:p>
        </p:txBody>
      </p:sp>
      <p:sp>
        <p:nvSpPr>
          <p:cNvPr id="11" name="Text Placeholder 7">
            <a:extLst>
              <a:ext uri="{FF2B5EF4-FFF2-40B4-BE49-F238E27FC236}">
                <a16:creationId xmlns:a16="http://schemas.microsoft.com/office/drawing/2014/main" id="{05DE8709-DC01-2B94-BF86-6A3CB2BBF2BC}"/>
              </a:ext>
            </a:extLst>
          </p:cNvPr>
          <p:cNvSpPr>
            <a:spLocks noGrp="1"/>
          </p:cNvSpPr>
          <p:nvPr>
            <p:ph type="body" sz="quarter" idx="20"/>
          </p:nvPr>
        </p:nvSpPr>
        <p:spPr>
          <a:xfrm>
            <a:off x="232188" y="4247020"/>
            <a:ext cx="3223529" cy="767005"/>
          </a:xfrm>
        </p:spPr>
        <p:txBody>
          <a:bodyPr/>
          <a:lstStyle>
            <a:lvl1pPr>
              <a:lnSpc>
                <a:spcPct val="101000"/>
              </a:lnSpc>
              <a:defRPr sz="1200" b="0" cap="all" spc="-15" baseline="0">
                <a:solidFill>
                  <a:schemeClr val="bg1"/>
                </a:solidFill>
                <a:latin typeface="+mn-lt"/>
              </a:defRPr>
            </a:lvl1pPr>
            <a:lvl2pPr>
              <a:lnSpc>
                <a:spcPct val="101000"/>
              </a:lnSpc>
              <a:spcAft>
                <a:spcPts val="0"/>
              </a:spcAft>
              <a:defRPr sz="1200" spc="-15"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a:extLst>
              <a:ext uri="{FF2B5EF4-FFF2-40B4-BE49-F238E27FC236}">
                <a16:creationId xmlns:a16="http://schemas.microsoft.com/office/drawing/2014/main" id="{6809BFA8-E877-745D-1049-FB981BE6C864}"/>
              </a:ext>
            </a:extLst>
          </p:cNvPr>
          <p:cNvSpPr>
            <a:spLocks noGrp="1"/>
          </p:cNvSpPr>
          <p:nvPr>
            <p:ph type="body" sz="quarter" idx="21"/>
          </p:nvPr>
        </p:nvSpPr>
        <p:spPr>
          <a:xfrm>
            <a:off x="5072603" y="4247020"/>
            <a:ext cx="2182596" cy="953531"/>
          </a:xfrm>
        </p:spPr>
        <p:txBody>
          <a:bodyPr/>
          <a:lstStyle>
            <a:lvl1pPr>
              <a:lnSpc>
                <a:spcPct val="101000"/>
              </a:lnSpc>
              <a:defRPr sz="1200" b="0" cap="all" spc="-15" baseline="0">
                <a:solidFill>
                  <a:schemeClr val="bg1"/>
                </a:solidFill>
                <a:latin typeface="+mn-lt"/>
              </a:defRPr>
            </a:lvl1pPr>
            <a:lvl2pPr>
              <a:lnSpc>
                <a:spcPct val="101000"/>
              </a:lnSpc>
              <a:spcAft>
                <a:spcPts val="0"/>
              </a:spcAft>
              <a:defRPr sz="1200" spc="-15"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7">
            <a:extLst>
              <a:ext uri="{FF2B5EF4-FFF2-40B4-BE49-F238E27FC236}">
                <a16:creationId xmlns:a16="http://schemas.microsoft.com/office/drawing/2014/main" id="{DEE47733-95D5-9949-D7B6-E8DAFF1FD15B}"/>
              </a:ext>
            </a:extLst>
          </p:cNvPr>
          <p:cNvSpPr>
            <a:spLocks noGrp="1"/>
          </p:cNvSpPr>
          <p:nvPr>
            <p:ph type="body" sz="quarter" idx="22"/>
          </p:nvPr>
        </p:nvSpPr>
        <p:spPr>
          <a:xfrm>
            <a:off x="7492812" y="4247020"/>
            <a:ext cx="2182596" cy="953531"/>
          </a:xfrm>
        </p:spPr>
        <p:txBody>
          <a:bodyPr/>
          <a:lstStyle>
            <a:lvl1pPr>
              <a:lnSpc>
                <a:spcPct val="101000"/>
              </a:lnSpc>
              <a:defRPr sz="1200" b="0" cap="all" spc="-15" baseline="0">
                <a:solidFill>
                  <a:schemeClr val="bg1"/>
                </a:solidFill>
                <a:latin typeface="+mn-lt"/>
              </a:defRPr>
            </a:lvl1pPr>
            <a:lvl2pPr>
              <a:lnSpc>
                <a:spcPct val="101000"/>
              </a:lnSpc>
              <a:spcAft>
                <a:spcPts val="0"/>
              </a:spcAft>
              <a:defRPr sz="1200" spc="-15"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FB009058-A147-1262-CF29-6AE0B820798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188" y="6401409"/>
            <a:ext cx="849750" cy="223117"/>
          </a:xfrm>
          <a:prstGeom prst="rect">
            <a:avLst/>
          </a:prstGeom>
        </p:spPr>
      </p:pic>
      <p:pic>
        <p:nvPicPr>
          <p:cNvPr id="7" name="Graphic 6">
            <a:extLst>
              <a:ext uri="{FF2B5EF4-FFF2-40B4-BE49-F238E27FC236}">
                <a16:creationId xmlns:a16="http://schemas.microsoft.com/office/drawing/2014/main" id="{3A2A668B-635F-A583-2952-C028BB7AA86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0563" y="363594"/>
            <a:ext cx="1804230" cy="196192"/>
          </a:xfrm>
          <a:prstGeom prst="rect">
            <a:avLst/>
          </a:prstGeom>
        </p:spPr>
      </p:pic>
    </p:spTree>
    <p:extLst>
      <p:ext uri="{BB962C8B-B14F-4D97-AF65-F5344CB8AC3E}">
        <p14:creationId xmlns:p14="http://schemas.microsoft.com/office/powerpoint/2010/main" val="347260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935B2AA7-8057-D723-903D-3668403913AF}"/>
              </a:ext>
            </a:extLst>
          </p:cNvPr>
          <p:cNvSpPr>
            <a:spLocks noGrp="1"/>
          </p:cNvSpPr>
          <p:nvPr>
            <p:ph type="pic" sz="quarter" idx="15"/>
          </p:nvPr>
        </p:nvSpPr>
        <p:spPr>
          <a:xfrm>
            <a:off x="4953001" y="2"/>
            <a:ext cx="4953000" cy="6857777"/>
          </a:xfrm>
          <a:noFill/>
        </p:spPr>
        <p:txBody>
          <a:bodyPr>
            <a:noAutofit/>
          </a:bodyPr>
          <a:lstStyle/>
          <a:p>
            <a:r>
              <a:rPr lang="en-US"/>
              <a:t>Click icon to add picture</a:t>
            </a:r>
            <a:endParaRPr lang="en-GB" dirty="0"/>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33743" y="1582739"/>
            <a:ext cx="2990433" cy="720582"/>
          </a:xfrm>
        </p:spPr>
        <p:txBody>
          <a:bodyPr/>
          <a:lstStyle>
            <a:lvl1pPr marL="208270" indent="-205797">
              <a:lnSpc>
                <a:spcPct val="101000"/>
              </a:lnSpc>
              <a:spcAft>
                <a:spcPts val="0"/>
              </a:spcAft>
              <a:buClrTx/>
              <a:buFont typeface="Rathbones Sans Light" pitchFamily="2" charset="0"/>
              <a:buChar char="—"/>
              <a:tabLst/>
              <a:defRPr sz="1100" b="0">
                <a:solidFill>
                  <a:schemeClr val="tx1"/>
                </a:solidFill>
                <a:latin typeface="+mn-lt"/>
              </a:defRPr>
            </a:lvl1pPr>
            <a:lvl2pPr>
              <a:defRPr sz="1000">
                <a:solidFill>
                  <a:schemeClr val="tx1"/>
                </a:solidFill>
              </a:defRPr>
            </a:lvl2pPr>
            <a:lvl3pPr>
              <a:defRPr sz="800">
                <a:solidFill>
                  <a:schemeClr val="tx1"/>
                </a:solidFill>
              </a:defRPr>
            </a:lvl3pPr>
            <a:lvl4pPr>
              <a:defRPr sz="800">
                <a:solidFill>
                  <a:schemeClr val="tx1"/>
                </a:solidFill>
              </a:defRPr>
            </a:lvl4pPr>
            <a:lvl5pPr>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12" name="Picture Placeholder 10">
            <a:extLst>
              <a:ext uri="{FF2B5EF4-FFF2-40B4-BE49-F238E27FC236}">
                <a16:creationId xmlns:a16="http://schemas.microsoft.com/office/drawing/2014/main" id="{E3E5B547-DC9F-3BD6-F52A-48D13F9E0AFB}"/>
              </a:ext>
            </a:extLst>
          </p:cNvPr>
          <p:cNvSpPr>
            <a:spLocks noGrp="1"/>
          </p:cNvSpPr>
          <p:nvPr>
            <p:ph type="pic" sz="quarter" idx="14"/>
          </p:nvPr>
        </p:nvSpPr>
        <p:spPr>
          <a:xfrm>
            <a:off x="8295841" y="6479905"/>
            <a:ext cx="1379227" cy="148864"/>
          </a:xfrm>
        </p:spPr>
        <p:txBody>
          <a:bodyPr>
            <a:noAutofit/>
          </a:bodyPr>
          <a:lstStyle>
            <a:lvl1pPr>
              <a:defRPr sz="778"/>
            </a:lvl1pPr>
          </a:lstStyle>
          <a:p>
            <a:r>
              <a:rPr lang="en-US"/>
              <a:t>Click icon to add picture</a:t>
            </a:r>
            <a:endParaRPr lang="en-GB" dirty="0"/>
          </a:p>
        </p:txBody>
      </p:sp>
      <p:sp>
        <p:nvSpPr>
          <p:cNvPr id="14" name="Text Placeholder 7">
            <a:extLst>
              <a:ext uri="{FF2B5EF4-FFF2-40B4-BE49-F238E27FC236}">
                <a16:creationId xmlns:a16="http://schemas.microsoft.com/office/drawing/2014/main" id="{4D79E5E2-8A12-5952-E6D0-690109ACCBC1}"/>
              </a:ext>
            </a:extLst>
          </p:cNvPr>
          <p:cNvSpPr>
            <a:spLocks noGrp="1"/>
          </p:cNvSpPr>
          <p:nvPr>
            <p:ph type="body" sz="quarter" idx="16"/>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C2A95E3C-0A0C-B5DC-73B2-0658CB08EEE3}"/>
              </a:ext>
            </a:extLst>
          </p:cNvPr>
          <p:cNvSpPr>
            <a:spLocks noGrp="1"/>
          </p:cNvSpPr>
          <p:nvPr>
            <p:ph type="title"/>
          </p:nvPr>
        </p:nvSpPr>
        <p:spPr>
          <a:xfrm>
            <a:off x="229728" y="640923"/>
            <a:ext cx="4606857" cy="566309"/>
          </a:xfrm>
        </p:spPr>
        <p:txBody>
          <a:bodyPr/>
          <a:lstStyle>
            <a:lvl1pPr>
              <a:defRPr sz="2000"/>
            </a:lvl1pPr>
          </a:lstStyle>
          <a:p>
            <a:r>
              <a:rPr lang="en-US"/>
              <a:t>Click to edit Master title style</a:t>
            </a:r>
            <a:endParaRPr lang="en-GB" dirty="0"/>
          </a:p>
        </p:txBody>
      </p:sp>
      <p:sp>
        <p:nvSpPr>
          <p:cNvPr id="16" name="Footer Placeholder 4">
            <a:extLst>
              <a:ext uri="{FF2B5EF4-FFF2-40B4-BE49-F238E27FC236}">
                <a16:creationId xmlns:a16="http://schemas.microsoft.com/office/drawing/2014/main" id="{D516613C-6188-23C1-BBCF-505DB036ECF7}"/>
              </a:ext>
            </a:extLst>
          </p:cNvPr>
          <p:cNvSpPr>
            <a:spLocks noGrp="1"/>
          </p:cNvSpPr>
          <p:nvPr>
            <p:ph type="ftr" sz="quarter" idx="3"/>
          </p:nvPr>
        </p:nvSpPr>
        <p:spPr>
          <a:xfrm>
            <a:off x="232188" y="200885"/>
            <a:ext cx="4604397" cy="119927"/>
          </a:xfrm>
          <a:prstGeom prst="rect">
            <a:avLst/>
          </a:prstGeom>
        </p:spPr>
        <p:txBody>
          <a:bodyPr vert="horz" wrap="square" lIns="0" tIns="0" rIns="0" bIns="0" rtlCol="0" anchor="t">
            <a:spAutoFit/>
          </a:bodyPr>
          <a:lstStyle>
            <a:lvl1pPr algn="l">
              <a:lnSpc>
                <a:spcPct val="98000"/>
              </a:lnSpc>
              <a:defRPr sz="800">
                <a:solidFill>
                  <a:schemeClr val="tx1"/>
                </a:solidFill>
              </a:defRPr>
            </a:lvl1pPr>
          </a:lstStyle>
          <a:p>
            <a:r>
              <a:rPr lang="en-GB" dirty="0"/>
              <a:t>Rathbones Investment Management</a:t>
            </a:r>
          </a:p>
        </p:txBody>
      </p:sp>
    </p:spTree>
    <p:extLst>
      <p:ext uri="{BB962C8B-B14F-4D97-AF65-F5344CB8AC3E}">
        <p14:creationId xmlns:p14="http://schemas.microsoft.com/office/powerpoint/2010/main" val="20099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14" name="Text Placeholder 7">
            <a:extLst>
              <a:ext uri="{FF2B5EF4-FFF2-40B4-BE49-F238E27FC236}">
                <a16:creationId xmlns:a16="http://schemas.microsoft.com/office/drawing/2014/main" id="{CA09DE89-CB4E-3816-266C-FACA7788A8F2}"/>
              </a:ext>
            </a:extLst>
          </p:cNvPr>
          <p:cNvSpPr>
            <a:spLocks noGrp="1"/>
          </p:cNvSpPr>
          <p:nvPr>
            <p:ph type="body" sz="quarter" idx="13"/>
          </p:nvPr>
        </p:nvSpPr>
        <p:spPr>
          <a:xfrm>
            <a:off x="233743" y="1582738"/>
            <a:ext cx="2990433" cy="720582"/>
          </a:xfrm>
        </p:spPr>
        <p:txBody>
          <a:bodyPr/>
          <a:lstStyle>
            <a:lvl1pPr marL="208270" indent="-205797">
              <a:lnSpc>
                <a:spcPct val="101000"/>
              </a:lnSpc>
              <a:spcAft>
                <a:spcPts val="0"/>
              </a:spcAft>
              <a:buClrTx/>
              <a:buFont typeface="Rathbones Sans Light" pitchFamily="2" charset="0"/>
              <a:buChar char="—"/>
              <a:tabLst/>
              <a:defRPr sz="1100" b="0">
                <a:solidFill>
                  <a:schemeClr val="tx1"/>
                </a:solidFill>
                <a:latin typeface="+mn-lt"/>
              </a:defRPr>
            </a:lvl1pPr>
            <a:lvl2pPr>
              <a:defRPr sz="1000">
                <a:solidFill>
                  <a:schemeClr val="tx1"/>
                </a:solidFill>
              </a:defRPr>
            </a:lvl2pPr>
            <a:lvl3pPr>
              <a:defRPr sz="800">
                <a:solidFill>
                  <a:schemeClr val="tx1"/>
                </a:solidFill>
              </a:defRPr>
            </a:lvl3pPr>
            <a:lvl4pPr>
              <a:defRPr sz="800">
                <a:solidFill>
                  <a:schemeClr val="tx1"/>
                </a:solidFill>
              </a:defRPr>
            </a:lvl4pPr>
            <a:lvl5pPr>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7">
            <a:extLst>
              <a:ext uri="{FF2B5EF4-FFF2-40B4-BE49-F238E27FC236}">
                <a16:creationId xmlns:a16="http://schemas.microsoft.com/office/drawing/2014/main" id="{1D8515BA-0DED-C645-1B44-CC1D3FDBD8B4}"/>
              </a:ext>
            </a:extLst>
          </p:cNvPr>
          <p:cNvSpPr>
            <a:spLocks noGrp="1"/>
          </p:cNvSpPr>
          <p:nvPr>
            <p:ph type="body" sz="quarter" idx="16"/>
          </p:nvPr>
        </p:nvSpPr>
        <p:spPr>
          <a:xfrm>
            <a:off x="5069637" y="1582738"/>
            <a:ext cx="2990433" cy="720582"/>
          </a:xfrm>
        </p:spPr>
        <p:txBody>
          <a:bodyPr/>
          <a:lstStyle>
            <a:lvl1pPr marL="208270" indent="-205797">
              <a:lnSpc>
                <a:spcPct val="101000"/>
              </a:lnSpc>
              <a:spcAft>
                <a:spcPts val="0"/>
              </a:spcAft>
              <a:buClrTx/>
              <a:buFont typeface="Rathbones Sans Light" pitchFamily="2" charset="0"/>
              <a:buChar char="—"/>
              <a:tabLst/>
              <a:defRPr sz="1100" b="0">
                <a:solidFill>
                  <a:schemeClr val="tx1"/>
                </a:solidFill>
                <a:latin typeface="+mn-lt"/>
              </a:defRPr>
            </a:lvl1pPr>
            <a:lvl2pPr>
              <a:defRPr sz="1000">
                <a:solidFill>
                  <a:schemeClr val="tx1"/>
                </a:solidFill>
              </a:defRPr>
            </a:lvl2pPr>
            <a:lvl3pPr>
              <a:defRPr sz="800">
                <a:solidFill>
                  <a:schemeClr val="tx1"/>
                </a:solidFill>
              </a:defRPr>
            </a:lvl3pPr>
            <a:lvl4pPr>
              <a:defRPr sz="800">
                <a:solidFill>
                  <a:schemeClr val="tx1"/>
                </a:solidFill>
              </a:defRPr>
            </a:lvl4pPr>
            <a:lvl5pPr>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Placeholder 6">
            <a:extLst>
              <a:ext uri="{FF2B5EF4-FFF2-40B4-BE49-F238E27FC236}">
                <a16:creationId xmlns:a16="http://schemas.microsoft.com/office/drawing/2014/main" id="{8323595F-B3AB-5011-D959-4E345EA1266E}"/>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11" name="Title 10">
            <a:extLst>
              <a:ext uri="{FF2B5EF4-FFF2-40B4-BE49-F238E27FC236}">
                <a16:creationId xmlns:a16="http://schemas.microsoft.com/office/drawing/2014/main" id="{39ECFF78-F7A1-497B-9B4D-2CBFBF88EE9A}"/>
              </a:ext>
            </a:extLst>
          </p:cNvPr>
          <p:cNvSpPr>
            <a:spLocks noGrp="1"/>
          </p:cNvSpPr>
          <p:nvPr>
            <p:ph type="title"/>
          </p:nvPr>
        </p:nvSpPr>
        <p:spPr>
          <a:xfrm>
            <a:off x="229728" y="640923"/>
            <a:ext cx="3800007" cy="566309"/>
          </a:xfrm>
        </p:spPr>
        <p:txBody>
          <a:bodyPr/>
          <a:lstStyle>
            <a:lvl1pPr>
              <a:defRPr sz="2000"/>
            </a:lvl1pPr>
          </a:lstStyle>
          <a:p>
            <a:r>
              <a:rPr lang="en-US"/>
              <a:t>Click to edit Master title style</a:t>
            </a:r>
            <a:endParaRPr lang="en-GB" dirty="0"/>
          </a:p>
        </p:txBody>
      </p:sp>
      <p:sp>
        <p:nvSpPr>
          <p:cNvPr id="13" name="Text Placeholder 7">
            <a:extLst>
              <a:ext uri="{FF2B5EF4-FFF2-40B4-BE49-F238E27FC236}">
                <a16:creationId xmlns:a16="http://schemas.microsoft.com/office/drawing/2014/main" id="{96DAC1E8-6012-6512-00D4-6D2CF69C5E87}"/>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3524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heading, diag, image">
    <p:spTree>
      <p:nvGrpSpPr>
        <p:cNvPr id="1" name=""/>
        <p:cNvGrpSpPr/>
        <p:nvPr/>
      </p:nvGrpSpPr>
      <p:grpSpPr>
        <a:xfrm>
          <a:off x="0" y="0"/>
          <a:ext cx="0" cy="0"/>
          <a:chOff x="0" y="0"/>
          <a:chExt cx="0" cy="0"/>
        </a:xfrm>
      </p:grpSpPr>
      <p:sp>
        <p:nvSpPr>
          <p:cNvPr id="2" name="Picture Placeholder 17">
            <a:extLst>
              <a:ext uri="{FF2B5EF4-FFF2-40B4-BE49-F238E27FC236}">
                <a16:creationId xmlns:a16="http://schemas.microsoft.com/office/drawing/2014/main" id="{BFE49A1C-2D60-4D2D-88D9-816621960989}"/>
              </a:ext>
            </a:extLst>
          </p:cNvPr>
          <p:cNvSpPr>
            <a:spLocks noGrp="1"/>
          </p:cNvSpPr>
          <p:nvPr>
            <p:ph type="pic" sz="quarter" idx="15"/>
          </p:nvPr>
        </p:nvSpPr>
        <p:spPr>
          <a:xfrm>
            <a:off x="4953001" y="2"/>
            <a:ext cx="4953000" cy="6857777"/>
          </a:xfrm>
        </p:spPr>
        <p:txBody>
          <a:bodyPr>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3" name="Picture Placeholder 10">
            <a:extLst>
              <a:ext uri="{FF2B5EF4-FFF2-40B4-BE49-F238E27FC236}">
                <a16:creationId xmlns:a16="http://schemas.microsoft.com/office/drawing/2014/main" id="{CE01E4C7-C875-D25F-7EE1-631F150BD71C}"/>
              </a:ext>
            </a:extLst>
          </p:cNvPr>
          <p:cNvSpPr>
            <a:spLocks noGrp="1"/>
          </p:cNvSpPr>
          <p:nvPr>
            <p:ph type="pic" sz="quarter" idx="14"/>
          </p:nvPr>
        </p:nvSpPr>
        <p:spPr>
          <a:xfrm>
            <a:off x="8295841" y="6479905"/>
            <a:ext cx="1379227" cy="148864"/>
          </a:xfrm>
        </p:spPr>
        <p:txBody>
          <a:bodyPr>
            <a:noAutofit/>
          </a:bodyPr>
          <a:lstStyle>
            <a:lvl1pPr>
              <a:defRPr sz="778"/>
            </a:lvl1pPr>
          </a:lstStyle>
          <a:p>
            <a:r>
              <a:rPr lang="en-US"/>
              <a:t>Click icon to add picture</a:t>
            </a:r>
            <a:endParaRPr lang="en-GB" dirty="0"/>
          </a:p>
        </p:txBody>
      </p:sp>
      <p:sp>
        <p:nvSpPr>
          <p:cNvPr id="7" name="Text Placeholder 7">
            <a:extLst>
              <a:ext uri="{FF2B5EF4-FFF2-40B4-BE49-F238E27FC236}">
                <a16:creationId xmlns:a16="http://schemas.microsoft.com/office/drawing/2014/main" id="{116049C0-0CD0-D3EE-F800-17F321DD512F}"/>
              </a:ext>
            </a:extLst>
          </p:cNvPr>
          <p:cNvSpPr>
            <a:spLocks noGrp="1"/>
          </p:cNvSpPr>
          <p:nvPr>
            <p:ph type="body" sz="quarter" idx="16"/>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A311B264-DAEB-35F2-859C-D869DF7F95F5}"/>
              </a:ext>
            </a:extLst>
          </p:cNvPr>
          <p:cNvSpPr>
            <a:spLocks noGrp="1"/>
          </p:cNvSpPr>
          <p:nvPr>
            <p:ph type="subTitle" idx="1"/>
          </p:nvPr>
        </p:nvSpPr>
        <p:spPr>
          <a:xfrm>
            <a:off x="233743" y="1211730"/>
            <a:ext cx="460685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96B11011-D210-4D6F-1526-5B75362DACDD}"/>
              </a:ext>
            </a:extLst>
          </p:cNvPr>
          <p:cNvSpPr>
            <a:spLocks noGrp="1"/>
          </p:cNvSpPr>
          <p:nvPr>
            <p:ph type="body" sz="quarter" idx="18"/>
          </p:nvPr>
        </p:nvSpPr>
        <p:spPr>
          <a:xfrm>
            <a:off x="233741" y="483381"/>
            <a:ext cx="4605705" cy="135743"/>
          </a:xfrm>
        </p:spPr>
        <p:txBody>
          <a:bodyPr wrap="square">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4" name="Title 13">
            <a:extLst>
              <a:ext uri="{FF2B5EF4-FFF2-40B4-BE49-F238E27FC236}">
                <a16:creationId xmlns:a16="http://schemas.microsoft.com/office/drawing/2014/main" id="{77BBAF7E-B4A2-363A-90C7-9C375E2AAB64}"/>
              </a:ext>
            </a:extLst>
          </p:cNvPr>
          <p:cNvSpPr>
            <a:spLocks noGrp="1"/>
          </p:cNvSpPr>
          <p:nvPr>
            <p:ph type="title"/>
          </p:nvPr>
        </p:nvSpPr>
        <p:spPr>
          <a:xfrm>
            <a:off x="229728" y="640923"/>
            <a:ext cx="4606857" cy="554579"/>
          </a:xfrm>
        </p:spPr>
        <p:txBody>
          <a:bodyPr/>
          <a:lstStyle/>
          <a:p>
            <a:r>
              <a:rPr lang="en-US"/>
              <a:t>Click to edit Master title style</a:t>
            </a:r>
            <a:endParaRPr lang="en-GB" dirty="0"/>
          </a:p>
        </p:txBody>
      </p:sp>
    </p:spTree>
    <p:extLst>
      <p:ext uri="{BB962C8B-B14F-4D97-AF65-F5344CB8AC3E}">
        <p14:creationId xmlns:p14="http://schemas.microsoft.com/office/powerpoint/2010/main" val="81032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heading, dia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82B0D-AE72-3E5D-9BC0-DAB3E319A935}"/>
              </a:ext>
            </a:extLst>
          </p:cNvPr>
          <p:cNvSpPr/>
          <p:nvPr userDrawn="1"/>
        </p:nvSpPr>
        <p:spPr>
          <a:xfrm>
            <a:off x="4953000" y="0"/>
            <a:ext cx="4953000" cy="68580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dirty="0">
              <a:solidFill>
                <a:schemeClr val="tx1"/>
              </a:solidFill>
            </a:endParaRPr>
          </a:p>
        </p:txBody>
      </p:sp>
      <p:sp>
        <p:nvSpPr>
          <p:cNvPr id="5" name="Footer Placeholder 4"/>
          <p:cNvSpPr>
            <a:spLocks noGrp="1"/>
          </p:cNvSpPr>
          <p:nvPr>
            <p:ph type="ftr" sz="quarter" idx="11"/>
          </p:nvPr>
        </p:nvSpPr>
        <p:spPr>
          <a:xfrm>
            <a:off x="232188" y="200885"/>
            <a:ext cx="4604397" cy="119927"/>
          </a:xfrm>
        </p:spPr>
        <p:txBody>
          <a:bodyPr>
            <a:spAutoFit/>
          </a:bodyPr>
          <a:lstStyle>
            <a:lvl1pPr>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pic>
        <p:nvPicPr>
          <p:cNvPr id="2" name="Picture Placeholder 6">
            <a:extLst>
              <a:ext uri="{FF2B5EF4-FFF2-40B4-BE49-F238E27FC236}">
                <a16:creationId xmlns:a16="http://schemas.microsoft.com/office/drawing/2014/main" id="{AD8C7697-C7E3-57DB-1BE0-C5D17EE0BC33}"/>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C1076B71-7D3A-8880-C6A4-2B34231BDEB6}"/>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10" name="Subtitle 2">
            <a:extLst>
              <a:ext uri="{FF2B5EF4-FFF2-40B4-BE49-F238E27FC236}">
                <a16:creationId xmlns:a16="http://schemas.microsoft.com/office/drawing/2014/main" id="{779E1817-2953-D0B4-C9D5-881A42B6A8EA}"/>
              </a:ext>
            </a:extLst>
          </p:cNvPr>
          <p:cNvSpPr>
            <a:spLocks noGrp="1"/>
          </p:cNvSpPr>
          <p:nvPr>
            <p:ph type="subTitle" idx="1"/>
          </p:nvPr>
        </p:nvSpPr>
        <p:spPr>
          <a:xfrm>
            <a:off x="232188" y="1206739"/>
            <a:ext cx="4602843"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4" name="Text Placeholder 7">
            <a:extLst>
              <a:ext uri="{FF2B5EF4-FFF2-40B4-BE49-F238E27FC236}">
                <a16:creationId xmlns:a16="http://schemas.microsoft.com/office/drawing/2014/main" id="{07E486CC-8E58-F4F3-4634-4AE092FEAC04}"/>
              </a:ext>
            </a:extLst>
          </p:cNvPr>
          <p:cNvSpPr>
            <a:spLocks noGrp="1"/>
          </p:cNvSpPr>
          <p:nvPr>
            <p:ph type="body" sz="quarter" idx="18"/>
          </p:nvPr>
        </p:nvSpPr>
        <p:spPr>
          <a:xfrm>
            <a:off x="233741" y="483381"/>
            <a:ext cx="4601692" cy="135743"/>
          </a:xfrm>
        </p:spPr>
        <p:txBody>
          <a:bodyPr wrap="square">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5" name="Title 14">
            <a:extLst>
              <a:ext uri="{FF2B5EF4-FFF2-40B4-BE49-F238E27FC236}">
                <a16:creationId xmlns:a16="http://schemas.microsoft.com/office/drawing/2014/main" id="{941164E2-FA32-2E59-889B-92733B24D757}"/>
              </a:ext>
            </a:extLst>
          </p:cNvPr>
          <p:cNvSpPr>
            <a:spLocks noGrp="1"/>
          </p:cNvSpPr>
          <p:nvPr>
            <p:ph type="title"/>
          </p:nvPr>
        </p:nvSpPr>
        <p:spPr>
          <a:xfrm>
            <a:off x="229728" y="640923"/>
            <a:ext cx="4602843" cy="554579"/>
          </a:xfrm>
        </p:spPr>
        <p:txBody>
          <a:bodyPr/>
          <a:lstStyle/>
          <a:p>
            <a:r>
              <a:rPr lang="en-US"/>
              <a:t>Click to edit Master title style</a:t>
            </a:r>
            <a:endParaRPr lang="en-GB" dirty="0"/>
          </a:p>
        </p:txBody>
      </p:sp>
    </p:spTree>
    <p:extLst>
      <p:ext uri="{BB962C8B-B14F-4D97-AF65-F5344CB8AC3E}">
        <p14:creationId xmlns:p14="http://schemas.microsoft.com/office/powerpoint/2010/main" val="70529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heading full bleed image">
    <p:bg>
      <p:bgPr>
        <a:solidFill>
          <a:schemeClr val="bg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dirty="0"/>
              <a:t>Rathbones Investment Management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pic>
        <p:nvPicPr>
          <p:cNvPr id="2" name="Picture Placeholder 6">
            <a:extLst>
              <a:ext uri="{FF2B5EF4-FFF2-40B4-BE49-F238E27FC236}">
                <a16:creationId xmlns:a16="http://schemas.microsoft.com/office/drawing/2014/main" id="{1127753F-9EE1-7734-3D52-65B4E40FAF96}"/>
              </a:ext>
            </a:extLst>
          </p:cNvPr>
          <p:cNvPicPr>
            <a:picLocks noChangeAspect="1"/>
          </p:cNvPicPr>
          <p:nvPr userDrawn="1"/>
        </p:nvPicPr>
        <p:blipFill>
          <a:blip r:embed="rId2" cstate="screen">
            <a:alphaModFix amt="4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95840" y="6479880"/>
            <a:ext cx="1371914" cy="148789"/>
          </a:xfrm>
          <a:prstGeom prst="rect">
            <a:avLst/>
          </a:prstGeom>
        </p:spPr>
      </p:pic>
      <p:sp>
        <p:nvSpPr>
          <p:cNvPr id="4" name="Text Placeholder 7">
            <a:extLst>
              <a:ext uri="{FF2B5EF4-FFF2-40B4-BE49-F238E27FC236}">
                <a16:creationId xmlns:a16="http://schemas.microsoft.com/office/drawing/2014/main" id="{C8B7E382-FA6E-FB90-0846-A031AE08897C}"/>
              </a:ext>
            </a:extLst>
          </p:cNvPr>
          <p:cNvSpPr>
            <a:spLocks noGrp="1"/>
          </p:cNvSpPr>
          <p:nvPr>
            <p:ph type="body" sz="quarter" idx="17"/>
          </p:nvPr>
        </p:nvSpPr>
        <p:spPr>
          <a:xfrm>
            <a:off x="233743" y="6402301"/>
            <a:ext cx="4602843" cy="241348"/>
          </a:xfrm>
        </p:spPr>
        <p:txBody>
          <a:bodyPr anchor="b"/>
          <a:lstStyle>
            <a:lvl1pPr>
              <a:lnSpc>
                <a:spcPct val="98000"/>
              </a:lnSpc>
              <a:defRPr sz="800" b="0" spc="-8" baseline="0">
                <a:solidFill>
                  <a:schemeClr val="bg1"/>
                </a:solidFill>
                <a:latin typeface="+mn-lt"/>
              </a:defRPr>
            </a:lvl1pPr>
            <a:lvl2pPr>
              <a:lnSpc>
                <a:spcPct val="98000"/>
              </a:lnSpc>
              <a:defRPr sz="800" b="0" spc="-8" baseline="0">
                <a:solidFill>
                  <a:schemeClr val="bg1"/>
                </a:solidFill>
                <a:latin typeface="+mn-lt"/>
              </a:defRPr>
            </a:lvl2pPr>
          </a:lstStyle>
          <a:p>
            <a:pPr lvl="0"/>
            <a:r>
              <a:rPr lang="en-US"/>
              <a:t>Click to edit Master text styles</a:t>
            </a:r>
          </a:p>
          <a:p>
            <a:pPr lvl="1"/>
            <a:r>
              <a:rPr lang="en-US"/>
              <a:t>Second level</a:t>
            </a:r>
          </a:p>
        </p:txBody>
      </p:sp>
      <p:sp>
        <p:nvSpPr>
          <p:cNvPr id="7" name="Subtitle 2">
            <a:extLst>
              <a:ext uri="{FF2B5EF4-FFF2-40B4-BE49-F238E27FC236}">
                <a16:creationId xmlns:a16="http://schemas.microsoft.com/office/drawing/2014/main" id="{6CF4357F-0427-3D0D-9FC0-A18B2FE5A7EA}"/>
              </a:ext>
            </a:extLst>
          </p:cNvPr>
          <p:cNvSpPr>
            <a:spLocks noGrp="1"/>
          </p:cNvSpPr>
          <p:nvPr>
            <p:ph type="subTitle" idx="1"/>
          </p:nvPr>
        </p:nvSpPr>
        <p:spPr>
          <a:xfrm>
            <a:off x="232188" y="1206739"/>
            <a:ext cx="6215517" cy="213456"/>
          </a:xfrm>
        </p:spPr>
        <p:txBody>
          <a:bodyPr/>
          <a:lstStyle>
            <a:lvl1pPr marL="0" indent="0" algn="l">
              <a:lnSpc>
                <a:spcPct val="102000"/>
              </a:lnSpc>
              <a:buNone/>
              <a:defRPr sz="1400" b="0" i="0">
                <a:solidFill>
                  <a:schemeClr val="bg1"/>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3E14C89E-2890-8F20-D9A8-EBDE24F9BE61}"/>
              </a:ext>
            </a:extLst>
          </p:cNvPr>
          <p:cNvSpPr>
            <a:spLocks noGrp="1"/>
          </p:cNvSpPr>
          <p:nvPr>
            <p:ph type="body" sz="quarter" idx="18"/>
          </p:nvPr>
        </p:nvSpPr>
        <p:spPr>
          <a:xfrm>
            <a:off x="233743" y="483381"/>
            <a:ext cx="6213962" cy="135743"/>
          </a:xfrm>
        </p:spPr>
        <p:txBody>
          <a:bodyPr>
            <a:spAutoFit/>
          </a:bodyPr>
          <a:lstStyle>
            <a:lvl1pPr>
              <a:lnSpc>
                <a:spcPct val="98000"/>
              </a:lnSpc>
              <a:defRPr sz="900" b="0" i="0" cap="all" baseline="0">
                <a:solidFill>
                  <a:schemeClr val="bg1"/>
                </a:solidFill>
                <a:latin typeface="Rathbones Sans" pitchFamily="2" charset="0"/>
              </a:defRPr>
            </a:lvl1pPr>
          </a:lstStyle>
          <a:p>
            <a:pPr lvl="0"/>
            <a:r>
              <a:rPr lang="en-US"/>
              <a:t>Click to edit Master text styles</a:t>
            </a:r>
          </a:p>
        </p:txBody>
      </p:sp>
      <p:sp>
        <p:nvSpPr>
          <p:cNvPr id="10" name="Title 9">
            <a:extLst>
              <a:ext uri="{FF2B5EF4-FFF2-40B4-BE49-F238E27FC236}">
                <a16:creationId xmlns:a16="http://schemas.microsoft.com/office/drawing/2014/main" id="{C464414C-05F4-EDEC-E4A1-E1318660847D}"/>
              </a:ext>
            </a:extLst>
          </p:cNvPr>
          <p:cNvSpPr>
            <a:spLocks noGrp="1"/>
          </p:cNvSpPr>
          <p:nvPr>
            <p:ph type="title"/>
          </p:nvPr>
        </p:nvSpPr>
        <p:spPr>
          <a:xfrm>
            <a:off x="229728" y="640924"/>
            <a:ext cx="6215517" cy="277290"/>
          </a:xfrm>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12480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DC485F-96B3-E4A5-F905-896DD24B25FA}"/>
              </a:ext>
            </a:extLst>
          </p:cNvPr>
          <p:cNvSpPr>
            <a:spLocks noGrp="1"/>
          </p:cNvSpPr>
          <p:nvPr>
            <p:ph type="pic" sz="quarter" idx="16"/>
          </p:nvPr>
        </p:nvSpPr>
        <p:spPr>
          <a:xfrm>
            <a:off x="1" y="0"/>
            <a:ext cx="9906000" cy="6858000"/>
          </a:xfrm>
        </p:spPr>
        <p:txBody>
          <a:bodyPr>
            <a:noAutofit/>
          </a:bodyPr>
          <a:lstStyle>
            <a:lvl1pPr>
              <a:defRPr>
                <a:solidFill>
                  <a:schemeClr val="bg1"/>
                </a:solidFill>
              </a:defRPr>
            </a:lvl1pPr>
          </a:lstStyle>
          <a:p>
            <a:r>
              <a:rPr lang="en-US"/>
              <a:t>Click icon to add picture</a:t>
            </a:r>
            <a:endParaRPr lang="en-GB" dirty="0"/>
          </a:p>
        </p:txBody>
      </p:sp>
      <p:sp>
        <p:nvSpPr>
          <p:cNvPr id="9" name="Title 1">
            <a:extLst>
              <a:ext uri="{FF2B5EF4-FFF2-40B4-BE49-F238E27FC236}">
                <a16:creationId xmlns:a16="http://schemas.microsoft.com/office/drawing/2014/main" id="{D53D6382-F608-3306-1FF3-84FEF1555106}"/>
              </a:ext>
            </a:extLst>
          </p:cNvPr>
          <p:cNvSpPr>
            <a:spLocks noGrp="1"/>
          </p:cNvSpPr>
          <p:nvPr>
            <p:ph type="ctrTitle" hasCustomPrompt="1"/>
          </p:nvPr>
        </p:nvSpPr>
        <p:spPr>
          <a:xfrm>
            <a:off x="1238250" y="2174547"/>
            <a:ext cx="7429500" cy="2529072"/>
          </a:xfrm>
        </p:spPr>
        <p:txBody>
          <a:bodyPr anchor="ctr">
            <a:noAutofit/>
          </a:bodyPr>
          <a:lstStyle>
            <a:lvl1pPr algn="ctr">
              <a:lnSpc>
                <a:spcPct val="90000"/>
              </a:lnSpc>
              <a:defRPr sz="3200">
                <a:solidFill>
                  <a:schemeClr val="bg1"/>
                </a:solidFill>
              </a:defRPr>
            </a:lvl1pPr>
          </a:lstStyle>
          <a:p>
            <a:r>
              <a:rPr lang="en-US" dirty="0"/>
              <a:t>Click to edit </a:t>
            </a:r>
            <a:br>
              <a:rPr lang="en-US" dirty="0"/>
            </a:br>
            <a:r>
              <a:rPr lang="en-US" dirty="0"/>
              <a:t>Master title style</a:t>
            </a:r>
          </a:p>
        </p:txBody>
      </p:sp>
      <p:sp>
        <p:nvSpPr>
          <p:cNvPr id="4" name="Picture Placeholder 10">
            <a:extLst>
              <a:ext uri="{FF2B5EF4-FFF2-40B4-BE49-F238E27FC236}">
                <a16:creationId xmlns:a16="http://schemas.microsoft.com/office/drawing/2014/main" id="{F32F55C9-E973-51CD-0C53-9EE26E785407}"/>
              </a:ext>
            </a:extLst>
          </p:cNvPr>
          <p:cNvSpPr>
            <a:spLocks noGrp="1"/>
          </p:cNvSpPr>
          <p:nvPr>
            <p:ph type="pic" sz="quarter" idx="14"/>
          </p:nvPr>
        </p:nvSpPr>
        <p:spPr>
          <a:xfrm>
            <a:off x="8295841" y="6479905"/>
            <a:ext cx="1379227" cy="148864"/>
          </a:xfrm>
        </p:spPr>
        <p:txBody>
          <a:bodyPr>
            <a:noAutofit/>
          </a:bodyPr>
          <a:lstStyle>
            <a:lvl1pPr>
              <a:defRPr sz="778">
                <a:solidFill>
                  <a:schemeClr val="bg1"/>
                </a:solidFill>
              </a:defRPr>
            </a:lvl1pPr>
          </a:lstStyle>
          <a:p>
            <a:r>
              <a:rPr lang="en-US"/>
              <a:t>Click icon to add picture</a:t>
            </a:r>
            <a:endParaRPr lang="en-GB" dirty="0"/>
          </a:p>
        </p:txBody>
      </p:sp>
      <p:sp>
        <p:nvSpPr>
          <p:cNvPr id="12" name="Footer Placeholder 4">
            <a:extLst>
              <a:ext uri="{FF2B5EF4-FFF2-40B4-BE49-F238E27FC236}">
                <a16:creationId xmlns:a16="http://schemas.microsoft.com/office/drawing/2014/main" id="{BEAF5F00-7D40-9E85-A3DA-B4DBD303E9ED}"/>
              </a:ext>
            </a:extLst>
          </p:cNvPr>
          <p:cNvSpPr>
            <a:spLocks noGrp="1"/>
          </p:cNvSpPr>
          <p:nvPr>
            <p:ph type="ftr" sz="quarter" idx="11"/>
          </p:nvPr>
        </p:nvSpPr>
        <p:spPr>
          <a:xfrm>
            <a:off x="232188" y="200885"/>
            <a:ext cx="6215517" cy="119927"/>
          </a:xfrm>
        </p:spPr>
        <p:txBody>
          <a:bodyPr wrap="square">
            <a:spAutoFit/>
          </a:bodyPr>
          <a:lstStyle>
            <a:lvl1pPr>
              <a:defRPr>
                <a:solidFill>
                  <a:schemeClr val="bg1"/>
                </a:solidFill>
              </a:defRPr>
            </a:lvl1pPr>
          </a:lstStyle>
          <a:p>
            <a:r>
              <a:rPr lang="en-GB" dirty="0"/>
              <a:t>Rathbones Investment Management</a:t>
            </a:r>
          </a:p>
        </p:txBody>
      </p:sp>
      <p:sp>
        <p:nvSpPr>
          <p:cNvPr id="13" name="Slide Number Placeholder 5">
            <a:extLst>
              <a:ext uri="{FF2B5EF4-FFF2-40B4-BE49-F238E27FC236}">
                <a16:creationId xmlns:a16="http://schemas.microsoft.com/office/drawing/2014/main" id="{C685F23E-7F86-74EF-743A-63DB7FD7988D}"/>
              </a:ext>
            </a:extLst>
          </p:cNvPr>
          <p:cNvSpPr>
            <a:spLocks noGrp="1"/>
          </p:cNvSpPr>
          <p:nvPr>
            <p:ph type="sldNum" sz="quarter" idx="12"/>
          </p:nvPr>
        </p:nvSpPr>
        <p:spPr>
          <a:xfrm>
            <a:off x="9099797" y="200885"/>
            <a:ext cx="573373" cy="103424"/>
          </a:xfrm>
        </p:spPr>
        <p:txBody>
          <a:bodyPr/>
          <a:lstStyle>
            <a:lvl1pPr>
              <a:defRPr>
                <a:solidFill>
                  <a:schemeClr val="bg1"/>
                </a:solidFill>
              </a:defRPr>
            </a:lvl1pPr>
          </a:lstStyle>
          <a:p>
            <a:fld id="{91D568E7-61F5-D04E-995D-81EF41C01A2A}" type="slidenum">
              <a:rPr lang="en-GB" smtClean="0"/>
              <a:pPr/>
              <a:t>‹#›</a:t>
            </a:fld>
            <a:endParaRPr lang="en-GB"/>
          </a:p>
        </p:txBody>
      </p:sp>
    </p:spTree>
    <p:extLst>
      <p:ext uri="{BB962C8B-B14F-4D97-AF65-F5344CB8AC3E}">
        <p14:creationId xmlns:p14="http://schemas.microsoft.com/office/powerpoint/2010/main" val="40527851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28" y="640923"/>
            <a:ext cx="6215517" cy="566309"/>
          </a:xfrm>
          <a:prstGeom prst="rect">
            <a:avLst/>
          </a:prstGeom>
        </p:spPr>
        <p:txBody>
          <a:bodyPr vert="horz" wrap="square" lIns="0" tIns="0" rIns="0" bIns="0" rtlCol="0" anchor="t">
            <a:sp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233743" y="1595169"/>
            <a:ext cx="6213962" cy="72045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32188" y="200885"/>
            <a:ext cx="6215517" cy="119927"/>
          </a:xfrm>
          <a:prstGeom prst="rect">
            <a:avLst/>
          </a:prstGeom>
        </p:spPr>
        <p:txBody>
          <a:bodyPr vert="horz" wrap="square" lIns="0" tIns="0" rIns="0" bIns="0" rtlCol="0" anchor="t">
            <a:spAutoFit/>
          </a:bodyPr>
          <a:lstStyle>
            <a:lvl1pPr algn="l">
              <a:lnSpc>
                <a:spcPct val="98000"/>
              </a:lnSpc>
              <a:defRPr sz="800">
                <a:solidFill>
                  <a:schemeClr val="tx1"/>
                </a:solidFill>
              </a:defRPr>
            </a:lvl1pPr>
          </a:lstStyle>
          <a:p>
            <a:r>
              <a:rPr lang="en-GB" dirty="0"/>
              <a:t>Rathbones Investment Management</a:t>
            </a:r>
          </a:p>
        </p:txBody>
      </p:sp>
      <p:sp>
        <p:nvSpPr>
          <p:cNvPr id="6" name="Slide Number Placeholder 5"/>
          <p:cNvSpPr>
            <a:spLocks noGrp="1"/>
          </p:cNvSpPr>
          <p:nvPr>
            <p:ph type="sldNum" sz="quarter" idx="4"/>
          </p:nvPr>
        </p:nvSpPr>
        <p:spPr>
          <a:xfrm>
            <a:off x="9099797" y="200884"/>
            <a:ext cx="573373" cy="120674"/>
          </a:xfrm>
          <a:prstGeom prst="rect">
            <a:avLst/>
          </a:prstGeom>
        </p:spPr>
        <p:txBody>
          <a:bodyPr vert="horz" wrap="square" lIns="0" tIns="0" rIns="0" bIns="0" rtlCol="0" anchor="t">
            <a:spAutoFit/>
          </a:bodyPr>
          <a:lstStyle>
            <a:lvl1pPr algn="r">
              <a:lnSpc>
                <a:spcPct val="98000"/>
              </a:lnSpc>
              <a:defRPr sz="800">
                <a:solidFill>
                  <a:schemeClr val="tx1"/>
                </a:solidFill>
              </a:defRPr>
            </a:lvl1p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25498833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94" r:id="rId6"/>
    <p:sldLayoutId id="2147483795" r:id="rId7"/>
    <p:sldLayoutId id="2147483793"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91" r:id="rId20"/>
    <p:sldLayoutId id="2147483772" r:id="rId21"/>
    <p:sldLayoutId id="2147483773" r:id="rId22"/>
    <p:sldLayoutId id="2147483774" r:id="rId23"/>
    <p:sldLayoutId id="2147483775" r:id="rId24"/>
    <p:sldLayoutId id="2147483776" r:id="rId25"/>
    <p:sldLayoutId id="2147483777" r:id="rId26"/>
    <p:sldLayoutId id="2147483778" r:id="rId27"/>
    <p:sldLayoutId id="2147483792" r:id="rId28"/>
    <p:sldLayoutId id="2147483779" r:id="rId29"/>
    <p:sldLayoutId id="2147483780" r:id="rId30"/>
    <p:sldLayoutId id="2147483781" r:id="rId31"/>
    <p:sldLayoutId id="2147483782" r:id="rId32"/>
    <p:sldLayoutId id="2147483783" r:id="rId33"/>
    <p:sldLayoutId id="2147483784" r:id="rId34"/>
    <p:sldLayoutId id="2147483787" r:id="rId35"/>
    <p:sldLayoutId id="2147483786" r:id="rId36"/>
    <p:sldLayoutId id="2147483788" r:id="rId37"/>
  </p:sldLayoutIdLst>
  <p:hf hdr="0" dt="0"/>
  <p:txStyles>
    <p:titleStyle>
      <a:lvl1pPr algn="l" defTabSz="711913" rtl="0" eaLnBrk="1" latinLnBrk="0" hangingPunct="1">
        <a:lnSpc>
          <a:spcPct val="92000"/>
        </a:lnSpc>
        <a:spcBef>
          <a:spcPct val="0"/>
        </a:spcBef>
        <a:buNone/>
        <a:defRPr sz="2000" b="0" i="0" kern="1200" cap="all" baseline="0">
          <a:solidFill>
            <a:schemeClr val="bg2"/>
          </a:solidFill>
          <a:latin typeface="+mj-lt"/>
          <a:ea typeface="+mj-ea"/>
          <a:cs typeface="+mj-cs"/>
        </a:defRPr>
      </a:lvl1pPr>
    </p:titleStyle>
    <p:bodyStyle>
      <a:lvl1pPr marL="0" indent="0" algn="l" defTabSz="711913"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11913"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11913"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11913"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11913" rtl="0" eaLnBrk="1" latinLnBrk="0" hangingPunct="1">
        <a:lnSpc>
          <a:spcPct val="98000"/>
        </a:lnSpc>
        <a:spcBef>
          <a:spcPts val="0"/>
        </a:spcBef>
        <a:buFont typeface="Arial" panose="020B0604020202020204" pitchFamily="34" charset="0"/>
        <a:buNone/>
        <a:defRPr sz="700" kern="1200">
          <a:solidFill>
            <a:schemeClr val="tx1"/>
          </a:solidFill>
          <a:latin typeface="+mn-lt"/>
          <a:ea typeface="+mn-ea"/>
          <a:cs typeface="+mn-cs"/>
        </a:defRPr>
      </a:lvl5pPr>
      <a:lvl6pPr marL="175184" indent="-175184" algn="l" defTabSz="711913" rtl="0" eaLnBrk="1" latinLnBrk="0" hangingPunct="1">
        <a:lnSpc>
          <a:spcPct val="98000"/>
        </a:lnSpc>
        <a:spcBef>
          <a:spcPts val="0"/>
        </a:spcBef>
        <a:spcAft>
          <a:spcPts val="701"/>
        </a:spcAft>
        <a:buFont typeface="System Font Regular"/>
        <a:buChar char="—"/>
        <a:defRPr sz="934" kern="1200">
          <a:solidFill>
            <a:schemeClr val="tx1"/>
          </a:solidFill>
          <a:latin typeface="+mn-lt"/>
          <a:ea typeface="+mn-ea"/>
          <a:cs typeface="+mn-cs"/>
        </a:defRPr>
      </a:lvl6pPr>
      <a:lvl7pPr marL="140147" indent="-140147" algn="l" defTabSz="711913" rtl="0" eaLnBrk="1" latinLnBrk="0" hangingPunct="1">
        <a:lnSpc>
          <a:spcPct val="98000"/>
        </a:lnSpc>
        <a:spcBef>
          <a:spcPts val="0"/>
        </a:spcBef>
        <a:spcAft>
          <a:spcPts val="701"/>
        </a:spcAft>
        <a:buFont typeface="System Font Regular"/>
        <a:buChar char="—"/>
        <a:defRPr sz="701" kern="1200">
          <a:solidFill>
            <a:schemeClr val="tx1"/>
          </a:solidFill>
          <a:latin typeface="+mn-lt"/>
          <a:ea typeface="+mn-ea"/>
          <a:cs typeface="+mn-cs"/>
        </a:defRPr>
      </a:lvl7pPr>
      <a:lvl8pPr marL="126133" indent="-126133" algn="l" defTabSz="711913" rtl="0" eaLnBrk="1" latinLnBrk="0" hangingPunct="1">
        <a:lnSpc>
          <a:spcPct val="98000"/>
        </a:lnSpc>
        <a:spcBef>
          <a:spcPts val="0"/>
        </a:spcBef>
        <a:spcAft>
          <a:spcPts val="701"/>
        </a:spcAft>
        <a:buFont typeface="System Font Regular"/>
        <a:buChar char="—"/>
        <a:defRPr sz="622" kern="1200">
          <a:solidFill>
            <a:schemeClr val="tx1"/>
          </a:solidFill>
          <a:latin typeface="+mn-lt"/>
          <a:ea typeface="+mn-ea"/>
          <a:cs typeface="+mn-cs"/>
        </a:defRPr>
      </a:lvl8pPr>
      <a:lvl9pPr marL="0" indent="0" algn="l" defTabSz="711913" rtl="0" eaLnBrk="1" latinLnBrk="0" hangingPunct="1">
        <a:lnSpc>
          <a:spcPct val="98000"/>
        </a:lnSpc>
        <a:spcBef>
          <a:spcPts val="0"/>
        </a:spcBef>
        <a:buFont typeface="Arial" panose="020B0604020202020204" pitchFamily="34" charset="0"/>
        <a:buNone/>
        <a:defRPr sz="622" kern="1200">
          <a:solidFill>
            <a:schemeClr val="tx1"/>
          </a:solidFill>
          <a:latin typeface="+mn-lt"/>
          <a:ea typeface="+mn-ea"/>
          <a:cs typeface="+mn-cs"/>
        </a:defRPr>
      </a:lvl9pPr>
    </p:bodyStyle>
    <p:otherStyle>
      <a:defPPr>
        <a:defRPr lang="en-US"/>
      </a:defPPr>
      <a:lvl1pPr marL="0" algn="l" defTabSz="711913" rtl="0" eaLnBrk="1" latinLnBrk="0" hangingPunct="1">
        <a:defRPr sz="1401" kern="1200">
          <a:solidFill>
            <a:schemeClr val="tx1"/>
          </a:solidFill>
          <a:latin typeface="+mn-lt"/>
          <a:ea typeface="+mn-ea"/>
          <a:cs typeface="+mn-cs"/>
        </a:defRPr>
      </a:lvl1pPr>
      <a:lvl2pPr marL="355957" algn="l" defTabSz="711913" rtl="0" eaLnBrk="1" latinLnBrk="0" hangingPunct="1">
        <a:defRPr sz="1401" kern="1200">
          <a:solidFill>
            <a:schemeClr val="tx1"/>
          </a:solidFill>
          <a:latin typeface="+mn-lt"/>
          <a:ea typeface="+mn-ea"/>
          <a:cs typeface="+mn-cs"/>
        </a:defRPr>
      </a:lvl2pPr>
      <a:lvl3pPr marL="711913" algn="l" defTabSz="711913" rtl="0" eaLnBrk="1" latinLnBrk="0" hangingPunct="1">
        <a:defRPr sz="1401" kern="1200">
          <a:solidFill>
            <a:schemeClr val="tx1"/>
          </a:solidFill>
          <a:latin typeface="+mn-lt"/>
          <a:ea typeface="+mn-ea"/>
          <a:cs typeface="+mn-cs"/>
        </a:defRPr>
      </a:lvl3pPr>
      <a:lvl4pPr marL="1067871" algn="l" defTabSz="711913" rtl="0" eaLnBrk="1" latinLnBrk="0" hangingPunct="1">
        <a:defRPr sz="1401" kern="1200">
          <a:solidFill>
            <a:schemeClr val="tx1"/>
          </a:solidFill>
          <a:latin typeface="+mn-lt"/>
          <a:ea typeface="+mn-ea"/>
          <a:cs typeface="+mn-cs"/>
        </a:defRPr>
      </a:lvl4pPr>
      <a:lvl5pPr marL="1423829" algn="l" defTabSz="711913" rtl="0" eaLnBrk="1" latinLnBrk="0" hangingPunct="1">
        <a:defRPr sz="1401" kern="1200">
          <a:solidFill>
            <a:schemeClr val="tx1"/>
          </a:solidFill>
          <a:latin typeface="+mn-lt"/>
          <a:ea typeface="+mn-ea"/>
          <a:cs typeface="+mn-cs"/>
        </a:defRPr>
      </a:lvl5pPr>
      <a:lvl6pPr marL="1779786" algn="l" defTabSz="711913" rtl="0" eaLnBrk="1" latinLnBrk="0" hangingPunct="1">
        <a:defRPr sz="1401" kern="1200">
          <a:solidFill>
            <a:schemeClr val="tx1"/>
          </a:solidFill>
          <a:latin typeface="+mn-lt"/>
          <a:ea typeface="+mn-ea"/>
          <a:cs typeface="+mn-cs"/>
        </a:defRPr>
      </a:lvl6pPr>
      <a:lvl7pPr marL="2135743" algn="l" defTabSz="711913" rtl="0" eaLnBrk="1" latinLnBrk="0" hangingPunct="1">
        <a:defRPr sz="1401" kern="1200">
          <a:solidFill>
            <a:schemeClr val="tx1"/>
          </a:solidFill>
          <a:latin typeface="+mn-lt"/>
          <a:ea typeface="+mn-ea"/>
          <a:cs typeface="+mn-cs"/>
        </a:defRPr>
      </a:lvl7pPr>
      <a:lvl8pPr marL="2491700" algn="l" defTabSz="711913" rtl="0" eaLnBrk="1" latinLnBrk="0" hangingPunct="1">
        <a:defRPr sz="1401" kern="1200">
          <a:solidFill>
            <a:schemeClr val="tx1"/>
          </a:solidFill>
          <a:latin typeface="+mn-lt"/>
          <a:ea typeface="+mn-ea"/>
          <a:cs typeface="+mn-cs"/>
        </a:defRPr>
      </a:lvl8pPr>
      <a:lvl9pPr marL="2847657" algn="l" defTabSz="711913" rtl="0" eaLnBrk="1" latinLnBrk="0" hangingPunct="1">
        <a:defRPr sz="1401" kern="1200">
          <a:solidFill>
            <a:schemeClr val="tx1"/>
          </a:solidFill>
          <a:latin typeface="+mn-lt"/>
          <a:ea typeface="+mn-ea"/>
          <a:cs typeface="+mn-cs"/>
        </a:defRPr>
      </a:lvl9pPr>
    </p:otherStyle>
  </p:txStyles>
  <p:extLst>
    <p:ext uri="{27BBF7A9-308A-43DC-89C8-2F10F3537804}">
      <p15:sldGuideLst xmlns:p15="http://schemas.microsoft.com/office/powerpoint/2012/main">
        <p15:guide id="87" orient="horz" pos="997" userDrawn="1">
          <p15:clr>
            <a:srgbClr val="F26B43"/>
          </p15:clr>
        </p15:guide>
        <p15:guide id="88" pos="3120" userDrawn="1">
          <p15:clr>
            <a:srgbClr val="F26B43"/>
          </p15:clr>
        </p15:guide>
        <p15:guide id="89" pos="507" userDrawn="1">
          <p15:clr>
            <a:srgbClr val="F26B43"/>
          </p15:clr>
        </p15:guide>
        <p15:guide id="90" pos="146" userDrawn="1">
          <p15:clr>
            <a:srgbClr val="F26B43"/>
          </p15:clr>
        </p15:guide>
        <p15:guide id="91" pos="654" userDrawn="1">
          <p15:clr>
            <a:srgbClr val="F26B43"/>
          </p15:clr>
        </p15:guide>
        <p15:guide id="92" pos="1015" userDrawn="1">
          <p15:clr>
            <a:srgbClr val="F26B43"/>
          </p15:clr>
        </p15:guide>
        <p15:guide id="93" pos="1161" userDrawn="1">
          <p15:clr>
            <a:srgbClr val="F26B43"/>
          </p15:clr>
        </p15:guide>
        <p15:guide id="94" pos="1524" userDrawn="1">
          <p15:clr>
            <a:srgbClr val="F26B43"/>
          </p15:clr>
        </p15:guide>
        <p15:guide id="95" pos="1669" userDrawn="1">
          <p15:clr>
            <a:srgbClr val="F26B43"/>
          </p15:clr>
        </p15:guide>
        <p15:guide id="96" pos="2031" userDrawn="1">
          <p15:clr>
            <a:srgbClr val="F26B43"/>
          </p15:clr>
        </p15:guide>
        <p15:guide id="97" pos="2177" userDrawn="1">
          <p15:clr>
            <a:srgbClr val="F26B43"/>
          </p15:clr>
        </p15:guide>
        <p15:guide id="98" pos="2538" userDrawn="1">
          <p15:clr>
            <a:srgbClr val="F26B43"/>
          </p15:clr>
        </p15:guide>
        <p15:guide id="99" pos="2685" userDrawn="1">
          <p15:clr>
            <a:srgbClr val="F26B43"/>
          </p15:clr>
        </p15:guide>
        <p15:guide id="100" pos="3047" userDrawn="1">
          <p15:clr>
            <a:srgbClr val="F26B43"/>
          </p15:clr>
        </p15:guide>
        <p15:guide id="101" pos="3193" userDrawn="1">
          <p15:clr>
            <a:srgbClr val="F26B43"/>
          </p15:clr>
        </p15:guide>
        <p15:guide id="102" pos="3554" userDrawn="1">
          <p15:clr>
            <a:srgbClr val="F26B43"/>
          </p15:clr>
        </p15:guide>
        <p15:guide id="103" pos="3700" userDrawn="1">
          <p15:clr>
            <a:srgbClr val="F26B43"/>
          </p15:clr>
        </p15:guide>
        <p15:guide id="104" pos="4062" userDrawn="1">
          <p15:clr>
            <a:srgbClr val="F26B43"/>
          </p15:clr>
        </p15:guide>
        <p15:guide id="105" pos="4208" userDrawn="1">
          <p15:clr>
            <a:srgbClr val="F26B43"/>
          </p15:clr>
        </p15:guide>
        <p15:guide id="106" pos="4570" userDrawn="1">
          <p15:clr>
            <a:srgbClr val="F26B43"/>
          </p15:clr>
        </p15:guide>
        <p15:guide id="107" pos="4716" userDrawn="1">
          <p15:clr>
            <a:srgbClr val="F26B43"/>
          </p15:clr>
        </p15:guide>
        <p15:guide id="108" pos="5078" userDrawn="1">
          <p15:clr>
            <a:srgbClr val="F26B43"/>
          </p15:clr>
        </p15:guide>
        <p15:guide id="109" pos="5223" userDrawn="1">
          <p15:clr>
            <a:srgbClr val="F26B43"/>
          </p15:clr>
        </p15:guide>
        <p15:guide id="110" pos="5586" userDrawn="1">
          <p15:clr>
            <a:srgbClr val="F26B43"/>
          </p15:clr>
        </p15:guide>
        <p15:guide id="111" pos="5732" userDrawn="1">
          <p15:clr>
            <a:srgbClr val="F26B43"/>
          </p15:clr>
        </p15:guide>
        <p15:guide id="112" pos="6093" userDrawn="1">
          <p15:clr>
            <a:srgbClr val="F26B43"/>
          </p15:clr>
        </p15:guide>
        <p15:guide id="114" orient="horz" pos="4169" userDrawn="1">
          <p15:clr>
            <a:srgbClr val="F26B43"/>
          </p15:clr>
        </p15:guide>
        <p15:guide id="115" orient="horz" pos="3881" userDrawn="1">
          <p15:clr>
            <a:srgbClr val="F26B43"/>
          </p15:clr>
        </p15:guide>
        <p15:guide id="116" orient="horz" pos="140" userDrawn="1">
          <p15:clr>
            <a:srgbClr val="F26B43"/>
          </p15:clr>
        </p15:guide>
        <p15:guide id="117" orient="horz" pos="397" userDrawn="1">
          <p15:clr>
            <a:srgbClr val="F26B43"/>
          </p15:clr>
        </p15:guide>
        <p15:guide id="118"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customXml" Target="../../customXml/item12.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customXml" Target="../../customXml/item29.xml"/><Relationship Id="rId6" Type="http://schemas.openxmlformats.org/officeDocument/2006/relationships/image" Target="../media/image17.svg"/><Relationship Id="rId5" Type="http://schemas.openxmlformats.org/officeDocument/2006/relationships/image" Target="../media/image1.png"/><Relationship Id="rId4" Type="http://schemas.openxmlformats.org/officeDocument/2006/relationships/image" Target="../media/image2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customXml" Target="../../customXml/item42.xml"/><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customXml" Target="../../customXml/item13.xml"/><Relationship Id="rId5" Type="http://schemas.openxmlformats.org/officeDocument/2006/relationships/image" Target="../media/image28.emf"/><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customXml" Target="../../customXml/item32.xm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customXml" Target="../../customXml/item4.xml"/><Relationship Id="rId6" Type="http://schemas.openxmlformats.org/officeDocument/2006/relationships/image" Target="../media/image17.svg"/><Relationship Id="rId5" Type="http://schemas.openxmlformats.org/officeDocument/2006/relationships/image" Target="../media/image1.png"/><Relationship Id="rId4" Type="http://schemas.openxmlformats.org/officeDocument/2006/relationships/image" Target="../media/image2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customXml" Target="../../customXml/item21.xml"/><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customXml" Target="../../customXml/item39.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customXml" Target="../../customXml/item1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customXml" Target="../../customXml/item30.xml"/><Relationship Id="rId5" Type="http://schemas.openxmlformats.org/officeDocument/2006/relationships/image" Target="../media/image34.emf"/><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7.svg"/><Relationship Id="rId2" Type="http://schemas.openxmlformats.org/officeDocument/2006/relationships/tags" Target="../tags/tag1.xml"/><Relationship Id="rId1" Type="http://schemas.openxmlformats.org/officeDocument/2006/relationships/customXml" Target="../../customXml/item9.xml"/><Relationship Id="rId6" Type="http://schemas.openxmlformats.org/officeDocument/2006/relationships/image" Target="../media/image1.png"/><Relationship Id="rId5" Type="http://schemas.openxmlformats.org/officeDocument/2006/relationships/image" Target="../media/image16.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customXml" Target="../../customXml/item5.xml"/><Relationship Id="rId6" Type="http://schemas.openxmlformats.org/officeDocument/2006/relationships/image" Target="../media/image17.svg"/><Relationship Id="rId5" Type="http://schemas.openxmlformats.org/officeDocument/2006/relationships/image" Target="../media/image1.png"/><Relationship Id="rId4" Type="http://schemas.openxmlformats.org/officeDocument/2006/relationships/image" Target="../media/image2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customXml" Target="../../customXml/item22.xml"/><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customXml" Target="../../customXml/item38.xml"/><Relationship Id="rId4" Type="http://schemas.openxmlformats.org/officeDocument/2006/relationships/image" Target="../media/image36.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customXml" Target="../../customXml/item6.xml"/><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1.xml"/><Relationship Id="rId1" Type="http://schemas.openxmlformats.org/officeDocument/2006/relationships/customXml" Target="../../customXml/item24.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1.xml"/><Relationship Id="rId1" Type="http://schemas.openxmlformats.org/officeDocument/2006/relationships/customXml" Target="../../customXml/item45.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1.xml"/><Relationship Id="rId1" Type="http://schemas.openxmlformats.org/officeDocument/2006/relationships/customXml" Target="../../customXml/item15.xml"/><Relationship Id="rId4" Type="http://schemas.openxmlformats.org/officeDocument/2006/relationships/image" Target="../media/image41.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1.xml"/><Relationship Id="rId1" Type="http://schemas.openxmlformats.org/officeDocument/2006/relationships/customXml" Target="../../customXml/item33.xml"/><Relationship Id="rId6" Type="http://schemas.openxmlformats.org/officeDocument/2006/relationships/image" Target="../media/image17.svg"/><Relationship Id="rId5" Type="http://schemas.openxmlformats.org/officeDocument/2006/relationships/image" Target="../media/image1.png"/><Relationship Id="rId4" Type="http://schemas.openxmlformats.org/officeDocument/2006/relationships/image" Target="../media/image2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3.xml"/><Relationship Id="rId1" Type="http://schemas.openxmlformats.org/officeDocument/2006/relationships/customXml" Target="../../customXml/item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customXml" Target="../../customXml/item23.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customXml" Target="../../customXml/item44.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customXml" Target="../../customXml/item11.xm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customXml" Target="../../customXml/item28.xml"/><Relationship Id="rId6" Type="http://schemas.openxmlformats.org/officeDocument/2006/relationships/image" Target="../media/image17.svg"/><Relationship Id="rId5" Type="http://schemas.openxmlformats.org/officeDocument/2006/relationships/image" Target="../media/image1.png"/><Relationship Id="rId4" Type="http://schemas.openxmlformats.org/officeDocument/2006/relationships/image" Target="../media/image2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customXml" Target="../../customXml/item3.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customXml" Target="../../customXml/item20.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customXml" Target="../../customXml/item4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view of a city from a window&#10;&#10;Description automatically generated with low confidence">
            <a:extLst>
              <a:ext uri="{FF2B5EF4-FFF2-40B4-BE49-F238E27FC236}">
                <a16:creationId xmlns:a16="http://schemas.microsoft.com/office/drawing/2014/main" id="{CEEA5134-7970-A8FA-0FF1-ED5F2BB132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9" y="-5876"/>
            <a:ext cx="4976595" cy="6858000"/>
          </a:xfrm>
          <a:prstGeom prst="rect">
            <a:avLst/>
          </a:prstGeom>
        </p:spPr>
      </p:pic>
      <p:pic>
        <p:nvPicPr>
          <p:cNvPr id="10" name="Picture 9" descr="A picture containing sky, outdoor, city, window&#10;&#10;Description automatically generated">
            <a:extLst>
              <a:ext uri="{FF2B5EF4-FFF2-40B4-BE49-F238E27FC236}">
                <a16:creationId xmlns:a16="http://schemas.microsoft.com/office/drawing/2014/main" id="{774E588C-DD7F-56F4-857C-12598FC82F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64048" y="-5876"/>
            <a:ext cx="4976595" cy="6858000"/>
          </a:xfrm>
          <a:prstGeom prst="rect">
            <a:avLst/>
          </a:prstGeom>
        </p:spPr>
      </p:pic>
      <p:sp>
        <p:nvSpPr>
          <p:cNvPr id="4" name="Title 3">
            <a:extLst>
              <a:ext uri="{FF2B5EF4-FFF2-40B4-BE49-F238E27FC236}">
                <a16:creationId xmlns:a16="http://schemas.microsoft.com/office/drawing/2014/main" id="{F15AF755-7C88-CBDD-27B3-DC4F72268B4D}"/>
              </a:ext>
            </a:extLst>
          </p:cNvPr>
          <p:cNvSpPr>
            <a:spLocks noGrp="1"/>
          </p:cNvSpPr>
          <p:nvPr>
            <p:ph type="ctrTitle"/>
          </p:nvPr>
        </p:nvSpPr>
        <p:spPr>
          <a:xfrm>
            <a:off x="1238250" y="2995724"/>
            <a:ext cx="7429500" cy="886718"/>
          </a:xfrm>
        </p:spPr>
        <p:txBody>
          <a:bodyPr/>
          <a:lstStyle/>
          <a:p>
            <a:r>
              <a:rPr lang="en-GB" dirty="0"/>
              <a:t>View In Charts</a:t>
            </a:r>
            <a:br>
              <a:rPr lang="en-GB" dirty="0"/>
            </a:br>
            <a:r>
              <a:rPr lang="en-GB" dirty="0"/>
              <a:t>q2 2024</a:t>
            </a:r>
            <a:endParaRPr lang="en-GB" sz="3200" b="1" dirty="0"/>
          </a:p>
        </p:txBody>
      </p:sp>
      <p:sp>
        <p:nvSpPr>
          <p:cNvPr id="6" name="Text Placeholder 5">
            <a:extLst>
              <a:ext uri="{FF2B5EF4-FFF2-40B4-BE49-F238E27FC236}">
                <a16:creationId xmlns:a16="http://schemas.microsoft.com/office/drawing/2014/main" id="{F9F71DBC-5581-DAF0-C204-9E22C5CCA818}"/>
              </a:ext>
            </a:extLst>
          </p:cNvPr>
          <p:cNvSpPr>
            <a:spLocks noGrp="1"/>
          </p:cNvSpPr>
          <p:nvPr>
            <p:ph type="body" sz="quarter" idx="14"/>
          </p:nvPr>
        </p:nvSpPr>
        <p:spPr/>
        <p:txBody>
          <a:bodyPr/>
          <a:lstStyle/>
          <a:p>
            <a:br>
              <a:rPr lang="en-GB" sz="900" dirty="0"/>
            </a:br>
            <a:r>
              <a:rPr lang="en-GB" sz="900" dirty="0"/>
              <a:t>Rathbones Group Plc</a:t>
            </a:r>
          </a:p>
        </p:txBody>
      </p:sp>
      <p:pic>
        <p:nvPicPr>
          <p:cNvPr id="7" name="Graphic 6">
            <a:extLst>
              <a:ext uri="{FF2B5EF4-FFF2-40B4-BE49-F238E27FC236}">
                <a16:creationId xmlns:a16="http://schemas.microsoft.com/office/drawing/2014/main" id="{A415F048-B87E-44B2-8737-8EEC5A63BA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77782" y="396300"/>
            <a:ext cx="2147051" cy="233471"/>
          </a:xfrm>
          <a:prstGeom prst="rect">
            <a:avLst/>
          </a:prstGeom>
        </p:spPr>
      </p:pic>
      <p:pic>
        <p:nvPicPr>
          <p:cNvPr id="8" name="Graphic 7">
            <a:extLst>
              <a:ext uri="{FF2B5EF4-FFF2-40B4-BE49-F238E27FC236}">
                <a16:creationId xmlns:a16="http://schemas.microsoft.com/office/drawing/2014/main" id="{3421F624-6F67-4EB0-B2A6-2DD011E13AFF}"/>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74106" y="5731219"/>
            <a:ext cx="359755" cy="352077"/>
          </a:xfrm>
          <a:prstGeom prst="rect">
            <a:avLst/>
          </a:prstGeom>
        </p:spPr>
      </p:pic>
    </p:spTree>
    <p:extLst>
      <p:ext uri="{BB962C8B-B14F-4D97-AF65-F5344CB8AC3E}">
        <p14:creationId xmlns:p14="http://schemas.microsoft.com/office/powerpoint/2010/main" val="213351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484116-D36B-1635-23C9-C529CA43CD36}"/>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8AC3806F-CBED-B9A1-4453-D0E18730DEB3}"/>
              </a:ext>
            </a:extLst>
          </p:cNvPr>
          <p:cNvSpPr>
            <a:spLocks noGrp="1"/>
          </p:cNvSpPr>
          <p:nvPr>
            <p:ph type="sldNum" sz="quarter" idx="12"/>
          </p:nvPr>
        </p:nvSpPr>
        <p:spPr/>
        <p:txBody>
          <a:bodyPr/>
          <a:lstStyle/>
          <a:p>
            <a:fld id="{91D568E7-61F5-D04E-995D-81EF41C01A2A}" type="slidenum">
              <a:rPr lang="en-GB" smtClean="0"/>
              <a:t>10</a:t>
            </a:fld>
            <a:endParaRPr lang="en-GB"/>
          </a:p>
        </p:txBody>
      </p:sp>
      <p:sp>
        <p:nvSpPr>
          <p:cNvPr id="5" name="Text Placeholder 4">
            <a:extLst>
              <a:ext uri="{FF2B5EF4-FFF2-40B4-BE49-F238E27FC236}">
                <a16:creationId xmlns:a16="http://schemas.microsoft.com/office/drawing/2014/main" id="{FEB9D4E1-0E4E-D90F-15C2-26406810CB1B}"/>
              </a:ext>
            </a:extLst>
          </p:cNvPr>
          <p:cNvSpPr>
            <a:spLocks noGrp="1"/>
          </p:cNvSpPr>
          <p:nvPr>
            <p:ph type="body" sz="quarter" idx="17"/>
          </p:nvPr>
        </p:nvSpPr>
        <p:spPr>
          <a:xfrm>
            <a:off x="233743" y="6522975"/>
            <a:ext cx="4602843" cy="120674"/>
          </a:xfrm>
        </p:spPr>
        <p:txBody>
          <a:bodyPr/>
          <a:lstStyle/>
          <a:p>
            <a:r>
              <a:rPr lang="en-GB" sz="800" dirty="0"/>
              <a:t>Sources: LSEG, Indeed.com, Rathbones</a:t>
            </a:r>
          </a:p>
        </p:txBody>
      </p:sp>
      <p:sp>
        <p:nvSpPr>
          <p:cNvPr id="6" name="Subtitle 5">
            <a:extLst>
              <a:ext uri="{FF2B5EF4-FFF2-40B4-BE49-F238E27FC236}">
                <a16:creationId xmlns:a16="http://schemas.microsoft.com/office/drawing/2014/main" id="{560A8BA7-4118-F109-3CA7-D7069D07232E}"/>
              </a:ext>
            </a:extLst>
          </p:cNvPr>
          <p:cNvSpPr>
            <a:spLocks noGrp="1"/>
          </p:cNvSpPr>
          <p:nvPr>
            <p:ph type="subTitle" idx="1"/>
          </p:nvPr>
        </p:nvSpPr>
        <p:spPr>
          <a:xfrm>
            <a:off x="229728" y="1205601"/>
            <a:ext cx="6215517" cy="213456"/>
          </a:xfrm>
        </p:spPr>
        <p:txBody>
          <a:bodyPr/>
          <a:lstStyle/>
          <a:p>
            <a:r>
              <a:rPr lang="en-GB" sz="1400" dirty="0"/>
              <a:t>US wage growth (% year on year)</a:t>
            </a:r>
            <a:endParaRPr lang="en-GB" sz="1200" dirty="0"/>
          </a:p>
        </p:txBody>
      </p:sp>
      <p:sp>
        <p:nvSpPr>
          <p:cNvPr id="8" name="Title 7">
            <a:extLst>
              <a:ext uri="{FF2B5EF4-FFF2-40B4-BE49-F238E27FC236}">
                <a16:creationId xmlns:a16="http://schemas.microsoft.com/office/drawing/2014/main" id="{713E90FC-A94B-DB45-7A6D-E85F1324D44F}"/>
              </a:ext>
            </a:extLst>
          </p:cNvPr>
          <p:cNvSpPr>
            <a:spLocks noGrp="1"/>
          </p:cNvSpPr>
          <p:nvPr>
            <p:ph type="title"/>
          </p:nvPr>
        </p:nvSpPr>
        <p:spPr>
          <a:xfrm>
            <a:off x="229728" y="640924"/>
            <a:ext cx="9438026" cy="566309"/>
          </a:xfrm>
        </p:spPr>
        <p:txBody>
          <a:bodyPr/>
          <a:lstStyle/>
          <a:p>
            <a:r>
              <a:rPr lang="en-GB" dirty="0"/>
              <a:t>Salaries offered to new employees suggest inflation pressure will continue to fade, but uncertainty remains</a:t>
            </a:r>
          </a:p>
        </p:txBody>
      </p:sp>
      <p:pic>
        <p:nvPicPr>
          <p:cNvPr id="9" name="Picture 8">
            <a:extLst>
              <a:ext uri="{FF2B5EF4-FFF2-40B4-BE49-F238E27FC236}">
                <a16:creationId xmlns:a16="http://schemas.microsoft.com/office/drawing/2014/main" id="{FBE6C22B-35CD-7A3A-17DA-067EF34C1FD0}"/>
              </a:ext>
            </a:extLst>
          </p:cNvPr>
          <p:cNvPicPr>
            <a:picLocks noChangeAspect="1"/>
          </p:cNvPicPr>
          <p:nvPr/>
        </p:nvPicPr>
        <p:blipFill>
          <a:blip r:embed="rId4"/>
          <a:stretch>
            <a:fillRect/>
          </a:stretch>
        </p:blipFill>
        <p:spPr>
          <a:xfrm>
            <a:off x="230036" y="1582738"/>
            <a:ext cx="7043386" cy="4578350"/>
          </a:xfrm>
          <a:prstGeom prst="rect">
            <a:avLst/>
          </a:prstGeom>
        </p:spPr>
      </p:pic>
    </p:spTree>
    <p:extLst>
      <p:ext uri="{BB962C8B-B14F-4D97-AF65-F5344CB8AC3E}">
        <p14:creationId xmlns:p14="http://schemas.microsoft.com/office/powerpoint/2010/main" val="3484997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ailboat on the water&#10;&#10;Description automatically generated">
            <a:extLst>
              <a:ext uri="{FF2B5EF4-FFF2-40B4-BE49-F238E27FC236}">
                <a16:creationId xmlns:a16="http://schemas.microsoft.com/office/drawing/2014/main" id="{9AB45714-801C-DAF3-81C1-79DD538A2651}"/>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l="38045" t="1534" r="11955" b="1612"/>
          <a:stretch/>
        </p:blipFill>
        <p:spPr>
          <a:xfrm>
            <a:off x="4953000" y="0"/>
            <a:ext cx="4953000" cy="6852536"/>
          </a:xfrm>
          <a:prstGeom prst="rect">
            <a:avLst/>
          </a:prstGeom>
        </p:spPr>
      </p:pic>
      <p:pic>
        <p:nvPicPr>
          <p:cNvPr id="13" name="Picture Placeholder 6">
            <a:extLst>
              <a:ext uri="{FF2B5EF4-FFF2-40B4-BE49-F238E27FC236}">
                <a16:creationId xmlns:a16="http://schemas.microsoft.com/office/drawing/2014/main" id="{E678900D-281C-BF6F-7E15-F6E27D54350A}"/>
              </a:ext>
            </a:extLst>
          </p:cNvPr>
          <p:cNvPicPr>
            <a:picLocks noChangeAspect="1"/>
          </p:cNvPicPr>
          <p:nvPr/>
        </p:nvPicPr>
        <p:blipFill>
          <a:blip r:embed="rId5" cstate="email">
            <a:alphaModFix amt="45000"/>
            <a:extLst>
              <a:ext uri="{28A0092B-C50C-407E-A947-70E740481C1C}">
                <a14:useLocalDpi xmlns:a14="http://schemas.microsoft.com/office/drawing/2010/main"/>
              </a:ext>
              <a:ext uri="{96DAC541-7B7A-43D3-8B79-37D633B846F1}">
                <asvg:svgBlip xmlns:asvg="http://schemas.microsoft.com/office/drawing/2016/SVG/main" r:embed="rId6"/>
              </a:ext>
            </a:extLst>
          </a:blip>
          <a:srcRect t="262" b="262"/>
          <a:stretch>
            <a:fillRect/>
          </a:stretch>
        </p:blipFill>
        <p:spPr>
          <a:xfrm>
            <a:off x="8295840" y="6479880"/>
            <a:ext cx="1371914" cy="148789"/>
          </a:xfrm>
          <a:prstGeom prst="rect">
            <a:avLst/>
          </a:prstGeom>
        </p:spPr>
      </p:pic>
      <p:sp>
        <p:nvSpPr>
          <p:cNvPr id="2" name="Footer Placeholder 1">
            <a:extLst>
              <a:ext uri="{FF2B5EF4-FFF2-40B4-BE49-F238E27FC236}">
                <a16:creationId xmlns:a16="http://schemas.microsoft.com/office/drawing/2014/main" id="{572B2EF0-39D6-D03F-92AB-33C8CC084489}"/>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08904C43-3905-35B8-4B5F-D3BD4C9FEC54}"/>
              </a:ext>
            </a:extLst>
          </p:cNvPr>
          <p:cNvSpPr>
            <a:spLocks noGrp="1"/>
          </p:cNvSpPr>
          <p:nvPr>
            <p:ph type="sldNum" sz="quarter" idx="12"/>
          </p:nvPr>
        </p:nvSpPr>
        <p:spPr/>
        <p:txBody>
          <a:bodyPr/>
          <a:lstStyle/>
          <a:p>
            <a:fld id="{91D568E7-61F5-D04E-995D-81EF41C01A2A}" type="slidenum">
              <a:rPr lang="en-GB" smtClean="0">
                <a:solidFill>
                  <a:schemeClr val="bg1"/>
                </a:solidFill>
              </a:rPr>
              <a:t>11</a:t>
            </a:fld>
            <a:endParaRPr lang="en-GB">
              <a:solidFill>
                <a:schemeClr val="bg1"/>
              </a:solidFill>
            </a:endParaRPr>
          </a:p>
        </p:txBody>
      </p:sp>
      <p:sp>
        <p:nvSpPr>
          <p:cNvPr id="8" name="Title 7">
            <a:extLst>
              <a:ext uri="{FF2B5EF4-FFF2-40B4-BE49-F238E27FC236}">
                <a16:creationId xmlns:a16="http://schemas.microsoft.com/office/drawing/2014/main" id="{8AABDE34-DC38-8340-500B-FA6698478BA5}"/>
              </a:ext>
            </a:extLst>
          </p:cNvPr>
          <p:cNvSpPr>
            <a:spLocks noGrp="1"/>
          </p:cNvSpPr>
          <p:nvPr>
            <p:ph type="title"/>
          </p:nvPr>
        </p:nvSpPr>
        <p:spPr>
          <a:xfrm>
            <a:off x="229729" y="640924"/>
            <a:ext cx="4606858" cy="283154"/>
          </a:xfrm>
        </p:spPr>
        <p:txBody>
          <a:bodyPr/>
          <a:lstStyle/>
          <a:p>
            <a:r>
              <a:rPr lang="en-GB" sz="2000" dirty="0"/>
              <a:t>Key takeaways</a:t>
            </a:r>
            <a:endParaRPr lang="en-GB" dirty="0"/>
          </a:p>
        </p:txBody>
      </p:sp>
      <p:sp>
        <p:nvSpPr>
          <p:cNvPr id="10" name="TextBox 9">
            <a:extLst>
              <a:ext uri="{FF2B5EF4-FFF2-40B4-BE49-F238E27FC236}">
                <a16:creationId xmlns:a16="http://schemas.microsoft.com/office/drawing/2014/main" id="{053A0B6B-4BC0-518B-BB8C-A946446FE320}"/>
              </a:ext>
            </a:extLst>
          </p:cNvPr>
          <p:cNvSpPr txBox="1"/>
          <p:nvPr/>
        </p:nvSpPr>
        <p:spPr>
          <a:xfrm>
            <a:off x="233743" y="1585646"/>
            <a:ext cx="4086797" cy="2991752"/>
          </a:xfrm>
          <a:prstGeom prst="rect">
            <a:avLst/>
          </a:prstGeom>
          <a:noFill/>
        </p:spPr>
        <p:txBody>
          <a:bodyPr wrap="square" lIns="0" rtlCol="0">
            <a:noAutofit/>
          </a:bodyPr>
          <a:lstStyle/>
          <a:p>
            <a:pPr marL="182563" indent="-182563">
              <a:spcAft>
                <a:spcPts val="1200"/>
              </a:spcAft>
              <a:buFont typeface="Georgia" panose="02040502050405020303" pitchFamily="18" charset="0"/>
              <a:buChar char="—"/>
            </a:pPr>
            <a:r>
              <a:rPr lang="en-GB" sz="1100" dirty="0"/>
              <a:t>Investors are right to cheer a huge reduction in inflation uncertainty so far</a:t>
            </a:r>
          </a:p>
          <a:p>
            <a:pPr marL="182563" indent="-182563">
              <a:spcAft>
                <a:spcPts val="1200"/>
              </a:spcAft>
              <a:buFont typeface="Georgia" panose="02040502050405020303" pitchFamily="18" charset="0"/>
              <a:buChar char="—"/>
            </a:pPr>
            <a:r>
              <a:rPr lang="en-GB" sz="1100" dirty="0"/>
              <a:t>The disinflationary momentum has been profound, especially in Europe</a:t>
            </a:r>
          </a:p>
          <a:p>
            <a:pPr marL="182563" indent="-182563">
              <a:spcAft>
                <a:spcPts val="1200"/>
              </a:spcAft>
              <a:buFont typeface="Georgia" panose="02040502050405020303" pitchFamily="18" charset="0"/>
              <a:buChar char="—"/>
            </a:pPr>
            <a:r>
              <a:rPr lang="en-GB" sz="1100" dirty="0"/>
              <a:t>Wage growth has slowed more gradually, but there has still been solid progress</a:t>
            </a:r>
          </a:p>
          <a:p>
            <a:pPr marL="182563" indent="-182563">
              <a:spcAft>
                <a:spcPts val="1200"/>
              </a:spcAft>
              <a:buFont typeface="Georgia" panose="02040502050405020303" pitchFamily="18" charset="0"/>
              <a:buChar char="—"/>
            </a:pPr>
            <a:r>
              <a:rPr lang="en-GB" sz="1100" dirty="0"/>
              <a:t>The latest data suggests the risks of inflation proving persistent are greater in the US than in the UK and Europe</a:t>
            </a:r>
          </a:p>
        </p:txBody>
      </p:sp>
    </p:spTree>
    <p:extLst>
      <p:ext uri="{BB962C8B-B14F-4D97-AF65-F5344CB8AC3E}">
        <p14:creationId xmlns:p14="http://schemas.microsoft.com/office/powerpoint/2010/main" val="581947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F0B854-7203-EDA6-1935-9FDC63E27547}"/>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D718A2FB-29D6-D4CA-893F-A19D2F5692C2}"/>
              </a:ext>
            </a:extLst>
          </p:cNvPr>
          <p:cNvSpPr>
            <a:spLocks noGrp="1"/>
          </p:cNvSpPr>
          <p:nvPr>
            <p:ph type="sldNum" sz="quarter" idx="12"/>
          </p:nvPr>
        </p:nvSpPr>
        <p:spPr/>
        <p:txBody>
          <a:bodyPr/>
          <a:lstStyle/>
          <a:p>
            <a:fld id="{91D568E7-61F5-D04E-995D-81EF41C01A2A}" type="slidenum">
              <a:rPr lang="en-GB" smtClean="0"/>
              <a:t>12</a:t>
            </a:fld>
            <a:endParaRPr lang="en-GB"/>
          </a:p>
        </p:txBody>
      </p:sp>
      <p:sp>
        <p:nvSpPr>
          <p:cNvPr id="5" name="Text Placeholder 4">
            <a:extLst>
              <a:ext uri="{FF2B5EF4-FFF2-40B4-BE49-F238E27FC236}">
                <a16:creationId xmlns:a16="http://schemas.microsoft.com/office/drawing/2014/main" id="{58C91338-EB63-2B1A-FF03-9F618D460F39}"/>
              </a:ext>
            </a:extLst>
          </p:cNvPr>
          <p:cNvSpPr>
            <a:spLocks noGrp="1"/>
          </p:cNvSpPr>
          <p:nvPr>
            <p:ph type="body" sz="quarter" idx="17"/>
          </p:nvPr>
        </p:nvSpPr>
        <p:spPr>
          <a:xfrm>
            <a:off x="233743" y="6402301"/>
            <a:ext cx="7531037" cy="241348"/>
          </a:xfrm>
        </p:spPr>
        <p:txBody>
          <a:bodyPr/>
          <a:lstStyle/>
          <a:p>
            <a:r>
              <a:rPr lang="en-GB" dirty="0"/>
              <a:t>Sources: LSEG, Rathbones</a:t>
            </a:r>
          </a:p>
          <a:p>
            <a:r>
              <a:rPr lang="en-GB" dirty="0">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7D81BE79-4632-3FDA-FE40-497F8EC28775}"/>
              </a:ext>
            </a:extLst>
          </p:cNvPr>
          <p:cNvSpPr>
            <a:spLocks noGrp="1"/>
          </p:cNvSpPr>
          <p:nvPr>
            <p:ph type="subTitle" idx="1"/>
          </p:nvPr>
        </p:nvSpPr>
        <p:spPr>
          <a:xfrm>
            <a:off x="229728" y="1205601"/>
            <a:ext cx="6215517" cy="213456"/>
          </a:xfrm>
        </p:spPr>
        <p:txBody>
          <a:bodyPr/>
          <a:lstStyle/>
          <a:p>
            <a:r>
              <a:rPr lang="en-GB" sz="1400" dirty="0"/>
              <a:t>Market-implied interest rate expectations (%)</a:t>
            </a:r>
            <a:endParaRPr lang="en-GB" dirty="0"/>
          </a:p>
        </p:txBody>
      </p:sp>
      <p:sp>
        <p:nvSpPr>
          <p:cNvPr id="8" name="Title 7">
            <a:extLst>
              <a:ext uri="{FF2B5EF4-FFF2-40B4-BE49-F238E27FC236}">
                <a16:creationId xmlns:a16="http://schemas.microsoft.com/office/drawing/2014/main" id="{75930941-5584-9A8F-F0B8-930B70AE6E6D}"/>
              </a:ext>
            </a:extLst>
          </p:cNvPr>
          <p:cNvSpPr>
            <a:spLocks noGrp="1"/>
          </p:cNvSpPr>
          <p:nvPr>
            <p:ph type="title"/>
          </p:nvPr>
        </p:nvSpPr>
        <p:spPr>
          <a:xfrm>
            <a:off x="229728" y="640924"/>
            <a:ext cx="9438026" cy="566309"/>
          </a:xfrm>
        </p:spPr>
        <p:txBody>
          <a:bodyPr/>
          <a:lstStyle/>
          <a:p>
            <a:r>
              <a:rPr lang="en-GB" dirty="0"/>
              <a:t>Markets are expecting similarly mild interest rate cuts in the us and </a:t>
            </a:r>
            <a:r>
              <a:rPr lang="en-GB" dirty="0" err="1"/>
              <a:t>uk</a:t>
            </a:r>
            <a:r>
              <a:rPr lang="en-GB" dirty="0"/>
              <a:t>, despite differences in inflationary pressures</a:t>
            </a:r>
          </a:p>
        </p:txBody>
      </p:sp>
      <p:pic>
        <p:nvPicPr>
          <p:cNvPr id="9" name="Picture 8">
            <a:extLst>
              <a:ext uri="{FF2B5EF4-FFF2-40B4-BE49-F238E27FC236}">
                <a16:creationId xmlns:a16="http://schemas.microsoft.com/office/drawing/2014/main" id="{9472BB3C-8F1A-AC46-193B-AA4BCC26D719}"/>
              </a:ext>
            </a:extLst>
          </p:cNvPr>
          <p:cNvPicPr>
            <a:picLocks noChangeAspect="1"/>
          </p:cNvPicPr>
          <p:nvPr/>
        </p:nvPicPr>
        <p:blipFill>
          <a:blip r:embed="rId4"/>
          <a:stretch>
            <a:fillRect/>
          </a:stretch>
        </p:blipFill>
        <p:spPr>
          <a:xfrm>
            <a:off x="229728" y="1604245"/>
            <a:ext cx="7025147" cy="4566494"/>
          </a:xfrm>
          <a:prstGeom prst="rect">
            <a:avLst/>
          </a:prstGeom>
        </p:spPr>
      </p:pic>
    </p:spTree>
    <p:extLst>
      <p:ext uri="{BB962C8B-B14F-4D97-AF65-F5344CB8AC3E}">
        <p14:creationId xmlns:p14="http://schemas.microsoft.com/office/powerpoint/2010/main" val="50730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39AC42-22AC-A17B-BE90-305FA44205D3}"/>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C0D0A71D-754B-C1F0-B780-008B58EA4BE8}"/>
              </a:ext>
            </a:extLst>
          </p:cNvPr>
          <p:cNvSpPr>
            <a:spLocks noGrp="1"/>
          </p:cNvSpPr>
          <p:nvPr>
            <p:ph type="sldNum" sz="quarter" idx="12"/>
          </p:nvPr>
        </p:nvSpPr>
        <p:spPr/>
        <p:txBody>
          <a:bodyPr/>
          <a:lstStyle/>
          <a:p>
            <a:fld id="{91D568E7-61F5-D04E-995D-81EF41C01A2A}" type="slidenum">
              <a:rPr lang="en-GB" smtClean="0"/>
              <a:t>13</a:t>
            </a:fld>
            <a:endParaRPr lang="en-GB"/>
          </a:p>
        </p:txBody>
      </p:sp>
      <p:sp>
        <p:nvSpPr>
          <p:cNvPr id="5" name="Text Placeholder 4">
            <a:extLst>
              <a:ext uri="{FF2B5EF4-FFF2-40B4-BE49-F238E27FC236}">
                <a16:creationId xmlns:a16="http://schemas.microsoft.com/office/drawing/2014/main" id="{1F8FA459-61B2-D4A6-94E7-C3BBB0FF9B9B}"/>
              </a:ext>
            </a:extLst>
          </p:cNvPr>
          <p:cNvSpPr>
            <a:spLocks noGrp="1"/>
          </p:cNvSpPr>
          <p:nvPr>
            <p:ph type="body" sz="quarter" idx="17"/>
          </p:nvPr>
        </p:nvSpPr>
        <p:spPr>
          <a:xfrm>
            <a:off x="233743" y="6402301"/>
            <a:ext cx="7927277" cy="241348"/>
          </a:xfrm>
        </p:spPr>
        <p:txBody>
          <a:bodyPr/>
          <a:lstStyle/>
          <a:p>
            <a:r>
              <a:rPr lang="en-GB" dirty="0"/>
              <a:t>Sources: LSEG, Bloomberg, Rathbones</a:t>
            </a:r>
          </a:p>
          <a:p>
            <a:r>
              <a:rPr lang="en-GB" dirty="0">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F92A87A7-E108-3C2B-8A03-D308CEFF59C0}"/>
              </a:ext>
            </a:extLst>
          </p:cNvPr>
          <p:cNvSpPr>
            <a:spLocks noGrp="1"/>
          </p:cNvSpPr>
          <p:nvPr>
            <p:ph type="subTitle" idx="1"/>
          </p:nvPr>
        </p:nvSpPr>
        <p:spPr>
          <a:xfrm>
            <a:off x="229728" y="1205601"/>
            <a:ext cx="4602843" cy="213456"/>
          </a:xfrm>
        </p:spPr>
        <p:txBody>
          <a:bodyPr/>
          <a:lstStyle/>
          <a:p>
            <a:r>
              <a:rPr lang="en-GB" sz="1400" dirty="0"/>
              <a:t>Fed Funds Rate after last rate hike of the cycle (%)</a:t>
            </a:r>
          </a:p>
        </p:txBody>
      </p:sp>
      <p:sp>
        <p:nvSpPr>
          <p:cNvPr id="8" name="Title 7">
            <a:extLst>
              <a:ext uri="{FF2B5EF4-FFF2-40B4-BE49-F238E27FC236}">
                <a16:creationId xmlns:a16="http://schemas.microsoft.com/office/drawing/2014/main" id="{657B4771-A815-7C92-7665-3A1D7472B8E0}"/>
              </a:ext>
            </a:extLst>
          </p:cNvPr>
          <p:cNvSpPr>
            <a:spLocks noGrp="1"/>
          </p:cNvSpPr>
          <p:nvPr>
            <p:ph type="title"/>
          </p:nvPr>
        </p:nvSpPr>
        <p:spPr>
          <a:xfrm>
            <a:off x="229728" y="640924"/>
            <a:ext cx="9438026" cy="566309"/>
          </a:xfrm>
        </p:spPr>
        <p:txBody>
          <a:bodyPr/>
          <a:lstStyle/>
          <a:p>
            <a:r>
              <a:rPr lang="en-GB" dirty="0">
                <a:solidFill>
                  <a:schemeClr val="accent1"/>
                </a:solidFill>
              </a:rPr>
              <a:t>Markets are only pricing in modest interest rate cuts by historical comparison</a:t>
            </a:r>
            <a:endParaRPr lang="en-GB" dirty="0"/>
          </a:p>
        </p:txBody>
      </p:sp>
      <p:sp>
        <p:nvSpPr>
          <p:cNvPr id="9" name="Subtitle 5">
            <a:extLst>
              <a:ext uri="{FF2B5EF4-FFF2-40B4-BE49-F238E27FC236}">
                <a16:creationId xmlns:a16="http://schemas.microsoft.com/office/drawing/2014/main" id="{ED82BFD8-B2BF-7484-F885-AB95ADDDDBFF}"/>
              </a:ext>
            </a:extLst>
          </p:cNvPr>
          <p:cNvSpPr txBox="1">
            <a:spLocks/>
          </p:cNvSpPr>
          <p:nvPr/>
        </p:nvSpPr>
        <p:spPr>
          <a:xfrm>
            <a:off x="5064911" y="1196975"/>
            <a:ext cx="4711549" cy="213456"/>
          </a:xfrm>
          <a:prstGeom prst="rect">
            <a:avLst/>
          </a:prstGeom>
        </p:spPr>
        <p:txBody>
          <a:bodyPr vert="horz" wrap="square" lIns="0" tIns="0" rIns="0" bIns="0" rtlCol="0">
            <a:spAutoFit/>
          </a:bodyPr>
          <a:lstStyle>
            <a:lvl1pPr marL="0" indent="0" algn="l" defTabSz="711913" rtl="0" eaLnBrk="1" latinLnBrk="0" hangingPunct="1">
              <a:lnSpc>
                <a:spcPct val="102000"/>
              </a:lnSpc>
              <a:spcBef>
                <a:spcPts val="0"/>
              </a:spcBef>
              <a:buFont typeface="Arial" panose="020B0604020202020204" pitchFamily="34" charset="0"/>
              <a:buNone/>
              <a:defRPr sz="1400" b="0" i="0" kern="1200">
                <a:solidFill>
                  <a:schemeClr val="bg2"/>
                </a:solidFill>
                <a:latin typeface="Rathbones Sans" pitchFamily="2" charset="0"/>
                <a:ea typeface="+mn-ea"/>
                <a:cs typeface="+mn-cs"/>
              </a:defRPr>
            </a:lvl1pPr>
            <a:lvl2pPr marL="355957" indent="0" algn="ctr" defTabSz="711913" rtl="0" eaLnBrk="1" latinLnBrk="0" hangingPunct="1">
              <a:lnSpc>
                <a:spcPct val="111000"/>
              </a:lnSpc>
              <a:spcBef>
                <a:spcPts val="0"/>
              </a:spcBef>
              <a:buFont typeface="Arial" panose="020B0604020202020204" pitchFamily="34" charset="0"/>
              <a:buNone/>
              <a:defRPr sz="1557" b="0" kern="1200">
                <a:solidFill>
                  <a:schemeClr val="tx1"/>
                </a:solidFill>
                <a:latin typeface="+mn-lt"/>
                <a:ea typeface="+mn-ea"/>
                <a:cs typeface="+mn-cs"/>
              </a:defRPr>
            </a:lvl2pPr>
            <a:lvl3pPr marL="711913" indent="0" algn="ctr" defTabSz="711913" rtl="0" eaLnBrk="1" latinLnBrk="0" hangingPunct="1">
              <a:lnSpc>
                <a:spcPct val="111000"/>
              </a:lnSpc>
              <a:spcBef>
                <a:spcPts val="0"/>
              </a:spcBef>
              <a:buFont typeface="Arial" panose="020B0604020202020204" pitchFamily="34" charset="0"/>
              <a:buNone/>
              <a:defRPr sz="1401" b="1" i="0" kern="1200">
                <a:solidFill>
                  <a:schemeClr val="tx1"/>
                </a:solidFill>
                <a:latin typeface="Rathbones Sans" pitchFamily="2" charset="0"/>
                <a:ea typeface="+mn-ea"/>
                <a:cs typeface="+mn-cs"/>
              </a:defRPr>
            </a:lvl3pPr>
            <a:lvl4pPr marL="1067871" indent="0" algn="ctr" defTabSz="711913" rtl="0" eaLnBrk="1" latinLnBrk="0" hangingPunct="1">
              <a:lnSpc>
                <a:spcPct val="111000"/>
              </a:lnSpc>
              <a:spcBef>
                <a:spcPts val="0"/>
              </a:spcBef>
              <a:buFont typeface="Arial" panose="020B0604020202020204" pitchFamily="34" charset="0"/>
              <a:buNone/>
              <a:defRPr sz="1246" kern="1200">
                <a:solidFill>
                  <a:schemeClr val="tx1"/>
                </a:solidFill>
                <a:latin typeface="+mn-lt"/>
                <a:ea typeface="+mn-ea"/>
                <a:cs typeface="+mn-cs"/>
              </a:defRPr>
            </a:lvl4pPr>
            <a:lvl5pPr marL="1423829" indent="0" algn="ctr" defTabSz="711913" rtl="0" eaLnBrk="1" latinLnBrk="0" hangingPunct="1">
              <a:lnSpc>
                <a:spcPct val="98000"/>
              </a:lnSpc>
              <a:spcBef>
                <a:spcPts val="0"/>
              </a:spcBef>
              <a:buFont typeface="Arial" panose="020B0604020202020204" pitchFamily="34" charset="0"/>
              <a:buNone/>
              <a:defRPr sz="1246" kern="1200">
                <a:solidFill>
                  <a:schemeClr val="tx1"/>
                </a:solidFill>
                <a:latin typeface="+mn-lt"/>
                <a:ea typeface="+mn-ea"/>
                <a:cs typeface="+mn-cs"/>
              </a:defRPr>
            </a:lvl5pPr>
            <a:lvl6pPr marL="1779786"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6pPr>
            <a:lvl7pPr marL="2135743"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7pPr>
            <a:lvl8pPr marL="2491700"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8pPr>
            <a:lvl9pPr marL="2847657" indent="0" algn="ctr" defTabSz="711913" rtl="0" eaLnBrk="1" latinLnBrk="0" hangingPunct="1">
              <a:lnSpc>
                <a:spcPct val="98000"/>
              </a:lnSpc>
              <a:spcBef>
                <a:spcPts val="0"/>
              </a:spcBef>
              <a:buFont typeface="Arial" panose="020B0604020202020204" pitchFamily="34" charset="0"/>
              <a:buNone/>
              <a:defRPr sz="1246" kern="1200">
                <a:solidFill>
                  <a:schemeClr val="tx1"/>
                </a:solidFill>
                <a:latin typeface="+mn-lt"/>
                <a:ea typeface="+mn-ea"/>
                <a:cs typeface="+mn-cs"/>
              </a:defRPr>
            </a:lvl9pPr>
          </a:lstStyle>
          <a:p>
            <a:r>
              <a:rPr lang="en-GB" sz="1400" dirty="0"/>
              <a:t>UK Bank Rate after last rate hike of the cycle (%)</a:t>
            </a:r>
          </a:p>
        </p:txBody>
      </p:sp>
      <p:pic>
        <p:nvPicPr>
          <p:cNvPr id="10" name="Picture 9">
            <a:extLst>
              <a:ext uri="{FF2B5EF4-FFF2-40B4-BE49-F238E27FC236}">
                <a16:creationId xmlns:a16="http://schemas.microsoft.com/office/drawing/2014/main" id="{854BA87B-808F-F73A-167E-CA8DE8CE4317}"/>
              </a:ext>
            </a:extLst>
          </p:cNvPr>
          <p:cNvPicPr>
            <a:picLocks noChangeAspect="1"/>
          </p:cNvPicPr>
          <p:nvPr/>
        </p:nvPicPr>
        <p:blipFill>
          <a:blip r:embed="rId4"/>
          <a:stretch>
            <a:fillRect/>
          </a:stretch>
        </p:blipFill>
        <p:spPr>
          <a:xfrm>
            <a:off x="4992171" y="1582738"/>
            <a:ext cx="4659437" cy="3202825"/>
          </a:xfrm>
          <a:prstGeom prst="rect">
            <a:avLst/>
          </a:prstGeom>
        </p:spPr>
      </p:pic>
      <p:pic>
        <p:nvPicPr>
          <p:cNvPr id="11" name="Picture 10">
            <a:extLst>
              <a:ext uri="{FF2B5EF4-FFF2-40B4-BE49-F238E27FC236}">
                <a16:creationId xmlns:a16="http://schemas.microsoft.com/office/drawing/2014/main" id="{223BF8BD-F993-4C81-6AD8-77F601D967EF}"/>
              </a:ext>
            </a:extLst>
          </p:cNvPr>
          <p:cNvPicPr>
            <a:picLocks noChangeAspect="1"/>
          </p:cNvPicPr>
          <p:nvPr/>
        </p:nvPicPr>
        <p:blipFill>
          <a:blip r:embed="rId5"/>
          <a:stretch>
            <a:fillRect/>
          </a:stretch>
        </p:blipFill>
        <p:spPr>
          <a:xfrm>
            <a:off x="254392" y="1595195"/>
            <a:ext cx="4578179" cy="3148179"/>
          </a:xfrm>
          <a:prstGeom prst="rect">
            <a:avLst/>
          </a:prstGeom>
        </p:spPr>
      </p:pic>
    </p:spTree>
    <p:extLst>
      <p:ext uri="{BB962C8B-B14F-4D97-AF65-F5344CB8AC3E}">
        <p14:creationId xmlns:p14="http://schemas.microsoft.com/office/powerpoint/2010/main" val="3434584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3456BD-4DF4-91E3-7503-AB92BF7DC487}"/>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B5CECF1E-02A0-625D-7D19-555C909CEF97}"/>
              </a:ext>
            </a:extLst>
          </p:cNvPr>
          <p:cNvSpPr>
            <a:spLocks noGrp="1"/>
          </p:cNvSpPr>
          <p:nvPr>
            <p:ph type="sldNum" sz="quarter" idx="12"/>
          </p:nvPr>
        </p:nvSpPr>
        <p:spPr/>
        <p:txBody>
          <a:bodyPr/>
          <a:lstStyle/>
          <a:p>
            <a:fld id="{91D568E7-61F5-D04E-995D-81EF41C01A2A}" type="slidenum">
              <a:rPr lang="en-GB" smtClean="0"/>
              <a:t>14</a:t>
            </a:fld>
            <a:endParaRPr lang="en-GB"/>
          </a:p>
        </p:txBody>
      </p:sp>
      <p:sp>
        <p:nvSpPr>
          <p:cNvPr id="5" name="Text Placeholder 4">
            <a:extLst>
              <a:ext uri="{FF2B5EF4-FFF2-40B4-BE49-F238E27FC236}">
                <a16:creationId xmlns:a16="http://schemas.microsoft.com/office/drawing/2014/main" id="{9B8E10C9-94DA-0B91-76EA-AF98CE4684D5}"/>
              </a:ext>
            </a:extLst>
          </p:cNvPr>
          <p:cNvSpPr>
            <a:spLocks noGrp="1"/>
          </p:cNvSpPr>
          <p:nvPr>
            <p:ph type="body" sz="quarter" idx="17"/>
          </p:nvPr>
        </p:nvSpPr>
        <p:spPr>
          <a:xfrm>
            <a:off x="233743" y="6402301"/>
            <a:ext cx="7827582" cy="241348"/>
          </a:xfrm>
        </p:spPr>
        <p:txBody>
          <a:bodyPr/>
          <a:lstStyle/>
          <a:p>
            <a:r>
              <a:rPr lang="en-GB" dirty="0"/>
              <a:t>Sources: LSEG, Rathbones</a:t>
            </a:r>
          </a:p>
          <a:p>
            <a:r>
              <a:rPr lang="en-GB" dirty="0">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41889A8D-8A5B-4CA3-CA86-EB17CD8F216F}"/>
              </a:ext>
            </a:extLst>
          </p:cNvPr>
          <p:cNvSpPr>
            <a:spLocks noGrp="1"/>
          </p:cNvSpPr>
          <p:nvPr>
            <p:ph type="subTitle" idx="1"/>
          </p:nvPr>
        </p:nvSpPr>
        <p:spPr>
          <a:xfrm>
            <a:off x="229728" y="1205601"/>
            <a:ext cx="6215517" cy="213456"/>
          </a:xfrm>
        </p:spPr>
        <p:txBody>
          <a:bodyPr/>
          <a:lstStyle/>
          <a:p>
            <a:r>
              <a:rPr lang="en-GB" sz="1400" dirty="0"/>
              <a:t>10-year government bond yields (%)</a:t>
            </a:r>
            <a:endParaRPr lang="en-GB" sz="1200" dirty="0"/>
          </a:p>
        </p:txBody>
      </p:sp>
      <p:sp>
        <p:nvSpPr>
          <p:cNvPr id="8" name="Title 7">
            <a:extLst>
              <a:ext uri="{FF2B5EF4-FFF2-40B4-BE49-F238E27FC236}">
                <a16:creationId xmlns:a16="http://schemas.microsoft.com/office/drawing/2014/main" id="{4AF5D97D-D08B-7937-1A39-154758027A28}"/>
              </a:ext>
            </a:extLst>
          </p:cNvPr>
          <p:cNvSpPr>
            <a:spLocks noGrp="1"/>
          </p:cNvSpPr>
          <p:nvPr>
            <p:ph type="title"/>
          </p:nvPr>
        </p:nvSpPr>
        <p:spPr>
          <a:xfrm>
            <a:off x="229728" y="640924"/>
            <a:ext cx="9438026" cy="283154"/>
          </a:xfrm>
        </p:spPr>
        <p:txBody>
          <a:bodyPr/>
          <a:lstStyle/>
          <a:p>
            <a:r>
              <a:rPr lang="en-GB" dirty="0"/>
              <a:t>Bond yields are still high by recent standards </a:t>
            </a:r>
          </a:p>
        </p:txBody>
      </p:sp>
      <p:pic>
        <p:nvPicPr>
          <p:cNvPr id="9" name="Picture 8">
            <a:extLst>
              <a:ext uri="{FF2B5EF4-FFF2-40B4-BE49-F238E27FC236}">
                <a16:creationId xmlns:a16="http://schemas.microsoft.com/office/drawing/2014/main" id="{9F5378D8-1556-7FD5-D4AC-3CE11858A45C}"/>
              </a:ext>
            </a:extLst>
          </p:cNvPr>
          <p:cNvPicPr>
            <a:picLocks noChangeAspect="1"/>
          </p:cNvPicPr>
          <p:nvPr/>
        </p:nvPicPr>
        <p:blipFill>
          <a:blip r:embed="rId4"/>
          <a:stretch>
            <a:fillRect/>
          </a:stretch>
        </p:blipFill>
        <p:spPr>
          <a:xfrm>
            <a:off x="229728" y="1605368"/>
            <a:ext cx="7025147" cy="4566494"/>
          </a:xfrm>
          <a:prstGeom prst="rect">
            <a:avLst/>
          </a:prstGeom>
        </p:spPr>
      </p:pic>
    </p:spTree>
    <p:extLst>
      <p:ext uri="{BB962C8B-B14F-4D97-AF65-F5344CB8AC3E}">
        <p14:creationId xmlns:p14="http://schemas.microsoft.com/office/powerpoint/2010/main" val="646572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ailboat on the water&#10;&#10;Description automatically generated">
            <a:extLst>
              <a:ext uri="{FF2B5EF4-FFF2-40B4-BE49-F238E27FC236}">
                <a16:creationId xmlns:a16="http://schemas.microsoft.com/office/drawing/2014/main" id="{9AB45714-801C-DAF3-81C1-79DD538A2651}"/>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l="38045" t="1534" r="11955" b="1612"/>
          <a:stretch/>
        </p:blipFill>
        <p:spPr>
          <a:xfrm>
            <a:off x="4953000" y="0"/>
            <a:ext cx="4953000" cy="6852536"/>
          </a:xfrm>
          <a:prstGeom prst="rect">
            <a:avLst/>
          </a:prstGeom>
        </p:spPr>
      </p:pic>
      <p:pic>
        <p:nvPicPr>
          <p:cNvPr id="13" name="Picture Placeholder 6">
            <a:extLst>
              <a:ext uri="{FF2B5EF4-FFF2-40B4-BE49-F238E27FC236}">
                <a16:creationId xmlns:a16="http://schemas.microsoft.com/office/drawing/2014/main" id="{E678900D-281C-BF6F-7E15-F6E27D54350A}"/>
              </a:ext>
            </a:extLst>
          </p:cNvPr>
          <p:cNvPicPr>
            <a:picLocks noChangeAspect="1"/>
          </p:cNvPicPr>
          <p:nvPr/>
        </p:nvPicPr>
        <p:blipFill>
          <a:blip r:embed="rId5" cstate="email">
            <a:alphaModFix amt="45000"/>
            <a:extLst>
              <a:ext uri="{28A0092B-C50C-407E-A947-70E740481C1C}">
                <a14:useLocalDpi xmlns:a14="http://schemas.microsoft.com/office/drawing/2010/main"/>
              </a:ext>
              <a:ext uri="{96DAC541-7B7A-43D3-8B79-37D633B846F1}">
                <asvg:svgBlip xmlns:asvg="http://schemas.microsoft.com/office/drawing/2016/SVG/main" r:embed="rId6"/>
              </a:ext>
            </a:extLst>
          </a:blip>
          <a:srcRect t="262" b="262"/>
          <a:stretch>
            <a:fillRect/>
          </a:stretch>
        </p:blipFill>
        <p:spPr>
          <a:xfrm>
            <a:off x="8295840" y="6479880"/>
            <a:ext cx="1371914" cy="148789"/>
          </a:xfrm>
          <a:prstGeom prst="rect">
            <a:avLst/>
          </a:prstGeom>
        </p:spPr>
      </p:pic>
      <p:sp>
        <p:nvSpPr>
          <p:cNvPr id="2" name="Footer Placeholder 1">
            <a:extLst>
              <a:ext uri="{FF2B5EF4-FFF2-40B4-BE49-F238E27FC236}">
                <a16:creationId xmlns:a16="http://schemas.microsoft.com/office/drawing/2014/main" id="{572B2EF0-39D6-D03F-92AB-33C8CC084489}"/>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08904C43-3905-35B8-4B5F-D3BD4C9FEC54}"/>
              </a:ext>
            </a:extLst>
          </p:cNvPr>
          <p:cNvSpPr>
            <a:spLocks noGrp="1"/>
          </p:cNvSpPr>
          <p:nvPr>
            <p:ph type="sldNum" sz="quarter" idx="12"/>
          </p:nvPr>
        </p:nvSpPr>
        <p:spPr/>
        <p:txBody>
          <a:bodyPr/>
          <a:lstStyle/>
          <a:p>
            <a:fld id="{91D568E7-61F5-D04E-995D-81EF41C01A2A}" type="slidenum">
              <a:rPr lang="en-GB" smtClean="0">
                <a:solidFill>
                  <a:schemeClr val="bg1"/>
                </a:solidFill>
              </a:rPr>
              <a:t>15</a:t>
            </a:fld>
            <a:endParaRPr lang="en-GB">
              <a:solidFill>
                <a:schemeClr val="bg1"/>
              </a:solidFill>
            </a:endParaRPr>
          </a:p>
        </p:txBody>
      </p:sp>
      <p:sp>
        <p:nvSpPr>
          <p:cNvPr id="5" name="Text Placeholder 4">
            <a:extLst>
              <a:ext uri="{FF2B5EF4-FFF2-40B4-BE49-F238E27FC236}">
                <a16:creationId xmlns:a16="http://schemas.microsoft.com/office/drawing/2014/main" id="{F516BF68-46F8-F1E1-AB67-B3D1A91AB3A3}"/>
              </a:ext>
            </a:extLst>
          </p:cNvPr>
          <p:cNvSpPr>
            <a:spLocks noGrp="1"/>
          </p:cNvSpPr>
          <p:nvPr>
            <p:ph type="body" sz="quarter" idx="17"/>
          </p:nvPr>
        </p:nvSpPr>
        <p:spPr>
          <a:xfrm>
            <a:off x="233743" y="6402301"/>
            <a:ext cx="4361117" cy="241348"/>
          </a:xfrm>
        </p:spPr>
        <p:txBody>
          <a:bodyPr/>
          <a:lstStyle/>
          <a:p>
            <a:r>
              <a:rPr lang="en-GB" dirty="0">
                <a:latin typeface="+mj-lt"/>
              </a:rPr>
              <a:t>Investments can go down as well as up and you could get back less than you invested. Past performance is not a reliable indicator of future results</a:t>
            </a:r>
            <a:r>
              <a:rPr lang="en-GB" dirty="0"/>
              <a:t>.</a:t>
            </a:r>
          </a:p>
        </p:txBody>
      </p:sp>
      <p:sp>
        <p:nvSpPr>
          <p:cNvPr id="8" name="Title 7">
            <a:extLst>
              <a:ext uri="{FF2B5EF4-FFF2-40B4-BE49-F238E27FC236}">
                <a16:creationId xmlns:a16="http://schemas.microsoft.com/office/drawing/2014/main" id="{8AABDE34-DC38-8340-500B-FA6698478BA5}"/>
              </a:ext>
            </a:extLst>
          </p:cNvPr>
          <p:cNvSpPr>
            <a:spLocks noGrp="1"/>
          </p:cNvSpPr>
          <p:nvPr>
            <p:ph type="title"/>
          </p:nvPr>
        </p:nvSpPr>
        <p:spPr>
          <a:xfrm>
            <a:off x="229729" y="640924"/>
            <a:ext cx="4606858" cy="283154"/>
          </a:xfrm>
        </p:spPr>
        <p:txBody>
          <a:bodyPr/>
          <a:lstStyle/>
          <a:p>
            <a:r>
              <a:rPr lang="en-GB" sz="2000" dirty="0"/>
              <a:t>Key takeaways</a:t>
            </a:r>
            <a:endParaRPr lang="en-GB" dirty="0"/>
          </a:p>
        </p:txBody>
      </p:sp>
      <p:sp>
        <p:nvSpPr>
          <p:cNvPr id="10" name="TextBox 9">
            <a:extLst>
              <a:ext uri="{FF2B5EF4-FFF2-40B4-BE49-F238E27FC236}">
                <a16:creationId xmlns:a16="http://schemas.microsoft.com/office/drawing/2014/main" id="{053A0B6B-4BC0-518B-BB8C-A946446FE320}"/>
              </a:ext>
            </a:extLst>
          </p:cNvPr>
          <p:cNvSpPr txBox="1"/>
          <p:nvPr/>
        </p:nvSpPr>
        <p:spPr>
          <a:xfrm>
            <a:off x="233743" y="1585646"/>
            <a:ext cx="4086797" cy="2991752"/>
          </a:xfrm>
          <a:prstGeom prst="rect">
            <a:avLst/>
          </a:prstGeom>
          <a:noFill/>
        </p:spPr>
        <p:txBody>
          <a:bodyPr wrap="square" lIns="0" rtlCol="0">
            <a:noAutofit/>
          </a:bodyPr>
          <a:lstStyle/>
          <a:p>
            <a:pPr marL="182563" indent="-182563">
              <a:spcAft>
                <a:spcPts val="1200"/>
              </a:spcAft>
              <a:buFont typeface="Georgia" panose="02040502050405020303" pitchFamily="18" charset="0"/>
              <a:buChar char="—"/>
            </a:pPr>
            <a:r>
              <a:rPr lang="en-GB" sz="1100" dirty="0"/>
              <a:t>Interest rates will probably fall in 2024, but there’s lots of uncertainty about how far</a:t>
            </a:r>
          </a:p>
          <a:p>
            <a:pPr marL="182563" indent="-182563">
              <a:spcAft>
                <a:spcPts val="1200"/>
              </a:spcAft>
              <a:buFont typeface="Georgia" panose="02040502050405020303" pitchFamily="18" charset="0"/>
              <a:buChar char="—"/>
            </a:pPr>
            <a:r>
              <a:rPr lang="en-GB" sz="1100" dirty="0"/>
              <a:t>The market expects 3 quarter-point rate cuts in 2024 in the US and UK</a:t>
            </a:r>
          </a:p>
          <a:p>
            <a:pPr marL="182563" indent="-182563">
              <a:spcAft>
                <a:spcPts val="1200"/>
              </a:spcAft>
              <a:buFont typeface="Georgia" panose="02040502050405020303" pitchFamily="18" charset="0"/>
              <a:buChar char="—"/>
            </a:pPr>
            <a:r>
              <a:rPr lang="en-GB" sz="1100" dirty="0"/>
              <a:t>If economies take a turn for the worse, rates will probably fall much further</a:t>
            </a:r>
          </a:p>
          <a:p>
            <a:pPr marL="182563" indent="-182563">
              <a:spcAft>
                <a:spcPts val="1200"/>
              </a:spcAft>
              <a:buFont typeface="Georgia" panose="02040502050405020303" pitchFamily="18" charset="0"/>
              <a:buChar char="—"/>
            </a:pPr>
            <a:r>
              <a:rPr lang="en-GB" sz="1100" dirty="0"/>
              <a:t>If conditions don’t deteriorate, rates could still fall a little</a:t>
            </a:r>
          </a:p>
          <a:p>
            <a:pPr marL="182563" indent="-182563">
              <a:spcAft>
                <a:spcPts val="1200"/>
              </a:spcAft>
              <a:buFont typeface="Georgia" panose="02040502050405020303" pitchFamily="18" charset="0"/>
              <a:buChar char="—"/>
            </a:pPr>
            <a:r>
              <a:rPr lang="en-GB" sz="1100" dirty="0"/>
              <a:t>Government bonds should provide us with protection if there is a recession, and meanwhile pay high yields by recent standards</a:t>
            </a:r>
          </a:p>
          <a:p>
            <a:pPr marL="182563" indent="-182563">
              <a:spcAft>
                <a:spcPts val="1200"/>
              </a:spcAft>
              <a:buFont typeface="Georgia" panose="02040502050405020303" pitchFamily="18" charset="0"/>
              <a:buChar char="—"/>
            </a:pPr>
            <a:r>
              <a:rPr lang="en-GB" sz="1100" dirty="0"/>
              <a:t>The risk of rates falling by more than markets expect seems greater in the UK than the US</a:t>
            </a:r>
          </a:p>
        </p:txBody>
      </p:sp>
    </p:spTree>
    <p:extLst>
      <p:ext uri="{BB962C8B-B14F-4D97-AF65-F5344CB8AC3E}">
        <p14:creationId xmlns:p14="http://schemas.microsoft.com/office/powerpoint/2010/main" val="313557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CDD1F7-6437-49C8-A8D7-98299F73A080}"/>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876F263E-FB0E-2196-E856-F959AFE1E441}"/>
              </a:ext>
            </a:extLst>
          </p:cNvPr>
          <p:cNvSpPr>
            <a:spLocks noGrp="1"/>
          </p:cNvSpPr>
          <p:nvPr>
            <p:ph type="sldNum" sz="quarter" idx="12"/>
          </p:nvPr>
        </p:nvSpPr>
        <p:spPr/>
        <p:txBody>
          <a:bodyPr/>
          <a:lstStyle/>
          <a:p>
            <a:fld id="{91D568E7-61F5-D04E-995D-81EF41C01A2A}" type="slidenum">
              <a:rPr lang="en-GB" smtClean="0"/>
              <a:t>16</a:t>
            </a:fld>
            <a:endParaRPr lang="en-GB"/>
          </a:p>
        </p:txBody>
      </p:sp>
      <p:sp>
        <p:nvSpPr>
          <p:cNvPr id="5" name="Text Placeholder 4">
            <a:extLst>
              <a:ext uri="{FF2B5EF4-FFF2-40B4-BE49-F238E27FC236}">
                <a16:creationId xmlns:a16="http://schemas.microsoft.com/office/drawing/2014/main" id="{3CF21597-A633-140B-7477-E8DCF34137B5}"/>
              </a:ext>
            </a:extLst>
          </p:cNvPr>
          <p:cNvSpPr>
            <a:spLocks noGrp="1"/>
          </p:cNvSpPr>
          <p:nvPr>
            <p:ph type="body" sz="quarter" idx="17"/>
          </p:nvPr>
        </p:nvSpPr>
        <p:spPr>
          <a:xfrm>
            <a:off x="233743" y="6522975"/>
            <a:ext cx="4602843" cy="120674"/>
          </a:xfrm>
        </p:spPr>
        <p:txBody>
          <a:bodyPr/>
          <a:lstStyle/>
          <a:p>
            <a:r>
              <a:rPr lang="en-GB" dirty="0"/>
              <a:t>Sources: LSEG, Rathbones</a:t>
            </a:r>
          </a:p>
        </p:txBody>
      </p:sp>
      <p:sp>
        <p:nvSpPr>
          <p:cNvPr id="6" name="Subtitle 5">
            <a:extLst>
              <a:ext uri="{FF2B5EF4-FFF2-40B4-BE49-F238E27FC236}">
                <a16:creationId xmlns:a16="http://schemas.microsoft.com/office/drawing/2014/main" id="{3F825B32-A492-A4FD-E400-2AFCD52053BF}"/>
              </a:ext>
            </a:extLst>
          </p:cNvPr>
          <p:cNvSpPr>
            <a:spLocks noGrp="1"/>
          </p:cNvSpPr>
          <p:nvPr>
            <p:ph type="subTitle" idx="1"/>
          </p:nvPr>
        </p:nvSpPr>
        <p:spPr>
          <a:xfrm>
            <a:off x="229728" y="1205601"/>
            <a:ext cx="6215517" cy="213456"/>
          </a:xfrm>
        </p:spPr>
        <p:txBody>
          <a:bodyPr/>
          <a:lstStyle/>
          <a:p>
            <a:r>
              <a:rPr lang="en-GB" sz="1400" dirty="0"/>
              <a:t>Global GDP and Rathbones Leading Economic Indicator</a:t>
            </a:r>
          </a:p>
        </p:txBody>
      </p:sp>
      <p:sp>
        <p:nvSpPr>
          <p:cNvPr id="8" name="Title 7">
            <a:extLst>
              <a:ext uri="{FF2B5EF4-FFF2-40B4-BE49-F238E27FC236}">
                <a16:creationId xmlns:a16="http://schemas.microsoft.com/office/drawing/2014/main" id="{386F5400-C6AD-6C09-3CB2-144432F45408}"/>
              </a:ext>
            </a:extLst>
          </p:cNvPr>
          <p:cNvSpPr>
            <a:spLocks noGrp="1"/>
          </p:cNvSpPr>
          <p:nvPr>
            <p:ph type="title"/>
          </p:nvPr>
        </p:nvSpPr>
        <p:spPr>
          <a:xfrm>
            <a:off x="229728" y="640924"/>
            <a:ext cx="9438026" cy="566309"/>
          </a:xfrm>
        </p:spPr>
        <p:txBody>
          <a:bodyPr/>
          <a:lstStyle/>
          <a:p>
            <a:r>
              <a:rPr lang="en-GB" dirty="0"/>
              <a:t>Broadly speaking, leading economic data </a:t>
            </a:r>
            <a:r>
              <a:rPr lang="en-GB" dirty="0" err="1"/>
              <a:t>haS</a:t>
            </a:r>
            <a:r>
              <a:rPr lang="en-GB" dirty="0"/>
              <a:t> been improving recently</a:t>
            </a:r>
          </a:p>
        </p:txBody>
      </p:sp>
      <p:pic>
        <p:nvPicPr>
          <p:cNvPr id="9" name="Picture 8">
            <a:extLst>
              <a:ext uri="{FF2B5EF4-FFF2-40B4-BE49-F238E27FC236}">
                <a16:creationId xmlns:a16="http://schemas.microsoft.com/office/drawing/2014/main" id="{D72F2E33-48AB-93CB-D3EC-9583CB3A264C}"/>
              </a:ext>
            </a:extLst>
          </p:cNvPr>
          <p:cNvPicPr>
            <a:picLocks noChangeAspect="1"/>
          </p:cNvPicPr>
          <p:nvPr/>
        </p:nvPicPr>
        <p:blipFill>
          <a:blip r:embed="rId4"/>
          <a:stretch>
            <a:fillRect/>
          </a:stretch>
        </p:blipFill>
        <p:spPr>
          <a:xfrm>
            <a:off x="229728" y="1582738"/>
            <a:ext cx="7057265" cy="4578350"/>
          </a:xfrm>
          <a:prstGeom prst="rect">
            <a:avLst/>
          </a:prstGeom>
        </p:spPr>
      </p:pic>
    </p:spTree>
    <p:extLst>
      <p:ext uri="{BB962C8B-B14F-4D97-AF65-F5344CB8AC3E}">
        <p14:creationId xmlns:p14="http://schemas.microsoft.com/office/powerpoint/2010/main" val="1309252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0F8812-F9D6-2CE8-8102-6EE0D30B3312}"/>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34DD27FB-5DB3-960F-7FF9-BA838BAE9026}"/>
              </a:ext>
            </a:extLst>
          </p:cNvPr>
          <p:cNvSpPr>
            <a:spLocks noGrp="1"/>
          </p:cNvSpPr>
          <p:nvPr>
            <p:ph type="sldNum" sz="quarter" idx="12"/>
          </p:nvPr>
        </p:nvSpPr>
        <p:spPr/>
        <p:txBody>
          <a:bodyPr/>
          <a:lstStyle/>
          <a:p>
            <a:fld id="{91D568E7-61F5-D04E-995D-81EF41C01A2A}" type="slidenum">
              <a:rPr lang="en-GB" smtClean="0"/>
              <a:t>17</a:t>
            </a:fld>
            <a:endParaRPr lang="en-GB"/>
          </a:p>
        </p:txBody>
      </p:sp>
      <p:sp>
        <p:nvSpPr>
          <p:cNvPr id="5" name="Text Placeholder 4">
            <a:extLst>
              <a:ext uri="{FF2B5EF4-FFF2-40B4-BE49-F238E27FC236}">
                <a16:creationId xmlns:a16="http://schemas.microsoft.com/office/drawing/2014/main" id="{A57AEB56-88E3-AF46-3706-07EC7DC66E7F}"/>
              </a:ext>
            </a:extLst>
          </p:cNvPr>
          <p:cNvSpPr>
            <a:spLocks noGrp="1"/>
          </p:cNvSpPr>
          <p:nvPr>
            <p:ph type="body" sz="quarter" idx="17"/>
          </p:nvPr>
        </p:nvSpPr>
        <p:spPr>
          <a:xfrm>
            <a:off x="233743" y="6522975"/>
            <a:ext cx="4602843" cy="120674"/>
          </a:xfrm>
        </p:spPr>
        <p:txBody>
          <a:bodyPr/>
          <a:lstStyle/>
          <a:p>
            <a:r>
              <a:rPr lang="en-GB"/>
              <a:t>Sources: LSEG, Rathbones</a:t>
            </a:r>
            <a:endParaRPr lang="en-GB" dirty="0"/>
          </a:p>
        </p:txBody>
      </p:sp>
      <p:sp>
        <p:nvSpPr>
          <p:cNvPr id="6" name="Subtitle 5">
            <a:extLst>
              <a:ext uri="{FF2B5EF4-FFF2-40B4-BE49-F238E27FC236}">
                <a16:creationId xmlns:a16="http://schemas.microsoft.com/office/drawing/2014/main" id="{621B7AA1-F638-292B-EA72-8242CD0879B6}"/>
              </a:ext>
            </a:extLst>
          </p:cNvPr>
          <p:cNvSpPr>
            <a:spLocks noGrp="1"/>
          </p:cNvSpPr>
          <p:nvPr>
            <p:ph type="subTitle" idx="1"/>
          </p:nvPr>
        </p:nvSpPr>
        <p:spPr>
          <a:xfrm>
            <a:off x="229728" y="1205601"/>
            <a:ext cx="6215517" cy="213456"/>
          </a:xfrm>
        </p:spPr>
        <p:txBody>
          <a:bodyPr/>
          <a:lstStyle/>
          <a:p>
            <a:r>
              <a:rPr lang="en-GB" sz="1400" dirty="0"/>
              <a:t>US Senior Loan Officer Survey and recessions</a:t>
            </a:r>
          </a:p>
        </p:txBody>
      </p:sp>
      <p:sp>
        <p:nvSpPr>
          <p:cNvPr id="8" name="Title 7">
            <a:extLst>
              <a:ext uri="{FF2B5EF4-FFF2-40B4-BE49-F238E27FC236}">
                <a16:creationId xmlns:a16="http://schemas.microsoft.com/office/drawing/2014/main" id="{6B64AD93-C41B-E20E-9D03-0D8D2EF028F8}"/>
              </a:ext>
            </a:extLst>
          </p:cNvPr>
          <p:cNvSpPr>
            <a:spLocks noGrp="1"/>
          </p:cNvSpPr>
          <p:nvPr>
            <p:ph type="title"/>
          </p:nvPr>
        </p:nvSpPr>
        <p:spPr>
          <a:xfrm>
            <a:off x="229728" y="640924"/>
            <a:ext cx="9438026" cy="566309"/>
          </a:xfrm>
        </p:spPr>
        <p:txBody>
          <a:bodyPr/>
          <a:lstStyle/>
          <a:p>
            <a:r>
              <a:rPr lang="en-GB" dirty="0"/>
              <a:t>Banks are still tightening lending standards, but to a lesser extent than in recent quarters</a:t>
            </a:r>
          </a:p>
        </p:txBody>
      </p:sp>
      <p:pic>
        <p:nvPicPr>
          <p:cNvPr id="9" name="Picture 8">
            <a:extLst>
              <a:ext uri="{FF2B5EF4-FFF2-40B4-BE49-F238E27FC236}">
                <a16:creationId xmlns:a16="http://schemas.microsoft.com/office/drawing/2014/main" id="{1FE8FF44-01F3-8702-B812-CAFE66649F7D}"/>
              </a:ext>
            </a:extLst>
          </p:cNvPr>
          <p:cNvPicPr>
            <a:picLocks noChangeAspect="1"/>
          </p:cNvPicPr>
          <p:nvPr/>
        </p:nvPicPr>
        <p:blipFill>
          <a:blip r:embed="rId4"/>
          <a:stretch>
            <a:fillRect/>
          </a:stretch>
        </p:blipFill>
        <p:spPr>
          <a:xfrm>
            <a:off x="229727" y="1582738"/>
            <a:ext cx="7025147" cy="4564564"/>
          </a:xfrm>
          <a:prstGeom prst="rect">
            <a:avLst/>
          </a:prstGeom>
        </p:spPr>
      </p:pic>
    </p:spTree>
    <p:extLst>
      <p:ext uri="{BB962C8B-B14F-4D97-AF65-F5344CB8AC3E}">
        <p14:creationId xmlns:p14="http://schemas.microsoft.com/office/powerpoint/2010/main" val="2848032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F8A114-2ED5-E695-D223-C06DFC0B6C99}"/>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7C2567CA-A5FD-2FD1-8595-D6E0BD19C8EB}"/>
              </a:ext>
            </a:extLst>
          </p:cNvPr>
          <p:cNvSpPr>
            <a:spLocks noGrp="1"/>
          </p:cNvSpPr>
          <p:nvPr>
            <p:ph type="sldNum" sz="quarter" idx="12"/>
          </p:nvPr>
        </p:nvSpPr>
        <p:spPr/>
        <p:txBody>
          <a:bodyPr/>
          <a:lstStyle/>
          <a:p>
            <a:fld id="{91D568E7-61F5-D04E-995D-81EF41C01A2A}" type="slidenum">
              <a:rPr lang="en-GB" smtClean="0"/>
              <a:t>18</a:t>
            </a:fld>
            <a:endParaRPr lang="en-GB"/>
          </a:p>
        </p:txBody>
      </p:sp>
      <p:sp>
        <p:nvSpPr>
          <p:cNvPr id="5" name="Text Placeholder 4">
            <a:extLst>
              <a:ext uri="{FF2B5EF4-FFF2-40B4-BE49-F238E27FC236}">
                <a16:creationId xmlns:a16="http://schemas.microsoft.com/office/drawing/2014/main" id="{D5747F51-0E81-B1FD-C3F2-116887BE09C6}"/>
              </a:ext>
            </a:extLst>
          </p:cNvPr>
          <p:cNvSpPr>
            <a:spLocks noGrp="1"/>
          </p:cNvSpPr>
          <p:nvPr>
            <p:ph type="body" sz="quarter" idx="17"/>
          </p:nvPr>
        </p:nvSpPr>
        <p:spPr>
          <a:xfrm>
            <a:off x="233743" y="6522975"/>
            <a:ext cx="4602843" cy="120674"/>
          </a:xfrm>
        </p:spPr>
        <p:txBody>
          <a:bodyPr/>
          <a:lstStyle/>
          <a:p>
            <a:r>
              <a:rPr lang="en-GB" sz="800" dirty="0"/>
              <a:t>Sources: LSEG, Rathbones</a:t>
            </a:r>
          </a:p>
        </p:txBody>
      </p:sp>
      <p:sp>
        <p:nvSpPr>
          <p:cNvPr id="6" name="Subtitle 5">
            <a:extLst>
              <a:ext uri="{FF2B5EF4-FFF2-40B4-BE49-F238E27FC236}">
                <a16:creationId xmlns:a16="http://schemas.microsoft.com/office/drawing/2014/main" id="{DBADCE76-C807-979E-D91C-D6D1DDCBCB65}"/>
              </a:ext>
            </a:extLst>
          </p:cNvPr>
          <p:cNvSpPr>
            <a:spLocks noGrp="1"/>
          </p:cNvSpPr>
          <p:nvPr>
            <p:ph type="subTitle" idx="1"/>
          </p:nvPr>
        </p:nvSpPr>
        <p:spPr>
          <a:xfrm>
            <a:off x="229728" y="1205601"/>
            <a:ext cx="6215517" cy="213456"/>
          </a:xfrm>
        </p:spPr>
        <p:txBody>
          <a:bodyPr/>
          <a:lstStyle/>
          <a:p>
            <a:r>
              <a:rPr lang="en-GB" sz="1400" dirty="0"/>
              <a:t>US initial jobless claims and firm hiring plans</a:t>
            </a:r>
          </a:p>
        </p:txBody>
      </p:sp>
      <p:sp>
        <p:nvSpPr>
          <p:cNvPr id="8" name="Title 7">
            <a:extLst>
              <a:ext uri="{FF2B5EF4-FFF2-40B4-BE49-F238E27FC236}">
                <a16:creationId xmlns:a16="http://schemas.microsoft.com/office/drawing/2014/main" id="{041799F8-4CF4-1ADC-7039-ACF5482D3AA2}"/>
              </a:ext>
            </a:extLst>
          </p:cNvPr>
          <p:cNvSpPr>
            <a:spLocks noGrp="1"/>
          </p:cNvSpPr>
          <p:nvPr>
            <p:ph type="title"/>
          </p:nvPr>
        </p:nvSpPr>
        <p:spPr>
          <a:xfrm>
            <a:off x="229728" y="640924"/>
            <a:ext cx="9438026" cy="566309"/>
          </a:xfrm>
        </p:spPr>
        <p:txBody>
          <a:bodyPr/>
          <a:lstStyle/>
          <a:p>
            <a:r>
              <a:rPr lang="en-GB" dirty="0"/>
              <a:t>Economic risks haven’t vanished; IF hiring intentions keep falling, layoffs could rise</a:t>
            </a:r>
          </a:p>
        </p:txBody>
      </p:sp>
      <p:pic>
        <p:nvPicPr>
          <p:cNvPr id="9" name="Picture 8">
            <a:extLst>
              <a:ext uri="{FF2B5EF4-FFF2-40B4-BE49-F238E27FC236}">
                <a16:creationId xmlns:a16="http://schemas.microsoft.com/office/drawing/2014/main" id="{C6DD6A3E-4B36-CFC5-49ED-015556353D91}"/>
              </a:ext>
            </a:extLst>
          </p:cNvPr>
          <p:cNvPicPr>
            <a:picLocks noChangeAspect="1"/>
          </p:cNvPicPr>
          <p:nvPr/>
        </p:nvPicPr>
        <p:blipFill>
          <a:blip r:embed="rId4"/>
          <a:stretch>
            <a:fillRect/>
          </a:stretch>
        </p:blipFill>
        <p:spPr>
          <a:xfrm>
            <a:off x="233742" y="1599641"/>
            <a:ext cx="6669978" cy="4580757"/>
          </a:xfrm>
          <a:prstGeom prst="rect">
            <a:avLst/>
          </a:prstGeom>
        </p:spPr>
      </p:pic>
    </p:spTree>
    <p:extLst>
      <p:ext uri="{BB962C8B-B14F-4D97-AF65-F5344CB8AC3E}">
        <p14:creationId xmlns:p14="http://schemas.microsoft.com/office/powerpoint/2010/main" val="121192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FC1F3B-FEB5-063B-2F4D-E0EE75D8F543}"/>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FB563664-B5BD-6203-385E-BF88F5FBB250}"/>
              </a:ext>
            </a:extLst>
          </p:cNvPr>
          <p:cNvSpPr>
            <a:spLocks noGrp="1"/>
          </p:cNvSpPr>
          <p:nvPr>
            <p:ph type="sldNum" sz="quarter" idx="12"/>
          </p:nvPr>
        </p:nvSpPr>
        <p:spPr/>
        <p:txBody>
          <a:bodyPr/>
          <a:lstStyle/>
          <a:p>
            <a:fld id="{91D568E7-61F5-D04E-995D-81EF41C01A2A}" type="slidenum">
              <a:rPr lang="en-GB" smtClean="0"/>
              <a:t>19</a:t>
            </a:fld>
            <a:endParaRPr lang="en-GB"/>
          </a:p>
        </p:txBody>
      </p:sp>
      <p:sp>
        <p:nvSpPr>
          <p:cNvPr id="5" name="Text Placeholder 4">
            <a:extLst>
              <a:ext uri="{FF2B5EF4-FFF2-40B4-BE49-F238E27FC236}">
                <a16:creationId xmlns:a16="http://schemas.microsoft.com/office/drawing/2014/main" id="{F868D33C-A042-D651-F8AF-10CBC2001D92}"/>
              </a:ext>
            </a:extLst>
          </p:cNvPr>
          <p:cNvSpPr>
            <a:spLocks noGrp="1"/>
          </p:cNvSpPr>
          <p:nvPr>
            <p:ph type="body" sz="quarter" idx="17"/>
          </p:nvPr>
        </p:nvSpPr>
        <p:spPr>
          <a:xfrm>
            <a:off x="233743" y="6522975"/>
            <a:ext cx="4602843" cy="120674"/>
          </a:xfrm>
        </p:spPr>
        <p:txBody>
          <a:bodyPr/>
          <a:lstStyle/>
          <a:p>
            <a:r>
              <a:rPr lang="en-GB" dirty="0"/>
              <a:t>Sources: LSEG, Rathbones</a:t>
            </a:r>
          </a:p>
        </p:txBody>
      </p:sp>
      <p:sp>
        <p:nvSpPr>
          <p:cNvPr id="6" name="Subtitle 5">
            <a:extLst>
              <a:ext uri="{FF2B5EF4-FFF2-40B4-BE49-F238E27FC236}">
                <a16:creationId xmlns:a16="http://schemas.microsoft.com/office/drawing/2014/main" id="{C6434677-7813-5A24-51A6-EB36948EE722}"/>
              </a:ext>
            </a:extLst>
          </p:cNvPr>
          <p:cNvSpPr>
            <a:spLocks noGrp="1"/>
          </p:cNvSpPr>
          <p:nvPr>
            <p:ph type="subTitle" idx="1"/>
          </p:nvPr>
        </p:nvSpPr>
        <p:spPr>
          <a:xfrm>
            <a:off x="229728" y="1205601"/>
            <a:ext cx="4602843" cy="213456"/>
          </a:xfrm>
        </p:spPr>
        <p:txBody>
          <a:bodyPr/>
          <a:lstStyle/>
          <a:p>
            <a:r>
              <a:rPr lang="en-GB" spc="-20" dirty="0"/>
              <a:t>Growth in China’s exports and imports (% y/y, USD)</a:t>
            </a:r>
          </a:p>
        </p:txBody>
      </p:sp>
      <p:sp>
        <p:nvSpPr>
          <p:cNvPr id="8" name="Title 7">
            <a:extLst>
              <a:ext uri="{FF2B5EF4-FFF2-40B4-BE49-F238E27FC236}">
                <a16:creationId xmlns:a16="http://schemas.microsoft.com/office/drawing/2014/main" id="{D21CB2ED-F847-6595-6989-18415571EA86}"/>
              </a:ext>
            </a:extLst>
          </p:cNvPr>
          <p:cNvSpPr>
            <a:spLocks noGrp="1"/>
          </p:cNvSpPr>
          <p:nvPr>
            <p:ph type="title"/>
          </p:nvPr>
        </p:nvSpPr>
        <p:spPr>
          <a:xfrm>
            <a:off x="229728" y="640924"/>
            <a:ext cx="9438026" cy="566309"/>
          </a:xfrm>
        </p:spPr>
        <p:txBody>
          <a:bodyPr/>
          <a:lstStyle/>
          <a:p>
            <a:r>
              <a:rPr lang="en-GB" dirty="0"/>
              <a:t>Some indicators of activity in China have picked up, but the deep property downturn will have long-lasting effects</a:t>
            </a:r>
          </a:p>
        </p:txBody>
      </p:sp>
      <p:sp>
        <p:nvSpPr>
          <p:cNvPr id="9" name="Subtitle 5">
            <a:extLst>
              <a:ext uri="{FF2B5EF4-FFF2-40B4-BE49-F238E27FC236}">
                <a16:creationId xmlns:a16="http://schemas.microsoft.com/office/drawing/2014/main" id="{C4604DB5-3D37-F8D3-8F8E-D523AD8792F5}"/>
              </a:ext>
            </a:extLst>
          </p:cNvPr>
          <p:cNvSpPr txBox="1">
            <a:spLocks/>
          </p:cNvSpPr>
          <p:nvPr/>
        </p:nvSpPr>
        <p:spPr>
          <a:xfrm>
            <a:off x="5073431" y="1207910"/>
            <a:ext cx="4733509" cy="213456"/>
          </a:xfrm>
          <a:prstGeom prst="rect">
            <a:avLst/>
          </a:prstGeom>
        </p:spPr>
        <p:txBody>
          <a:bodyPr vert="horz" wrap="square" lIns="0" tIns="0" rIns="0" bIns="0" rtlCol="0">
            <a:spAutoFit/>
          </a:bodyPr>
          <a:lstStyle>
            <a:lvl1pPr marL="0" indent="0" algn="l" defTabSz="711913" rtl="0" eaLnBrk="1" latinLnBrk="0" hangingPunct="1">
              <a:lnSpc>
                <a:spcPct val="102000"/>
              </a:lnSpc>
              <a:spcBef>
                <a:spcPts val="0"/>
              </a:spcBef>
              <a:buFont typeface="Arial" panose="020B0604020202020204" pitchFamily="34" charset="0"/>
              <a:buNone/>
              <a:defRPr sz="1400" b="0" i="0" kern="1200">
                <a:solidFill>
                  <a:schemeClr val="bg2"/>
                </a:solidFill>
                <a:latin typeface="Rathbones Sans" pitchFamily="2" charset="0"/>
                <a:ea typeface="+mn-ea"/>
                <a:cs typeface="+mn-cs"/>
              </a:defRPr>
            </a:lvl1pPr>
            <a:lvl2pPr marL="355957" indent="0" algn="ctr" defTabSz="711913" rtl="0" eaLnBrk="1" latinLnBrk="0" hangingPunct="1">
              <a:lnSpc>
                <a:spcPct val="111000"/>
              </a:lnSpc>
              <a:spcBef>
                <a:spcPts val="0"/>
              </a:spcBef>
              <a:buFont typeface="Arial" panose="020B0604020202020204" pitchFamily="34" charset="0"/>
              <a:buNone/>
              <a:defRPr sz="1557" b="0" kern="1200">
                <a:solidFill>
                  <a:schemeClr val="tx1"/>
                </a:solidFill>
                <a:latin typeface="+mn-lt"/>
                <a:ea typeface="+mn-ea"/>
                <a:cs typeface="+mn-cs"/>
              </a:defRPr>
            </a:lvl2pPr>
            <a:lvl3pPr marL="711913" indent="0" algn="ctr" defTabSz="711913" rtl="0" eaLnBrk="1" latinLnBrk="0" hangingPunct="1">
              <a:lnSpc>
                <a:spcPct val="111000"/>
              </a:lnSpc>
              <a:spcBef>
                <a:spcPts val="0"/>
              </a:spcBef>
              <a:buFont typeface="Arial" panose="020B0604020202020204" pitchFamily="34" charset="0"/>
              <a:buNone/>
              <a:defRPr sz="1401" b="1" i="0" kern="1200">
                <a:solidFill>
                  <a:schemeClr val="tx1"/>
                </a:solidFill>
                <a:latin typeface="Rathbones Sans" pitchFamily="2" charset="0"/>
                <a:ea typeface="+mn-ea"/>
                <a:cs typeface="+mn-cs"/>
              </a:defRPr>
            </a:lvl3pPr>
            <a:lvl4pPr marL="1067871" indent="0" algn="ctr" defTabSz="711913" rtl="0" eaLnBrk="1" latinLnBrk="0" hangingPunct="1">
              <a:lnSpc>
                <a:spcPct val="111000"/>
              </a:lnSpc>
              <a:spcBef>
                <a:spcPts val="0"/>
              </a:spcBef>
              <a:buFont typeface="Arial" panose="020B0604020202020204" pitchFamily="34" charset="0"/>
              <a:buNone/>
              <a:defRPr sz="1246" kern="1200">
                <a:solidFill>
                  <a:schemeClr val="tx1"/>
                </a:solidFill>
                <a:latin typeface="+mn-lt"/>
                <a:ea typeface="+mn-ea"/>
                <a:cs typeface="+mn-cs"/>
              </a:defRPr>
            </a:lvl4pPr>
            <a:lvl5pPr marL="1423829" indent="0" algn="ctr" defTabSz="711913" rtl="0" eaLnBrk="1" latinLnBrk="0" hangingPunct="1">
              <a:lnSpc>
                <a:spcPct val="98000"/>
              </a:lnSpc>
              <a:spcBef>
                <a:spcPts val="0"/>
              </a:spcBef>
              <a:buFont typeface="Arial" panose="020B0604020202020204" pitchFamily="34" charset="0"/>
              <a:buNone/>
              <a:defRPr sz="1246" kern="1200">
                <a:solidFill>
                  <a:schemeClr val="tx1"/>
                </a:solidFill>
                <a:latin typeface="+mn-lt"/>
                <a:ea typeface="+mn-ea"/>
                <a:cs typeface="+mn-cs"/>
              </a:defRPr>
            </a:lvl5pPr>
            <a:lvl6pPr marL="1779786"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6pPr>
            <a:lvl7pPr marL="2135743"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7pPr>
            <a:lvl8pPr marL="2491700"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8pPr>
            <a:lvl9pPr marL="2847657" indent="0" algn="ctr" defTabSz="711913" rtl="0" eaLnBrk="1" latinLnBrk="0" hangingPunct="1">
              <a:lnSpc>
                <a:spcPct val="98000"/>
              </a:lnSpc>
              <a:spcBef>
                <a:spcPts val="0"/>
              </a:spcBef>
              <a:buFont typeface="Arial" panose="020B0604020202020204" pitchFamily="34" charset="0"/>
              <a:buNone/>
              <a:defRPr sz="1246" kern="1200">
                <a:solidFill>
                  <a:schemeClr val="tx1"/>
                </a:solidFill>
                <a:latin typeface="+mn-lt"/>
                <a:ea typeface="+mn-ea"/>
                <a:cs typeface="+mn-cs"/>
              </a:defRPr>
            </a:lvl9pPr>
          </a:lstStyle>
          <a:p>
            <a:r>
              <a:rPr lang="en-GB" sz="1400" spc="-20" dirty="0"/>
              <a:t>China housing starts and sales (</a:t>
            </a:r>
            <a:r>
              <a:rPr lang="en-GB" sz="1400" spc="-20" dirty="0" err="1"/>
              <a:t>mns</a:t>
            </a:r>
            <a:r>
              <a:rPr lang="en-GB" sz="1400" spc="-20" dirty="0"/>
              <a:t> of square metres)</a:t>
            </a:r>
          </a:p>
        </p:txBody>
      </p:sp>
      <p:pic>
        <p:nvPicPr>
          <p:cNvPr id="10" name="Picture 9">
            <a:extLst>
              <a:ext uri="{FF2B5EF4-FFF2-40B4-BE49-F238E27FC236}">
                <a16:creationId xmlns:a16="http://schemas.microsoft.com/office/drawing/2014/main" id="{59600EF8-ED8A-0689-8DB9-D316569A2D99}"/>
              </a:ext>
            </a:extLst>
          </p:cNvPr>
          <p:cNvPicPr>
            <a:picLocks noChangeAspect="1"/>
          </p:cNvPicPr>
          <p:nvPr/>
        </p:nvPicPr>
        <p:blipFill>
          <a:blip r:embed="rId4"/>
          <a:stretch>
            <a:fillRect/>
          </a:stretch>
        </p:blipFill>
        <p:spPr>
          <a:xfrm>
            <a:off x="5073431" y="1605956"/>
            <a:ext cx="4649832" cy="3197452"/>
          </a:xfrm>
          <a:prstGeom prst="rect">
            <a:avLst/>
          </a:prstGeom>
        </p:spPr>
      </p:pic>
      <p:pic>
        <p:nvPicPr>
          <p:cNvPr id="11" name="Picture 10">
            <a:extLst>
              <a:ext uri="{FF2B5EF4-FFF2-40B4-BE49-F238E27FC236}">
                <a16:creationId xmlns:a16="http://schemas.microsoft.com/office/drawing/2014/main" id="{97585849-4565-73AF-D0A9-42384D2ECDC3}"/>
              </a:ext>
            </a:extLst>
          </p:cNvPr>
          <p:cNvPicPr>
            <a:picLocks noChangeAspect="1"/>
          </p:cNvPicPr>
          <p:nvPr/>
        </p:nvPicPr>
        <p:blipFill>
          <a:blip r:embed="rId5"/>
          <a:stretch>
            <a:fillRect/>
          </a:stretch>
        </p:blipFill>
        <p:spPr>
          <a:xfrm>
            <a:off x="147174" y="1582738"/>
            <a:ext cx="4685398" cy="3220669"/>
          </a:xfrm>
          <a:prstGeom prst="rect">
            <a:avLst/>
          </a:prstGeom>
        </p:spPr>
      </p:pic>
    </p:spTree>
    <p:extLst>
      <p:ext uri="{BB962C8B-B14F-4D97-AF65-F5344CB8AC3E}">
        <p14:creationId xmlns:p14="http://schemas.microsoft.com/office/powerpoint/2010/main" val="1144451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71A84AE-EDEC-D813-9584-106641AA5F57}"/>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4953000" y="539"/>
            <a:ext cx="4953000" cy="6857461"/>
          </a:xfrm>
          <a:prstGeom prst="rect">
            <a:avLst/>
          </a:prstGeom>
        </p:spPr>
      </p:pic>
      <p:pic>
        <p:nvPicPr>
          <p:cNvPr id="13" name="Picture Placeholder 6">
            <a:extLst>
              <a:ext uri="{FF2B5EF4-FFF2-40B4-BE49-F238E27FC236}">
                <a16:creationId xmlns:a16="http://schemas.microsoft.com/office/drawing/2014/main" id="{E678900D-281C-BF6F-7E15-F6E27D54350A}"/>
              </a:ext>
            </a:extLst>
          </p:cNvPr>
          <p:cNvPicPr>
            <a:picLocks noChangeAspect="1"/>
          </p:cNvPicPr>
          <p:nvPr/>
        </p:nvPicPr>
        <p:blipFill>
          <a:blip r:embed="rId6" cstate="email">
            <a:alphaModFix amt="45000"/>
            <a:extLst>
              <a:ext uri="{28A0092B-C50C-407E-A947-70E740481C1C}">
                <a14:useLocalDpi xmlns:a14="http://schemas.microsoft.com/office/drawing/2010/main"/>
              </a:ext>
              <a:ext uri="{96DAC541-7B7A-43D3-8B79-37D633B846F1}">
                <asvg:svgBlip xmlns:asvg="http://schemas.microsoft.com/office/drawing/2016/SVG/main" r:embed="rId7"/>
              </a:ext>
            </a:extLst>
          </a:blip>
          <a:srcRect t="262" b="262"/>
          <a:stretch>
            <a:fillRect/>
          </a:stretch>
        </p:blipFill>
        <p:spPr>
          <a:xfrm>
            <a:off x="8295840" y="6479880"/>
            <a:ext cx="1371914" cy="148789"/>
          </a:xfrm>
          <a:prstGeom prst="rect">
            <a:avLst/>
          </a:prstGeom>
        </p:spPr>
      </p:pic>
      <p:sp>
        <p:nvSpPr>
          <p:cNvPr id="2" name="Footer Placeholder 1">
            <a:extLst>
              <a:ext uri="{FF2B5EF4-FFF2-40B4-BE49-F238E27FC236}">
                <a16:creationId xmlns:a16="http://schemas.microsoft.com/office/drawing/2014/main" id="{572B2EF0-39D6-D03F-92AB-33C8CC084489}"/>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08904C43-3905-35B8-4B5F-D3BD4C9FEC54}"/>
              </a:ext>
            </a:extLst>
          </p:cNvPr>
          <p:cNvSpPr>
            <a:spLocks noGrp="1"/>
          </p:cNvSpPr>
          <p:nvPr>
            <p:ph type="sldNum" sz="quarter" idx="12"/>
          </p:nvPr>
        </p:nvSpPr>
        <p:spPr/>
        <p:txBody>
          <a:bodyPr/>
          <a:lstStyle/>
          <a:p>
            <a:fld id="{91D568E7-61F5-D04E-995D-81EF41C01A2A}" type="slidenum">
              <a:rPr lang="en-GB" smtClean="0">
                <a:solidFill>
                  <a:schemeClr val="bg1"/>
                </a:solidFill>
              </a:rPr>
              <a:t>2</a:t>
            </a:fld>
            <a:endParaRPr lang="en-GB">
              <a:solidFill>
                <a:schemeClr val="bg1"/>
              </a:solidFill>
            </a:endParaRPr>
          </a:p>
        </p:txBody>
      </p:sp>
      <p:sp>
        <p:nvSpPr>
          <p:cNvPr id="8" name="Title 7">
            <a:extLst>
              <a:ext uri="{FF2B5EF4-FFF2-40B4-BE49-F238E27FC236}">
                <a16:creationId xmlns:a16="http://schemas.microsoft.com/office/drawing/2014/main" id="{8AABDE34-DC38-8340-500B-FA6698478BA5}"/>
              </a:ext>
            </a:extLst>
          </p:cNvPr>
          <p:cNvSpPr>
            <a:spLocks noGrp="1"/>
          </p:cNvSpPr>
          <p:nvPr>
            <p:ph type="title"/>
          </p:nvPr>
        </p:nvSpPr>
        <p:spPr>
          <a:xfrm>
            <a:off x="229729" y="640924"/>
            <a:ext cx="4606858" cy="283154"/>
          </a:xfrm>
        </p:spPr>
        <p:txBody>
          <a:bodyPr/>
          <a:lstStyle/>
          <a:p>
            <a:r>
              <a:rPr lang="en-GB" dirty="0"/>
              <a:t>Order of service</a:t>
            </a:r>
          </a:p>
        </p:txBody>
      </p:sp>
      <p:graphicFrame>
        <p:nvGraphicFramePr>
          <p:cNvPr id="9" name="Table 9">
            <a:extLst>
              <a:ext uri="{FF2B5EF4-FFF2-40B4-BE49-F238E27FC236}">
                <a16:creationId xmlns:a16="http://schemas.microsoft.com/office/drawing/2014/main" id="{047E5045-0F9E-51A5-2301-0964F017E56E}"/>
              </a:ext>
            </a:extLst>
          </p:cNvPr>
          <p:cNvGraphicFramePr>
            <a:graphicFrameLocks noGrp="1"/>
          </p:cNvGraphicFramePr>
          <p:nvPr>
            <p:custDataLst>
              <p:tags r:id="rId2"/>
            </p:custDataLst>
            <p:extLst>
              <p:ext uri="{D42A27DB-BD31-4B8C-83A1-F6EECF244321}">
                <p14:modId xmlns:p14="http://schemas.microsoft.com/office/powerpoint/2010/main" val="3596082076"/>
              </p:ext>
            </p:extLst>
          </p:nvPr>
        </p:nvGraphicFramePr>
        <p:xfrm>
          <a:off x="233743" y="1582738"/>
          <a:ext cx="3799436" cy="2190805"/>
        </p:xfrm>
        <a:graphic>
          <a:graphicData uri="http://schemas.openxmlformats.org/drawingml/2006/table">
            <a:tbl>
              <a:tblPr firstRow="1" bandRow="1">
                <a:tableStyleId>{5C22544A-7EE6-4342-B048-85BDC9FD1C3A}</a:tableStyleId>
              </a:tblPr>
              <a:tblGrid>
                <a:gridCol w="3301378">
                  <a:extLst>
                    <a:ext uri="{9D8B030D-6E8A-4147-A177-3AD203B41FA5}">
                      <a16:colId xmlns:a16="http://schemas.microsoft.com/office/drawing/2014/main" val="1695114899"/>
                    </a:ext>
                  </a:extLst>
                </a:gridCol>
                <a:gridCol w="498058">
                  <a:extLst>
                    <a:ext uri="{9D8B030D-6E8A-4147-A177-3AD203B41FA5}">
                      <a16:colId xmlns:a16="http://schemas.microsoft.com/office/drawing/2014/main" val="454839056"/>
                    </a:ext>
                  </a:extLst>
                </a:gridCol>
              </a:tblGrid>
              <a:tr h="438161">
                <a:tc>
                  <a:txBody>
                    <a:bodyPr/>
                    <a:lstStyle/>
                    <a:p>
                      <a:pPr marL="0" marR="0" lvl="0" indent="0" algn="l" defTabSz="71191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ea typeface="Times New Roman" panose="02020603050405020304" pitchFamily="18" charset="0"/>
                        </a:rPr>
                        <a:t>What has happened in the past year?</a:t>
                      </a: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tc>
                  <a:txBody>
                    <a:bodyPr/>
                    <a:lstStyle/>
                    <a:p>
                      <a:pPr algn="r"/>
                      <a:r>
                        <a:rPr lang="en-GB" sz="1400" b="0">
                          <a:solidFill>
                            <a:schemeClr val="tx1"/>
                          </a:solidFill>
                          <a:latin typeface="+mn-lt"/>
                        </a:rPr>
                        <a:t>3</a:t>
                      </a: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extLst>
                  <a:ext uri="{0D108BD9-81ED-4DB2-BD59-A6C34878D82A}">
                    <a16:rowId xmlns:a16="http://schemas.microsoft.com/office/drawing/2014/main" val="3599327128"/>
                  </a:ext>
                </a:extLst>
              </a:tr>
              <a:tr h="438161">
                <a:tc>
                  <a:txBody>
                    <a:bodyPr/>
                    <a:lstStyle/>
                    <a:p>
                      <a:pPr marL="0" marR="0" lvl="0" indent="0" algn="l" defTabSz="711913" rtl="0" eaLnBrk="1" fontAlgn="auto" latinLnBrk="0" hangingPunct="1">
                        <a:lnSpc>
                          <a:spcPct val="100000"/>
                        </a:lnSpc>
                        <a:spcBef>
                          <a:spcPts val="0"/>
                        </a:spcBef>
                        <a:spcAft>
                          <a:spcPts val="0"/>
                        </a:spcAft>
                        <a:buClrTx/>
                        <a:buSzTx/>
                        <a:buFontTx/>
                        <a:buNone/>
                        <a:tabLst/>
                        <a:defRPr/>
                      </a:pPr>
                      <a:r>
                        <a:rPr lang="en-GB" sz="1400">
                          <a:solidFill>
                            <a:schemeClr val="tx1"/>
                          </a:solidFill>
                          <a:effectLst/>
                          <a:latin typeface="+mn-lt"/>
                          <a:ea typeface="Times New Roman" panose="02020603050405020304" pitchFamily="18" charset="0"/>
                        </a:rPr>
                        <a:t>The outlook for inflation</a:t>
                      </a:r>
                      <a:endParaRPr lang="en-GB" sz="1400">
                        <a:solidFill>
                          <a:schemeClr val="tx1"/>
                        </a:solidFill>
                        <a:latin typeface="+mn-lt"/>
                      </a:endParaRP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tc>
                  <a:txBody>
                    <a:bodyPr/>
                    <a:lstStyle/>
                    <a:p>
                      <a:pPr algn="r"/>
                      <a:r>
                        <a:rPr lang="en-GB" sz="1400">
                          <a:solidFill>
                            <a:schemeClr val="tx1"/>
                          </a:solidFill>
                          <a:latin typeface="+mn-lt"/>
                        </a:rPr>
                        <a:t>7</a:t>
                      </a: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extLst>
                  <a:ext uri="{0D108BD9-81ED-4DB2-BD59-A6C34878D82A}">
                    <a16:rowId xmlns:a16="http://schemas.microsoft.com/office/drawing/2014/main" val="1662119477"/>
                  </a:ext>
                </a:extLst>
              </a:tr>
              <a:tr h="438161">
                <a:tc>
                  <a:txBody>
                    <a:bodyPr/>
                    <a:lstStyle/>
                    <a:p>
                      <a:pPr marL="0" marR="0" lvl="0" indent="0" algn="l" defTabSz="711913" rtl="0" eaLnBrk="1" fontAlgn="auto" latinLnBrk="0" hangingPunct="1">
                        <a:lnSpc>
                          <a:spcPct val="100000"/>
                        </a:lnSpc>
                        <a:spcBef>
                          <a:spcPts val="0"/>
                        </a:spcBef>
                        <a:spcAft>
                          <a:spcPts val="0"/>
                        </a:spcAft>
                        <a:buClrTx/>
                        <a:buSzTx/>
                        <a:buFontTx/>
                        <a:buNone/>
                        <a:tabLst/>
                        <a:defRPr/>
                      </a:pPr>
                      <a:r>
                        <a:rPr lang="en-GB" sz="1400">
                          <a:solidFill>
                            <a:schemeClr val="tx1"/>
                          </a:solidFill>
                          <a:effectLst/>
                          <a:latin typeface="+mn-lt"/>
                          <a:ea typeface="Times New Roman" panose="02020603050405020304" pitchFamily="18" charset="0"/>
                        </a:rPr>
                        <a:t>The outlook for interest rates</a:t>
                      </a: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tc>
                  <a:txBody>
                    <a:bodyPr/>
                    <a:lstStyle/>
                    <a:p>
                      <a:pPr algn="r"/>
                      <a:r>
                        <a:rPr lang="en-GB" sz="1400" dirty="0">
                          <a:solidFill>
                            <a:schemeClr val="tx1"/>
                          </a:solidFill>
                          <a:latin typeface="+mn-lt"/>
                        </a:rPr>
                        <a:t>12</a:t>
                      </a: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extLst>
                  <a:ext uri="{0D108BD9-81ED-4DB2-BD59-A6C34878D82A}">
                    <a16:rowId xmlns:a16="http://schemas.microsoft.com/office/drawing/2014/main" val="1869258531"/>
                  </a:ext>
                </a:extLst>
              </a:tr>
              <a:tr h="438161">
                <a:tc>
                  <a:txBody>
                    <a:bodyPr/>
                    <a:lstStyle/>
                    <a:p>
                      <a:pPr marL="0" marR="0" lvl="0" indent="0" algn="l" defTabSz="711913" rtl="0" eaLnBrk="1" fontAlgn="auto" latinLnBrk="0" hangingPunct="1">
                        <a:lnSpc>
                          <a:spcPct val="100000"/>
                        </a:lnSpc>
                        <a:spcBef>
                          <a:spcPts val="0"/>
                        </a:spcBef>
                        <a:spcAft>
                          <a:spcPts val="0"/>
                        </a:spcAft>
                        <a:buClrTx/>
                        <a:buSzTx/>
                        <a:buFontTx/>
                        <a:buNone/>
                        <a:tabLst/>
                        <a:defRPr/>
                      </a:pPr>
                      <a:r>
                        <a:rPr lang="en-GB" sz="1400" dirty="0">
                          <a:solidFill>
                            <a:schemeClr val="tx1"/>
                          </a:solidFill>
                          <a:effectLst/>
                          <a:latin typeface="+mn-lt"/>
                          <a:ea typeface="Times New Roman" panose="02020603050405020304" pitchFamily="18" charset="0"/>
                        </a:rPr>
                        <a:t>The outlook for economic growth</a:t>
                      </a: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tc>
                  <a:txBody>
                    <a:bodyPr/>
                    <a:lstStyle/>
                    <a:p>
                      <a:pPr algn="r"/>
                      <a:r>
                        <a:rPr lang="en-GB" sz="1400" dirty="0">
                          <a:solidFill>
                            <a:schemeClr val="tx1"/>
                          </a:solidFill>
                          <a:latin typeface="+mn-lt"/>
                        </a:rPr>
                        <a:t>16</a:t>
                      </a: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extLst>
                  <a:ext uri="{0D108BD9-81ED-4DB2-BD59-A6C34878D82A}">
                    <a16:rowId xmlns:a16="http://schemas.microsoft.com/office/drawing/2014/main" val="2161398005"/>
                  </a:ext>
                </a:extLst>
              </a:tr>
              <a:tr h="438161">
                <a:tc>
                  <a:txBody>
                    <a:bodyPr/>
                    <a:lstStyle/>
                    <a:p>
                      <a:pPr marL="0" marR="0" lvl="0" indent="0" algn="l" defTabSz="711913"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ea typeface="Calibri" panose="020F0502020204030204" pitchFamily="34" charset="0"/>
                        </a:rPr>
                        <a:t>Investment strategy for 2024</a:t>
                      </a:r>
                      <a:endParaRPr lang="en-GB" sz="1400" dirty="0">
                        <a:solidFill>
                          <a:schemeClr val="tx1"/>
                        </a:solidFill>
                        <a:latin typeface="+mn-lt"/>
                      </a:endParaRP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tc>
                  <a:txBody>
                    <a:bodyPr/>
                    <a:lstStyle/>
                    <a:p>
                      <a:pPr algn="r"/>
                      <a:r>
                        <a:rPr lang="en-GB" sz="1400" dirty="0">
                          <a:solidFill>
                            <a:schemeClr val="tx1"/>
                          </a:solidFill>
                          <a:latin typeface="+mn-lt"/>
                        </a:rPr>
                        <a:t>21</a:t>
                      </a:r>
                    </a:p>
                  </a:txBody>
                  <a:tcPr marL="108040" marR="108040" marT="54021" marB="54021" anchor="ctr">
                    <a:lnT w="9525" cap="flat" cmpd="sng" algn="ctr">
                      <a:solidFill>
                        <a:srgbClr val="000000">
                          <a:alpha val="25098"/>
                        </a:srgbClr>
                      </a:solidFill>
                      <a:prstDash val="solid"/>
                      <a:round/>
                      <a:headEnd type="none" w="med" len="med"/>
                      <a:tailEnd type="none" w="med" len="med"/>
                    </a:lnT>
                    <a:lnB w="9525" cap="flat" cmpd="sng" algn="ctr">
                      <a:solidFill>
                        <a:srgbClr val="000000">
                          <a:alpha val="25098"/>
                        </a:srgbClr>
                      </a:solidFill>
                      <a:prstDash val="solid"/>
                      <a:round/>
                      <a:headEnd type="none" w="med" len="med"/>
                      <a:tailEnd type="none" w="med" len="med"/>
                    </a:lnB>
                    <a:noFill/>
                  </a:tcPr>
                </a:tc>
                <a:extLst>
                  <a:ext uri="{0D108BD9-81ED-4DB2-BD59-A6C34878D82A}">
                    <a16:rowId xmlns:a16="http://schemas.microsoft.com/office/drawing/2014/main" val="2461738869"/>
                  </a:ext>
                </a:extLst>
              </a:tr>
            </a:tbl>
          </a:graphicData>
        </a:graphic>
      </p:graphicFrame>
    </p:spTree>
    <p:extLst>
      <p:ext uri="{BB962C8B-B14F-4D97-AF65-F5344CB8AC3E}">
        <p14:creationId xmlns:p14="http://schemas.microsoft.com/office/powerpoint/2010/main" val="699513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ailboat on the water&#10;&#10;Description automatically generated">
            <a:extLst>
              <a:ext uri="{FF2B5EF4-FFF2-40B4-BE49-F238E27FC236}">
                <a16:creationId xmlns:a16="http://schemas.microsoft.com/office/drawing/2014/main" id="{9AB45714-801C-DAF3-81C1-79DD538A2651}"/>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l="38045" t="1534" r="11955" b="1612"/>
          <a:stretch/>
        </p:blipFill>
        <p:spPr>
          <a:xfrm>
            <a:off x="4953000" y="0"/>
            <a:ext cx="4953000" cy="6852536"/>
          </a:xfrm>
          <a:prstGeom prst="rect">
            <a:avLst/>
          </a:prstGeom>
        </p:spPr>
      </p:pic>
      <p:pic>
        <p:nvPicPr>
          <p:cNvPr id="13" name="Picture Placeholder 6">
            <a:extLst>
              <a:ext uri="{FF2B5EF4-FFF2-40B4-BE49-F238E27FC236}">
                <a16:creationId xmlns:a16="http://schemas.microsoft.com/office/drawing/2014/main" id="{E678900D-281C-BF6F-7E15-F6E27D54350A}"/>
              </a:ext>
            </a:extLst>
          </p:cNvPr>
          <p:cNvPicPr>
            <a:picLocks noChangeAspect="1"/>
          </p:cNvPicPr>
          <p:nvPr/>
        </p:nvPicPr>
        <p:blipFill>
          <a:blip r:embed="rId5" cstate="email">
            <a:alphaModFix amt="45000"/>
            <a:extLst>
              <a:ext uri="{28A0092B-C50C-407E-A947-70E740481C1C}">
                <a14:useLocalDpi xmlns:a14="http://schemas.microsoft.com/office/drawing/2010/main"/>
              </a:ext>
              <a:ext uri="{96DAC541-7B7A-43D3-8B79-37D633B846F1}">
                <asvg:svgBlip xmlns:asvg="http://schemas.microsoft.com/office/drawing/2016/SVG/main" r:embed="rId6"/>
              </a:ext>
            </a:extLst>
          </a:blip>
          <a:srcRect t="262" b="262"/>
          <a:stretch>
            <a:fillRect/>
          </a:stretch>
        </p:blipFill>
        <p:spPr>
          <a:xfrm>
            <a:off x="8295840" y="6479880"/>
            <a:ext cx="1371914" cy="148789"/>
          </a:xfrm>
          <a:prstGeom prst="rect">
            <a:avLst/>
          </a:prstGeom>
        </p:spPr>
      </p:pic>
      <p:sp>
        <p:nvSpPr>
          <p:cNvPr id="2" name="Footer Placeholder 1">
            <a:extLst>
              <a:ext uri="{FF2B5EF4-FFF2-40B4-BE49-F238E27FC236}">
                <a16:creationId xmlns:a16="http://schemas.microsoft.com/office/drawing/2014/main" id="{572B2EF0-39D6-D03F-92AB-33C8CC084489}"/>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08904C43-3905-35B8-4B5F-D3BD4C9FEC54}"/>
              </a:ext>
            </a:extLst>
          </p:cNvPr>
          <p:cNvSpPr>
            <a:spLocks noGrp="1"/>
          </p:cNvSpPr>
          <p:nvPr>
            <p:ph type="sldNum" sz="quarter" idx="12"/>
          </p:nvPr>
        </p:nvSpPr>
        <p:spPr/>
        <p:txBody>
          <a:bodyPr/>
          <a:lstStyle/>
          <a:p>
            <a:fld id="{91D568E7-61F5-D04E-995D-81EF41C01A2A}" type="slidenum">
              <a:rPr lang="en-GB" smtClean="0">
                <a:solidFill>
                  <a:schemeClr val="bg1"/>
                </a:solidFill>
              </a:rPr>
              <a:t>20</a:t>
            </a:fld>
            <a:endParaRPr lang="en-GB">
              <a:solidFill>
                <a:schemeClr val="bg1"/>
              </a:solidFill>
            </a:endParaRPr>
          </a:p>
        </p:txBody>
      </p:sp>
      <p:sp>
        <p:nvSpPr>
          <p:cNvPr id="8" name="Title 7">
            <a:extLst>
              <a:ext uri="{FF2B5EF4-FFF2-40B4-BE49-F238E27FC236}">
                <a16:creationId xmlns:a16="http://schemas.microsoft.com/office/drawing/2014/main" id="{8AABDE34-DC38-8340-500B-FA6698478BA5}"/>
              </a:ext>
            </a:extLst>
          </p:cNvPr>
          <p:cNvSpPr>
            <a:spLocks noGrp="1"/>
          </p:cNvSpPr>
          <p:nvPr>
            <p:ph type="title"/>
          </p:nvPr>
        </p:nvSpPr>
        <p:spPr>
          <a:xfrm>
            <a:off x="229729" y="640924"/>
            <a:ext cx="4606858" cy="283154"/>
          </a:xfrm>
        </p:spPr>
        <p:txBody>
          <a:bodyPr/>
          <a:lstStyle/>
          <a:p>
            <a:r>
              <a:rPr lang="en-GB" sz="2000" dirty="0"/>
              <a:t>Key takeaways</a:t>
            </a:r>
            <a:endParaRPr lang="en-GB" dirty="0"/>
          </a:p>
        </p:txBody>
      </p:sp>
      <p:sp>
        <p:nvSpPr>
          <p:cNvPr id="10" name="TextBox 9">
            <a:extLst>
              <a:ext uri="{FF2B5EF4-FFF2-40B4-BE49-F238E27FC236}">
                <a16:creationId xmlns:a16="http://schemas.microsoft.com/office/drawing/2014/main" id="{053A0B6B-4BC0-518B-BB8C-A946446FE320}"/>
              </a:ext>
            </a:extLst>
          </p:cNvPr>
          <p:cNvSpPr txBox="1"/>
          <p:nvPr/>
        </p:nvSpPr>
        <p:spPr>
          <a:xfrm>
            <a:off x="233743" y="1585646"/>
            <a:ext cx="4086797" cy="2991752"/>
          </a:xfrm>
          <a:prstGeom prst="rect">
            <a:avLst/>
          </a:prstGeom>
          <a:noFill/>
        </p:spPr>
        <p:txBody>
          <a:bodyPr wrap="square" lIns="0" rtlCol="0">
            <a:noAutofit/>
          </a:bodyPr>
          <a:lstStyle/>
          <a:p>
            <a:pPr marL="182563" indent="-182563">
              <a:spcAft>
                <a:spcPts val="1200"/>
              </a:spcAft>
              <a:buFont typeface="Georgia" panose="02040502050405020303" pitchFamily="18" charset="0"/>
              <a:buChar char="—"/>
            </a:pPr>
            <a:r>
              <a:rPr lang="en-GB" sz="1100" dirty="0"/>
              <a:t>Many leading indicators have improved recently, and the risk of recession appears to have diminished</a:t>
            </a:r>
          </a:p>
          <a:p>
            <a:pPr marL="182563" indent="-182563">
              <a:spcAft>
                <a:spcPts val="1200"/>
              </a:spcAft>
              <a:buFont typeface="Georgia" panose="02040502050405020303" pitchFamily="18" charset="0"/>
              <a:buChar char="—"/>
            </a:pPr>
            <a:r>
              <a:rPr lang="en-GB" sz="1100" dirty="0"/>
              <a:t>But it has not disappeared either; the effects of previous tightening in monetary policy and banks’ lending standards may still be feeding through</a:t>
            </a:r>
          </a:p>
        </p:txBody>
      </p:sp>
    </p:spTree>
    <p:extLst>
      <p:ext uri="{BB962C8B-B14F-4D97-AF65-F5344CB8AC3E}">
        <p14:creationId xmlns:p14="http://schemas.microsoft.com/office/powerpoint/2010/main" val="2399729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4160DD0-B099-FD08-3AC1-16F32602781A}"/>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17D0C1BF-8EFE-F728-3748-0AD264117437}"/>
              </a:ext>
            </a:extLst>
          </p:cNvPr>
          <p:cNvSpPr>
            <a:spLocks noGrp="1"/>
          </p:cNvSpPr>
          <p:nvPr>
            <p:ph type="sldNum" sz="quarter" idx="12"/>
          </p:nvPr>
        </p:nvSpPr>
        <p:spPr/>
        <p:txBody>
          <a:bodyPr/>
          <a:lstStyle/>
          <a:p>
            <a:fld id="{91D568E7-61F5-D04E-995D-81EF41C01A2A}" type="slidenum">
              <a:rPr lang="en-GB" smtClean="0"/>
              <a:t>21</a:t>
            </a:fld>
            <a:endParaRPr lang="en-GB"/>
          </a:p>
        </p:txBody>
      </p:sp>
      <p:sp>
        <p:nvSpPr>
          <p:cNvPr id="5" name="Text Placeholder 4">
            <a:extLst>
              <a:ext uri="{FF2B5EF4-FFF2-40B4-BE49-F238E27FC236}">
                <a16:creationId xmlns:a16="http://schemas.microsoft.com/office/drawing/2014/main" id="{C33D6130-F57A-80C6-17C5-5E1109D9730C}"/>
              </a:ext>
            </a:extLst>
          </p:cNvPr>
          <p:cNvSpPr>
            <a:spLocks noGrp="1"/>
          </p:cNvSpPr>
          <p:nvPr>
            <p:ph type="body" sz="quarter" idx="17"/>
          </p:nvPr>
        </p:nvSpPr>
        <p:spPr>
          <a:xfrm>
            <a:off x="233743" y="6402301"/>
            <a:ext cx="7827582" cy="241348"/>
          </a:xfrm>
        </p:spPr>
        <p:txBody>
          <a:bodyPr/>
          <a:lstStyle/>
          <a:p>
            <a:r>
              <a:rPr lang="en-GB" dirty="0"/>
              <a:t>Sources: LSEG, Rathbones</a:t>
            </a:r>
          </a:p>
          <a:p>
            <a:r>
              <a:rPr lang="en-GB" dirty="0">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910A3514-ABD4-74E7-6E3D-70FD84C05B71}"/>
              </a:ext>
            </a:extLst>
          </p:cNvPr>
          <p:cNvSpPr>
            <a:spLocks noGrp="1"/>
          </p:cNvSpPr>
          <p:nvPr>
            <p:ph type="subTitle" idx="1"/>
          </p:nvPr>
        </p:nvSpPr>
        <p:spPr>
          <a:xfrm>
            <a:off x="229728" y="1205601"/>
            <a:ext cx="8870069" cy="652936"/>
          </a:xfrm>
        </p:spPr>
        <p:txBody>
          <a:bodyPr/>
          <a:lstStyle/>
          <a:p>
            <a:r>
              <a:rPr lang="en-GB" sz="1400" dirty="0"/>
              <a:t>Performance of US equities vs cash portfolios (% median performance  following peaks in interest rates since 1960)</a:t>
            </a:r>
          </a:p>
          <a:p>
            <a:endParaRPr lang="en-GB" dirty="0"/>
          </a:p>
        </p:txBody>
      </p:sp>
      <p:sp>
        <p:nvSpPr>
          <p:cNvPr id="8" name="Title 7">
            <a:extLst>
              <a:ext uri="{FF2B5EF4-FFF2-40B4-BE49-F238E27FC236}">
                <a16:creationId xmlns:a16="http://schemas.microsoft.com/office/drawing/2014/main" id="{752A5A5D-F235-7619-BEBE-6ECF8B188608}"/>
              </a:ext>
            </a:extLst>
          </p:cNvPr>
          <p:cNvSpPr>
            <a:spLocks noGrp="1"/>
          </p:cNvSpPr>
          <p:nvPr>
            <p:ph type="title"/>
          </p:nvPr>
        </p:nvSpPr>
        <p:spPr>
          <a:xfrm>
            <a:off x="229728" y="640924"/>
            <a:ext cx="9438026" cy="566309"/>
          </a:xfrm>
        </p:spPr>
        <p:txBody>
          <a:bodyPr/>
          <a:lstStyle/>
          <a:p>
            <a:r>
              <a:rPr lang="en-GB" dirty="0"/>
              <a:t>As 2023 reminded investors, switching to cash when interest rates peak usually doesn’t pay off</a:t>
            </a:r>
          </a:p>
        </p:txBody>
      </p:sp>
      <p:pic>
        <p:nvPicPr>
          <p:cNvPr id="9" name="Picture 8">
            <a:extLst>
              <a:ext uri="{FF2B5EF4-FFF2-40B4-BE49-F238E27FC236}">
                <a16:creationId xmlns:a16="http://schemas.microsoft.com/office/drawing/2014/main" id="{E6B4B9F6-83E4-D0A2-FF8D-C6176DFADFD4}"/>
              </a:ext>
            </a:extLst>
          </p:cNvPr>
          <p:cNvPicPr>
            <a:picLocks noChangeAspect="1"/>
          </p:cNvPicPr>
          <p:nvPr/>
        </p:nvPicPr>
        <p:blipFill>
          <a:blip r:embed="rId4"/>
          <a:stretch>
            <a:fillRect/>
          </a:stretch>
        </p:blipFill>
        <p:spPr>
          <a:xfrm>
            <a:off x="234049" y="1636992"/>
            <a:ext cx="7081151" cy="4554859"/>
          </a:xfrm>
          <a:prstGeom prst="rect">
            <a:avLst/>
          </a:prstGeom>
        </p:spPr>
      </p:pic>
    </p:spTree>
    <p:extLst>
      <p:ext uri="{BB962C8B-B14F-4D97-AF65-F5344CB8AC3E}">
        <p14:creationId xmlns:p14="http://schemas.microsoft.com/office/powerpoint/2010/main" val="952551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4160DD0-B099-FD08-3AC1-16F32602781A}"/>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17D0C1BF-8EFE-F728-3748-0AD264117437}"/>
              </a:ext>
            </a:extLst>
          </p:cNvPr>
          <p:cNvSpPr>
            <a:spLocks noGrp="1"/>
          </p:cNvSpPr>
          <p:nvPr>
            <p:ph type="sldNum" sz="quarter" idx="12"/>
          </p:nvPr>
        </p:nvSpPr>
        <p:spPr/>
        <p:txBody>
          <a:bodyPr/>
          <a:lstStyle/>
          <a:p>
            <a:fld id="{91D568E7-61F5-D04E-995D-81EF41C01A2A}" type="slidenum">
              <a:rPr lang="en-GB" smtClean="0"/>
              <a:t>22</a:t>
            </a:fld>
            <a:endParaRPr lang="en-GB"/>
          </a:p>
        </p:txBody>
      </p:sp>
      <p:sp>
        <p:nvSpPr>
          <p:cNvPr id="5" name="Text Placeholder 4">
            <a:extLst>
              <a:ext uri="{FF2B5EF4-FFF2-40B4-BE49-F238E27FC236}">
                <a16:creationId xmlns:a16="http://schemas.microsoft.com/office/drawing/2014/main" id="{C33D6130-F57A-80C6-17C5-5E1109D9730C}"/>
              </a:ext>
            </a:extLst>
          </p:cNvPr>
          <p:cNvSpPr>
            <a:spLocks noGrp="1"/>
          </p:cNvSpPr>
          <p:nvPr>
            <p:ph type="body" sz="quarter" idx="17"/>
          </p:nvPr>
        </p:nvSpPr>
        <p:spPr>
          <a:xfrm>
            <a:off x="233743" y="6281627"/>
            <a:ext cx="7332917" cy="362022"/>
          </a:xfrm>
        </p:spPr>
        <p:txBody>
          <a:bodyPr/>
          <a:lstStyle/>
          <a:p>
            <a:r>
              <a:rPr lang="en-GB" dirty="0"/>
              <a:t>Sources: LSEG, Rathbones; performance of 10-year and 2-year UK government bonds </a:t>
            </a:r>
          </a:p>
          <a:p>
            <a:r>
              <a:rPr lang="en-GB" dirty="0">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910A3514-ABD4-74E7-6E3D-70FD84C05B71}"/>
              </a:ext>
            </a:extLst>
          </p:cNvPr>
          <p:cNvSpPr>
            <a:spLocks noGrp="1"/>
          </p:cNvSpPr>
          <p:nvPr>
            <p:ph type="subTitle" idx="1"/>
          </p:nvPr>
        </p:nvSpPr>
        <p:spPr>
          <a:xfrm>
            <a:off x="229728" y="1205601"/>
            <a:ext cx="6215517" cy="213456"/>
          </a:xfrm>
        </p:spPr>
        <p:txBody>
          <a:bodyPr/>
          <a:lstStyle/>
          <a:p>
            <a:r>
              <a:rPr lang="en-GB" sz="1400" dirty="0"/>
              <a:t>Median performance of gilts around the start of easing cycles</a:t>
            </a:r>
          </a:p>
        </p:txBody>
      </p:sp>
      <p:sp>
        <p:nvSpPr>
          <p:cNvPr id="8" name="Title 7">
            <a:extLst>
              <a:ext uri="{FF2B5EF4-FFF2-40B4-BE49-F238E27FC236}">
                <a16:creationId xmlns:a16="http://schemas.microsoft.com/office/drawing/2014/main" id="{752A5A5D-F235-7619-BEBE-6ECF8B188608}"/>
              </a:ext>
            </a:extLst>
          </p:cNvPr>
          <p:cNvSpPr>
            <a:spLocks noGrp="1"/>
          </p:cNvSpPr>
          <p:nvPr>
            <p:ph type="title"/>
          </p:nvPr>
        </p:nvSpPr>
        <p:spPr>
          <a:xfrm>
            <a:off x="229728" y="640924"/>
            <a:ext cx="9438026" cy="566309"/>
          </a:xfrm>
        </p:spPr>
        <p:txBody>
          <a:bodyPr/>
          <a:lstStyle/>
          <a:p>
            <a:r>
              <a:rPr lang="en-GB" dirty="0">
                <a:solidFill>
                  <a:schemeClr val="accent1"/>
                </a:solidFill>
              </a:rPr>
              <a:t>Historically, bonds begin to outperform in the months before rate cuts happen</a:t>
            </a:r>
            <a:endParaRPr lang="en-GB" dirty="0"/>
          </a:p>
        </p:txBody>
      </p:sp>
      <p:pic>
        <p:nvPicPr>
          <p:cNvPr id="9" name="Picture 8">
            <a:extLst>
              <a:ext uri="{FF2B5EF4-FFF2-40B4-BE49-F238E27FC236}">
                <a16:creationId xmlns:a16="http://schemas.microsoft.com/office/drawing/2014/main" id="{25903832-0C85-767D-C6D8-136784D4FB0A}"/>
              </a:ext>
            </a:extLst>
          </p:cNvPr>
          <p:cNvPicPr>
            <a:picLocks noChangeAspect="1"/>
          </p:cNvPicPr>
          <p:nvPr/>
        </p:nvPicPr>
        <p:blipFill>
          <a:blip r:embed="rId4"/>
          <a:stretch>
            <a:fillRect/>
          </a:stretch>
        </p:blipFill>
        <p:spPr>
          <a:xfrm>
            <a:off x="233743" y="1582738"/>
            <a:ext cx="7089077" cy="4608050"/>
          </a:xfrm>
          <a:prstGeom prst="rect">
            <a:avLst/>
          </a:prstGeom>
        </p:spPr>
      </p:pic>
    </p:spTree>
    <p:extLst>
      <p:ext uri="{BB962C8B-B14F-4D97-AF65-F5344CB8AC3E}">
        <p14:creationId xmlns:p14="http://schemas.microsoft.com/office/powerpoint/2010/main" val="3028250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67B040-7037-362A-A2AE-A0EA55F01361}"/>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5C7D2F95-ACF9-D469-C63A-0EA086208CFB}"/>
              </a:ext>
            </a:extLst>
          </p:cNvPr>
          <p:cNvSpPr>
            <a:spLocks noGrp="1"/>
          </p:cNvSpPr>
          <p:nvPr>
            <p:ph type="sldNum" sz="quarter" idx="12"/>
          </p:nvPr>
        </p:nvSpPr>
        <p:spPr/>
        <p:txBody>
          <a:bodyPr/>
          <a:lstStyle/>
          <a:p>
            <a:fld id="{91D568E7-61F5-D04E-995D-81EF41C01A2A}" type="slidenum">
              <a:rPr lang="en-GB" smtClean="0"/>
              <a:t>23</a:t>
            </a:fld>
            <a:endParaRPr lang="en-GB"/>
          </a:p>
        </p:txBody>
      </p:sp>
      <p:sp>
        <p:nvSpPr>
          <p:cNvPr id="5" name="Text Placeholder 4">
            <a:extLst>
              <a:ext uri="{FF2B5EF4-FFF2-40B4-BE49-F238E27FC236}">
                <a16:creationId xmlns:a16="http://schemas.microsoft.com/office/drawing/2014/main" id="{E0DFFE48-A77E-2569-5365-B6DC8C95DB0C}"/>
              </a:ext>
            </a:extLst>
          </p:cNvPr>
          <p:cNvSpPr>
            <a:spLocks noGrp="1"/>
          </p:cNvSpPr>
          <p:nvPr>
            <p:ph type="body" sz="quarter" idx="17"/>
          </p:nvPr>
        </p:nvSpPr>
        <p:spPr>
          <a:xfrm>
            <a:off x="233743" y="6281627"/>
            <a:ext cx="7252907" cy="362022"/>
          </a:xfrm>
        </p:spPr>
        <p:txBody>
          <a:bodyPr/>
          <a:lstStyle/>
          <a:p>
            <a:r>
              <a:rPr lang="en-GB" dirty="0"/>
              <a:t>Sources: Piper Sandler, Rathbones</a:t>
            </a:r>
          </a:p>
          <a:p>
            <a:r>
              <a:rPr lang="en-GB" dirty="0">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9757EFE0-D44D-47EF-56D4-B9E9DF2AB1BF}"/>
              </a:ext>
            </a:extLst>
          </p:cNvPr>
          <p:cNvSpPr>
            <a:spLocks noGrp="1"/>
          </p:cNvSpPr>
          <p:nvPr>
            <p:ph type="subTitle" idx="1"/>
          </p:nvPr>
        </p:nvSpPr>
        <p:spPr>
          <a:xfrm>
            <a:off x="229728" y="1205601"/>
            <a:ext cx="7831597" cy="213456"/>
          </a:xfrm>
        </p:spPr>
        <p:txBody>
          <a:bodyPr/>
          <a:lstStyle/>
          <a:p>
            <a:r>
              <a:rPr lang="en-GB" sz="1400" dirty="0"/>
              <a:t>Sector-neutral ‘quality factor’ out</a:t>
            </a:r>
            <a:r>
              <a:rPr lang="en-GB" sz="1400" dirty="0">
                <a:solidFill>
                  <a:schemeClr val="accent1"/>
                </a:solidFill>
              </a:rPr>
              <a:t>performance (highest ‘quality’ vs lowest ‘quality’)</a:t>
            </a:r>
            <a:endParaRPr lang="en-GB" dirty="0"/>
          </a:p>
        </p:txBody>
      </p:sp>
      <p:sp>
        <p:nvSpPr>
          <p:cNvPr id="8" name="Title 7">
            <a:extLst>
              <a:ext uri="{FF2B5EF4-FFF2-40B4-BE49-F238E27FC236}">
                <a16:creationId xmlns:a16="http://schemas.microsoft.com/office/drawing/2014/main" id="{FE118220-1D02-DA4F-8DA0-0CA6AC0CB40D}"/>
              </a:ext>
            </a:extLst>
          </p:cNvPr>
          <p:cNvSpPr>
            <a:spLocks noGrp="1"/>
          </p:cNvSpPr>
          <p:nvPr>
            <p:ph type="title"/>
          </p:nvPr>
        </p:nvSpPr>
        <p:spPr>
          <a:xfrm>
            <a:off x="229728" y="640924"/>
            <a:ext cx="9729612" cy="566309"/>
          </a:xfrm>
        </p:spPr>
        <p:txBody>
          <a:bodyPr/>
          <a:lstStyle/>
          <a:p>
            <a:r>
              <a:rPr lang="en-GB" spc="-20" dirty="0"/>
              <a:t>Firms which have strong balance sheets, higher interest coverage and more efficient investments have outperformed</a:t>
            </a:r>
          </a:p>
        </p:txBody>
      </p:sp>
      <p:pic>
        <p:nvPicPr>
          <p:cNvPr id="9" name="Picture 8">
            <a:extLst>
              <a:ext uri="{FF2B5EF4-FFF2-40B4-BE49-F238E27FC236}">
                <a16:creationId xmlns:a16="http://schemas.microsoft.com/office/drawing/2014/main" id="{56CF59C6-F7F9-801F-2E30-47F2866BC2A4}"/>
              </a:ext>
            </a:extLst>
          </p:cNvPr>
          <p:cNvPicPr>
            <a:picLocks noChangeAspect="1"/>
          </p:cNvPicPr>
          <p:nvPr/>
        </p:nvPicPr>
        <p:blipFill>
          <a:blip r:embed="rId4"/>
          <a:stretch>
            <a:fillRect/>
          </a:stretch>
        </p:blipFill>
        <p:spPr>
          <a:xfrm>
            <a:off x="231775" y="1596537"/>
            <a:ext cx="7023100" cy="4565164"/>
          </a:xfrm>
          <a:prstGeom prst="rect">
            <a:avLst/>
          </a:prstGeom>
        </p:spPr>
      </p:pic>
    </p:spTree>
    <p:extLst>
      <p:ext uri="{BB962C8B-B14F-4D97-AF65-F5344CB8AC3E}">
        <p14:creationId xmlns:p14="http://schemas.microsoft.com/office/powerpoint/2010/main" val="2855196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86DA66-C574-C183-BB68-F359A33F3BF1}"/>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8DB4D40A-5D00-CED8-1E75-905FB6DDB571}"/>
              </a:ext>
            </a:extLst>
          </p:cNvPr>
          <p:cNvSpPr>
            <a:spLocks noGrp="1"/>
          </p:cNvSpPr>
          <p:nvPr>
            <p:ph type="sldNum" sz="quarter" idx="12"/>
          </p:nvPr>
        </p:nvSpPr>
        <p:spPr/>
        <p:txBody>
          <a:bodyPr/>
          <a:lstStyle/>
          <a:p>
            <a:fld id="{91D568E7-61F5-D04E-995D-81EF41C01A2A}" type="slidenum">
              <a:rPr lang="en-GB" smtClean="0"/>
              <a:t>24</a:t>
            </a:fld>
            <a:endParaRPr lang="en-GB"/>
          </a:p>
        </p:txBody>
      </p:sp>
      <p:sp>
        <p:nvSpPr>
          <p:cNvPr id="5" name="Text Placeholder 4">
            <a:extLst>
              <a:ext uri="{FF2B5EF4-FFF2-40B4-BE49-F238E27FC236}">
                <a16:creationId xmlns:a16="http://schemas.microsoft.com/office/drawing/2014/main" id="{8FED51EE-6365-F0A6-FAF6-529DB399F93C}"/>
              </a:ext>
            </a:extLst>
          </p:cNvPr>
          <p:cNvSpPr>
            <a:spLocks noGrp="1"/>
          </p:cNvSpPr>
          <p:nvPr>
            <p:ph type="body" sz="quarter" idx="17"/>
          </p:nvPr>
        </p:nvSpPr>
        <p:spPr>
          <a:xfrm>
            <a:off x="233743" y="6402301"/>
            <a:ext cx="7607237" cy="241348"/>
          </a:xfrm>
        </p:spPr>
        <p:txBody>
          <a:bodyPr/>
          <a:lstStyle/>
          <a:p>
            <a:r>
              <a:rPr lang="en-GB" dirty="0"/>
              <a:t>Sources: LSEG, Rathbones; *prices relative to forecasted earnings over the next 12 months</a:t>
            </a:r>
          </a:p>
          <a:p>
            <a:r>
              <a:rPr lang="en-GB" dirty="0">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78D0A191-E108-1DA3-E155-E9BC844BC461}"/>
              </a:ext>
            </a:extLst>
          </p:cNvPr>
          <p:cNvSpPr>
            <a:spLocks noGrp="1"/>
          </p:cNvSpPr>
          <p:nvPr>
            <p:ph type="subTitle" idx="1"/>
          </p:nvPr>
        </p:nvSpPr>
        <p:spPr>
          <a:xfrm>
            <a:off x="229728" y="1205601"/>
            <a:ext cx="6215517" cy="213456"/>
          </a:xfrm>
        </p:spPr>
        <p:txBody>
          <a:bodyPr/>
          <a:lstStyle/>
          <a:p>
            <a:r>
              <a:rPr lang="en-GB" sz="1400" dirty="0"/>
              <a:t>12M forward price/earnings ratios*</a:t>
            </a:r>
            <a:endParaRPr lang="en-GB" sz="1200" dirty="0"/>
          </a:p>
        </p:txBody>
      </p:sp>
      <p:sp>
        <p:nvSpPr>
          <p:cNvPr id="8" name="Title 7">
            <a:extLst>
              <a:ext uri="{FF2B5EF4-FFF2-40B4-BE49-F238E27FC236}">
                <a16:creationId xmlns:a16="http://schemas.microsoft.com/office/drawing/2014/main" id="{D48EAEDE-3960-1F45-8A12-4E66F1BE1350}"/>
              </a:ext>
            </a:extLst>
          </p:cNvPr>
          <p:cNvSpPr>
            <a:spLocks noGrp="1"/>
          </p:cNvSpPr>
          <p:nvPr>
            <p:ph type="title"/>
          </p:nvPr>
        </p:nvSpPr>
        <p:spPr>
          <a:xfrm>
            <a:off x="229728" y="640924"/>
            <a:ext cx="9622932" cy="556051"/>
          </a:xfrm>
        </p:spPr>
        <p:txBody>
          <a:bodyPr/>
          <a:lstStyle/>
          <a:p>
            <a:r>
              <a:rPr lang="en-GB" dirty="0"/>
              <a:t>Japan’s NIKKEI INDEX HAS SURPASSED ITS 1989 PEAK; UNLIKE BACK THEN, VALUATIONS ARE MORE ATTRACTIVE RELATIVE TO ELSEWHERE</a:t>
            </a:r>
          </a:p>
        </p:txBody>
      </p:sp>
      <p:pic>
        <p:nvPicPr>
          <p:cNvPr id="9" name="Picture 8">
            <a:extLst>
              <a:ext uri="{FF2B5EF4-FFF2-40B4-BE49-F238E27FC236}">
                <a16:creationId xmlns:a16="http://schemas.microsoft.com/office/drawing/2014/main" id="{0F42551B-5196-63CB-A2D6-4F8148F93938}"/>
              </a:ext>
            </a:extLst>
          </p:cNvPr>
          <p:cNvPicPr>
            <a:picLocks noChangeAspect="1"/>
          </p:cNvPicPr>
          <p:nvPr/>
        </p:nvPicPr>
        <p:blipFill>
          <a:blip r:embed="rId4"/>
          <a:stretch>
            <a:fillRect/>
          </a:stretch>
        </p:blipFill>
        <p:spPr>
          <a:xfrm>
            <a:off x="233742" y="1582737"/>
            <a:ext cx="7119557" cy="4623793"/>
          </a:xfrm>
          <a:prstGeom prst="rect">
            <a:avLst/>
          </a:prstGeom>
        </p:spPr>
      </p:pic>
    </p:spTree>
    <p:extLst>
      <p:ext uri="{BB962C8B-B14F-4D97-AF65-F5344CB8AC3E}">
        <p14:creationId xmlns:p14="http://schemas.microsoft.com/office/powerpoint/2010/main" val="4159004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78B6A0-BAEE-843F-0C3C-8677CA8E5645}"/>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2C90CD47-1FCE-9093-8E75-30487EC42D6E}"/>
              </a:ext>
            </a:extLst>
          </p:cNvPr>
          <p:cNvSpPr>
            <a:spLocks noGrp="1"/>
          </p:cNvSpPr>
          <p:nvPr>
            <p:ph type="sldNum" sz="quarter" idx="12"/>
          </p:nvPr>
        </p:nvSpPr>
        <p:spPr/>
        <p:txBody>
          <a:bodyPr/>
          <a:lstStyle/>
          <a:p>
            <a:fld id="{91D568E7-61F5-D04E-995D-81EF41C01A2A}" type="slidenum">
              <a:rPr lang="en-GB" smtClean="0"/>
              <a:t>25</a:t>
            </a:fld>
            <a:endParaRPr lang="en-GB"/>
          </a:p>
        </p:txBody>
      </p:sp>
      <p:sp>
        <p:nvSpPr>
          <p:cNvPr id="5" name="Text Placeholder 4">
            <a:extLst>
              <a:ext uri="{FF2B5EF4-FFF2-40B4-BE49-F238E27FC236}">
                <a16:creationId xmlns:a16="http://schemas.microsoft.com/office/drawing/2014/main" id="{7FA3B058-F6E3-D759-1F9C-2FA4685345C1}"/>
              </a:ext>
            </a:extLst>
          </p:cNvPr>
          <p:cNvSpPr>
            <a:spLocks noGrp="1"/>
          </p:cNvSpPr>
          <p:nvPr>
            <p:ph type="body" sz="quarter" idx="17"/>
          </p:nvPr>
        </p:nvSpPr>
        <p:spPr>
          <a:xfrm>
            <a:off x="233743" y="6522975"/>
            <a:ext cx="7759637" cy="120674"/>
          </a:xfrm>
        </p:spPr>
        <p:txBody>
          <a:bodyPr/>
          <a:lstStyle/>
          <a:p>
            <a:r>
              <a:rPr lang="en-GB" dirty="0">
                <a:latin typeface="+mj-lt"/>
              </a:rPr>
              <a:t>Investments can go down as well as up and you could get back less than you invested. Past performance is not a reliable indicator of future results.</a:t>
            </a:r>
          </a:p>
        </p:txBody>
      </p:sp>
      <p:sp>
        <p:nvSpPr>
          <p:cNvPr id="8" name="Title 7">
            <a:extLst>
              <a:ext uri="{FF2B5EF4-FFF2-40B4-BE49-F238E27FC236}">
                <a16:creationId xmlns:a16="http://schemas.microsoft.com/office/drawing/2014/main" id="{40E30862-C297-2260-0E1D-4067020CC959}"/>
              </a:ext>
            </a:extLst>
          </p:cNvPr>
          <p:cNvSpPr>
            <a:spLocks noGrp="1"/>
          </p:cNvSpPr>
          <p:nvPr>
            <p:ph type="title"/>
          </p:nvPr>
        </p:nvSpPr>
        <p:spPr>
          <a:xfrm>
            <a:off x="229728" y="640924"/>
            <a:ext cx="9438026" cy="283154"/>
          </a:xfrm>
        </p:spPr>
        <p:txBody>
          <a:bodyPr/>
          <a:lstStyle/>
          <a:p>
            <a:r>
              <a:rPr lang="en-GB" sz="2000" dirty="0"/>
              <a:t>Companies aligned to major structural themes may do well</a:t>
            </a:r>
            <a:endParaRPr lang="en-GB" dirty="0"/>
          </a:p>
        </p:txBody>
      </p:sp>
      <p:pic>
        <p:nvPicPr>
          <p:cNvPr id="9" name="Picture 8">
            <a:extLst>
              <a:ext uri="{FF2B5EF4-FFF2-40B4-BE49-F238E27FC236}">
                <a16:creationId xmlns:a16="http://schemas.microsoft.com/office/drawing/2014/main" id="{A8A1C38C-EA94-19A3-23ED-C92557DBE827}"/>
              </a:ext>
            </a:extLst>
          </p:cNvPr>
          <p:cNvPicPr>
            <a:picLocks noChangeAspect="1"/>
          </p:cNvPicPr>
          <p:nvPr/>
        </p:nvPicPr>
        <p:blipFill>
          <a:blip r:embed="rId4"/>
          <a:stretch>
            <a:fillRect/>
          </a:stretch>
        </p:blipFill>
        <p:spPr>
          <a:xfrm rot="216247">
            <a:off x="3917918" y="1747879"/>
            <a:ext cx="2940217" cy="3818845"/>
          </a:xfrm>
          <a:prstGeom prst="rect">
            <a:avLst/>
          </a:prstGeom>
        </p:spPr>
      </p:pic>
      <p:pic>
        <p:nvPicPr>
          <p:cNvPr id="10" name="Picture 9">
            <a:extLst>
              <a:ext uri="{FF2B5EF4-FFF2-40B4-BE49-F238E27FC236}">
                <a16:creationId xmlns:a16="http://schemas.microsoft.com/office/drawing/2014/main" id="{FD354210-476E-765A-DBE4-D504F05964E8}"/>
              </a:ext>
            </a:extLst>
          </p:cNvPr>
          <p:cNvPicPr>
            <a:picLocks noChangeAspect="1"/>
          </p:cNvPicPr>
          <p:nvPr/>
        </p:nvPicPr>
        <p:blipFill>
          <a:blip r:embed="rId5"/>
          <a:stretch>
            <a:fillRect/>
          </a:stretch>
        </p:blipFill>
        <p:spPr>
          <a:xfrm rot="20826676">
            <a:off x="1310571" y="1817004"/>
            <a:ext cx="2742239" cy="3869001"/>
          </a:xfrm>
          <a:prstGeom prst="rect">
            <a:avLst/>
          </a:prstGeom>
        </p:spPr>
      </p:pic>
    </p:spTree>
    <p:extLst>
      <p:ext uri="{BB962C8B-B14F-4D97-AF65-F5344CB8AC3E}">
        <p14:creationId xmlns:p14="http://schemas.microsoft.com/office/powerpoint/2010/main" val="2786941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FC45ED-926F-5EAB-1BFB-447AB08DFB2A}"/>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A66A3CD8-119F-6DCB-B1A8-FB07AD82485E}"/>
              </a:ext>
            </a:extLst>
          </p:cNvPr>
          <p:cNvSpPr>
            <a:spLocks noGrp="1"/>
          </p:cNvSpPr>
          <p:nvPr>
            <p:ph type="sldNum" sz="quarter" idx="12"/>
          </p:nvPr>
        </p:nvSpPr>
        <p:spPr/>
        <p:txBody>
          <a:bodyPr/>
          <a:lstStyle/>
          <a:p>
            <a:fld id="{91D568E7-61F5-D04E-995D-81EF41C01A2A}" type="slidenum">
              <a:rPr lang="en-GB" smtClean="0"/>
              <a:t>26</a:t>
            </a:fld>
            <a:endParaRPr lang="en-GB"/>
          </a:p>
        </p:txBody>
      </p:sp>
      <p:sp>
        <p:nvSpPr>
          <p:cNvPr id="5" name="Text Placeholder 4">
            <a:extLst>
              <a:ext uri="{FF2B5EF4-FFF2-40B4-BE49-F238E27FC236}">
                <a16:creationId xmlns:a16="http://schemas.microsoft.com/office/drawing/2014/main" id="{01E8DA86-9281-E1B8-B1DD-C53C7242FB30}"/>
              </a:ext>
            </a:extLst>
          </p:cNvPr>
          <p:cNvSpPr>
            <a:spLocks noGrp="1"/>
          </p:cNvSpPr>
          <p:nvPr>
            <p:ph type="body" sz="quarter" idx="17"/>
          </p:nvPr>
        </p:nvSpPr>
        <p:spPr>
          <a:xfrm>
            <a:off x="233743" y="6281627"/>
            <a:ext cx="7252907" cy="362022"/>
          </a:xfrm>
        </p:spPr>
        <p:txBody>
          <a:bodyPr/>
          <a:lstStyle/>
          <a:p>
            <a:r>
              <a:rPr lang="en-GB" dirty="0"/>
              <a:t>Sources: LSEG, Rathbones;*prices relative to forecasted earnings over the next 12 months</a:t>
            </a:r>
          </a:p>
          <a:p>
            <a:r>
              <a:rPr lang="en-GB" dirty="0">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B2EFF33D-0A0B-BBAB-6451-5C1FAD3CBD4B}"/>
              </a:ext>
            </a:extLst>
          </p:cNvPr>
          <p:cNvSpPr>
            <a:spLocks noGrp="1"/>
          </p:cNvSpPr>
          <p:nvPr>
            <p:ph type="subTitle" idx="1"/>
          </p:nvPr>
        </p:nvSpPr>
        <p:spPr>
          <a:xfrm>
            <a:off x="229728" y="1205601"/>
            <a:ext cx="6215517" cy="213456"/>
          </a:xfrm>
        </p:spPr>
        <p:txBody>
          <a:bodyPr/>
          <a:lstStyle/>
          <a:p>
            <a:r>
              <a:rPr lang="en-GB" sz="1400" dirty="0"/>
              <a:t>Difference in 12M forward price/earnings ratios* to S&amp;P 500</a:t>
            </a:r>
            <a:endParaRPr lang="en-GB" sz="1200" dirty="0"/>
          </a:p>
        </p:txBody>
      </p:sp>
      <p:sp>
        <p:nvSpPr>
          <p:cNvPr id="8" name="Title 7">
            <a:extLst>
              <a:ext uri="{FF2B5EF4-FFF2-40B4-BE49-F238E27FC236}">
                <a16:creationId xmlns:a16="http://schemas.microsoft.com/office/drawing/2014/main" id="{A240F10B-0A37-DCAA-CD28-B8E01E9F67D5}"/>
              </a:ext>
            </a:extLst>
          </p:cNvPr>
          <p:cNvSpPr>
            <a:spLocks noGrp="1"/>
          </p:cNvSpPr>
          <p:nvPr>
            <p:ph type="title"/>
          </p:nvPr>
        </p:nvSpPr>
        <p:spPr>
          <a:xfrm>
            <a:off x="229728" y="640924"/>
            <a:ext cx="9438026" cy="566309"/>
          </a:xfrm>
        </p:spPr>
        <p:txBody>
          <a:bodyPr/>
          <a:lstStyle/>
          <a:p>
            <a:r>
              <a:rPr lang="en-GB" dirty="0"/>
              <a:t>Smaller stocks appear attractively valued, especially compared to US large caps</a:t>
            </a:r>
          </a:p>
        </p:txBody>
      </p:sp>
      <p:pic>
        <p:nvPicPr>
          <p:cNvPr id="9" name="Picture 8">
            <a:extLst>
              <a:ext uri="{FF2B5EF4-FFF2-40B4-BE49-F238E27FC236}">
                <a16:creationId xmlns:a16="http://schemas.microsoft.com/office/drawing/2014/main" id="{A96766C4-643C-01DC-92F0-CF26D7FA0509}"/>
              </a:ext>
            </a:extLst>
          </p:cNvPr>
          <p:cNvPicPr>
            <a:picLocks noChangeAspect="1"/>
          </p:cNvPicPr>
          <p:nvPr/>
        </p:nvPicPr>
        <p:blipFill>
          <a:blip r:embed="rId4"/>
          <a:stretch>
            <a:fillRect/>
          </a:stretch>
        </p:blipFill>
        <p:spPr>
          <a:xfrm>
            <a:off x="210996" y="1604624"/>
            <a:ext cx="7009717" cy="4556464"/>
          </a:xfrm>
          <a:prstGeom prst="rect">
            <a:avLst/>
          </a:prstGeom>
        </p:spPr>
      </p:pic>
    </p:spTree>
    <p:extLst>
      <p:ext uri="{BB962C8B-B14F-4D97-AF65-F5344CB8AC3E}">
        <p14:creationId xmlns:p14="http://schemas.microsoft.com/office/powerpoint/2010/main" val="3202265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ailboat on the water&#10;&#10;Description automatically generated">
            <a:extLst>
              <a:ext uri="{FF2B5EF4-FFF2-40B4-BE49-F238E27FC236}">
                <a16:creationId xmlns:a16="http://schemas.microsoft.com/office/drawing/2014/main" id="{9AB45714-801C-DAF3-81C1-79DD538A2651}"/>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l="38045" t="1534" r="11955" b="1612"/>
          <a:stretch/>
        </p:blipFill>
        <p:spPr>
          <a:xfrm>
            <a:off x="4953000" y="0"/>
            <a:ext cx="4953000" cy="6852536"/>
          </a:xfrm>
          <a:prstGeom prst="rect">
            <a:avLst/>
          </a:prstGeom>
        </p:spPr>
      </p:pic>
      <p:pic>
        <p:nvPicPr>
          <p:cNvPr id="13" name="Picture Placeholder 6">
            <a:extLst>
              <a:ext uri="{FF2B5EF4-FFF2-40B4-BE49-F238E27FC236}">
                <a16:creationId xmlns:a16="http://schemas.microsoft.com/office/drawing/2014/main" id="{E678900D-281C-BF6F-7E15-F6E27D54350A}"/>
              </a:ext>
            </a:extLst>
          </p:cNvPr>
          <p:cNvPicPr>
            <a:picLocks noChangeAspect="1"/>
          </p:cNvPicPr>
          <p:nvPr/>
        </p:nvPicPr>
        <p:blipFill>
          <a:blip r:embed="rId5" cstate="email">
            <a:alphaModFix amt="45000"/>
            <a:extLst>
              <a:ext uri="{28A0092B-C50C-407E-A947-70E740481C1C}">
                <a14:useLocalDpi xmlns:a14="http://schemas.microsoft.com/office/drawing/2010/main"/>
              </a:ext>
              <a:ext uri="{96DAC541-7B7A-43D3-8B79-37D633B846F1}">
                <asvg:svgBlip xmlns:asvg="http://schemas.microsoft.com/office/drawing/2016/SVG/main" r:embed="rId6"/>
              </a:ext>
            </a:extLst>
          </a:blip>
          <a:srcRect t="262" b="262"/>
          <a:stretch>
            <a:fillRect/>
          </a:stretch>
        </p:blipFill>
        <p:spPr>
          <a:xfrm>
            <a:off x="8295840" y="6479880"/>
            <a:ext cx="1371914" cy="148789"/>
          </a:xfrm>
          <a:prstGeom prst="rect">
            <a:avLst/>
          </a:prstGeom>
        </p:spPr>
      </p:pic>
      <p:sp>
        <p:nvSpPr>
          <p:cNvPr id="2" name="Footer Placeholder 1">
            <a:extLst>
              <a:ext uri="{FF2B5EF4-FFF2-40B4-BE49-F238E27FC236}">
                <a16:creationId xmlns:a16="http://schemas.microsoft.com/office/drawing/2014/main" id="{572B2EF0-39D6-D03F-92AB-33C8CC084489}"/>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08904C43-3905-35B8-4B5F-D3BD4C9FEC54}"/>
              </a:ext>
            </a:extLst>
          </p:cNvPr>
          <p:cNvSpPr>
            <a:spLocks noGrp="1"/>
          </p:cNvSpPr>
          <p:nvPr>
            <p:ph type="sldNum" sz="quarter" idx="12"/>
          </p:nvPr>
        </p:nvSpPr>
        <p:spPr/>
        <p:txBody>
          <a:bodyPr/>
          <a:lstStyle/>
          <a:p>
            <a:fld id="{91D568E7-61F5-D04E-995D-81EF41C01A2A}" type="slidenum">
              <a:rPr lang="en-GB" smtClean="0">
                <a:solidFill>
                  <a:schemeClr val="bg1"/>
                </a:solidFill>
              </a:rPr>
              <a:t>27</a:t>
            </a:fld>
            <a:endParaRPr lang="en-GB">
              <a:solidFill>
                <a:schemeClr val="bg1"/>
              </a:solidFill>
            </a:endParaRPr>
          </a:p>
        </p:txBody>
      </p:sp>
      <p:sp>
        <p:nvSpPr>
          <p:cNvPr id="8" name="Title 7">
            <a:extLst>
              <a:ext uri="{FF2B5EF4-FFF2-40B4-BE49-F238E27FC236}">
                <a16:creationId xmlns:a16="http://schemas.microsoft.com/office/drawing/2014/main" id="{8AABDE34-DC38-8340-500B-FA6698478BA5}"/>
              </a:ext>
            </a:extLst>
          </p:cNvPr>
          <p:cNvSpPr>
            <a:spLocks noGrp="1"/>
          </p:cNvSpPr>
          <p:nvPr>
            <p:ph type="title"/>
          </p:nvPr>
        </p:nvSpPr>
        <p:spPr>
          <a:xfrm>
            <a:off x="229729" y="640924"/>
            <a:ext cx="4606858" cy="283154"/>
          </a:xfrm>
        </p:spPr>
        <p:txBody>
          <a:bodyPr/>
          <a:lstStyle/>
          <a:p>
            <a:r>
              <a:rPr lang="en-GB" sz="2000" dirty="0"/>
              <a:t>Key takeaways</a:t>
            </a:r>
            <a:endParaRPr lang="en-GB" dirty="0"/>
          </a:p>
        </p:txBody>
      </p:sp>
      <p:sp>
        <p:nvSpPr>
          <p:cNvPr id="10" name="TextBox 9">
            <a:extLst>
              <a:ext uri="{FF2B5EF4-FFF2-40B4-BE49-F238E27FC236}">
                <a16:creationId xmlns:a16="http://schemas.microsoft.com/office/drawing/2014/main" id="{053A0B6B-4BC0-518B-BB8C-A946446FE320}"/>
              </a:ext>
            </a:extLst>
          </p:cNvPr>
          <p:cNvSpPr txBox="1"/>
          <p:nvPr/>
        </p:nvSpPr>
        <p:spPr>
          <a:xfrm>
            <a:off x="233743" y="1585646"/>
            <a:ext cx="4086797" cy="2991752"/>
          </a:xfrm>
          <a:prstGeom prst="rect">
            <a:avLst/>
          </a:prstGeom>
          <a:noFill/>
        </p:spPr>
        <p:txBody>
          <a:bodyPr wrap="square" lIns="0" rtlCol="0">
            <a:noAutofit/>
          </a:bodyPr>
          <a:lstStyle/>
          <a:p>
            <a:pPr marL="182563" indent="-182563">
              <a:spcAft>
                <a:spcPts val="1200"/>
              </a:spcAft>
              <a:buFont typeface="Georgia" panose="02040502050405020303" pitchFamily="18" charset="0"/>
              <a:buChar char="—"/>
            </a:pPr>
            <a:r>
              <a:rPr lang="en-GB" sz="1100" dirty="0"/>
              <a:t>The big lesson from 2023: markets have been volatile but if you were able to accept risk, it made sense to stay invested</a:t>
            </a:r>
          </a:p>
          <a:p>
            <a:pPr marL="182563" indent="-182563">
              <a:spcAft>
                <a:spcPts val="1200"/>
              </a:spcAft>
              <a:buFont typeface="Georgia" panose="02040502050405020303" pitchFamily="18" charset="0"/>
              <a:buChar char="—"/>
            </a:pPr>
            <a:r>
              <a:rPr lang="en-GB" sz="1100" dirty="0"/>
              <a:t>Look for structural drivers, such as those found in Japan or from the major themes of a changing world</a:t>
            </a:r>
          </a:p>
          <a:p>
            <a:pPr marL="182563" indent="-182563">
              <a:spcAft>
                <a:spcPts val="1200"/>
              </a:spcAft>
              <a:buFont typeface="Georgia" panose="02040502050405020303" pitchFamily="18" charset="0"/>
              <a:buChar char="—"/>
            </a:pPr>
            <a:r>
              <a:rPr lang="en-GB" sz="1100" dirty="0"/>
              <a:t>Look for areas that appear undervalued, such as smaller stocks in the US and Europe</a:t>
            </a:r>
          </a:p>
          <a:p>
            <a:pPr marL="182563" indent="-182563">
              <a:spcAft>
                <a:spcPts val="1200"/>
              </a:spcAft>
              <a:buFont typeface="Georgia" panose="02040502050405020303" pitchFamily="18" charset="0"/>
              <a:buChar char="—"/>
            </a:pPr>
            <a:r>
              <a:rPr lang="en-GB" sz="1100" dirty="0"/>
              <a:t>With many market segments offering very attractively priced opportunities, there’s much to look forward to, even if there are a few bumps in the road ahead</a:t>
            </a:r>
          </a:p>
        </p:txBody>
      </p:sp>
      <p:sp>
        <p:nvSpPr>
          <p:cNvPr id="11" name="Text Placeholder 10">
            <a:extLst>
              <a:ext uri="{FF2B5EF4-FFF2-40B4-BE49-F238E27FC236}">
                <a16:creationId xmlns:a16="http://schemas.microsoft.com/office/drawing/2014/main" id="{BDB3FA9E-321E-0632-4341-A4140C3238E8}"/>
              </a:ext>
            </a:extLst>
          </p:cNvPr>
          <p:cNvSpPr>
            <a:spLocks noGrp="1"/>
          </p:cNvSpPr>
          <p:nvPr>
            <p:ph type="body" sz="quarter" idx="17"/>
          </p:nvPr>
        </p:nvSpPr>
        <p:spPr>
          <a:xfrm>
            <a:off x="233743" y="6402301"/>
            <a:ext cx="4536377" cy="241348"/>
          </a:xfrm>
        </p:spPr>
        <p:txBody>
          <a:bodyPr/>
          <a:lstStyle/>
          <a:p>
            <a:r>
              <a:rPr lang="en-GB" dirty="0">
                <a:latin typeface="+mj-lt"/>
              </a:rPr>
              <a:t>Investments can go down as well as up and you could get back less than you invested. Past performance is not a reliable indicator of future results.</a:t>
            </a:r>
          </a:p>
        </p:txBody>
      </p:sp>
    </p:spTree>
    <p:extLst>
      <p:ext uri="{BB962C8B-B14F-4D97-AF65-F5344CB8AC3E}">
        <p14:creationId xmlns:p14="http://schemas.microsoft.com/office/powerpoint/2010/main" val="3669155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70AED3-EFC4-690F-036B-0F700A6566F7}"/>
              </a:ext>
            </a:extLst>
          </p:cNvPr>
          <p:cNvSpPr>
            <a:spLocks noGrp="1"/>
          </p:cNvSpPr>
          <p:nvPr>
            <p:ph type="ftr" sz="quarter" idx="11"/>
            <p:custDataLst>
              <p:custData r:id="rId1"/>
            </p:custDataLst>
          </p:nvPr>
        </p:nvSpPr>
        <p:spPr>
          <a:xfrm>
            <a:off x="232188" y="200885"/>
            <a:ext cx="6215517" cy="362022"/>
          </a:xfrm>
        </p:spPr>
        <p:txBody>
          <a:bodyPr/>
          <a:lstStyle/>
          <a:p>
            <a:r>
              <a:rPr lang="en-GB" dirty="0"/>
              <a:t>Rathbones Investment Management</a:t>
            </a:r>
          </a:p>
          <a:p>
            <a:endParaRPr lang="en-GB" dirty="0"/>
          </a:p>
          <a:p>
            <a:endParaRPr lang="en-GB" dirty="0"/>
          </a:p>
        </p:txBody>
      </p:sp>
      <p:sp>
        <p:nvSpPr>
          <p:cNvPr id="4" name="Slide Number Placeholder 3">
            <a:extLst>
              <a:ext uri="{FF2B5EF4-FFF2-40B4-BE49-F238E27FC236}">
                <a16:creationId xmlns:a16="http://schemas.microsoft.com/office/drawing/2014/main" id="{38DA2F40-1870-FEF8-25CA-01B445F9C159}"/>
              </a:ext>
            </a:extLst>
          </p:cNvPr>
          <p:cNvSpPr>
            <a:spLocks noGrp="1"/>
          </p:cNvSpPr>
          <p:nvPr>
            <p:ph type="sldNum" sz="quarter" idx="12"/>
          </p:nvPr>
        </p:nvSpPr>
        <p:spPr/>
        <p:txBody>
          <a:bodyPr/>
          <a:lstStyle/>
          <a:p>
            <a:fld id="{91D568E7-61F5-D04E-995D-81EF41C01A2A}" type="slidenum">
              <a:rPr lang="en-GB" smtClean="0"/>
              <a:pPr/>
              <a:t>28</a:t>
            </a:fld>
            <a:endParaRPr lang="en-GB" dirty="0"/>
          </a:p>
        </p:txBody>
      </p:sp>
      <p:sp>
        <p:nvSpPr>
          <p:cNvPr id="6" name="Text Placeholder 5">
            <a:extLst>
              <a:ext uri="{FF2B5EF4-FFF2-40B4-BE49-F238E27FC236}">
                <a16:creationId xmlns:a16="http://schemas.microsoft.com/office/drawing/2014/main" id="{9C08F6CB-4A79-D42F-3C95-72A806E6290D}"/>
              </a:ext>
            </a:extLst>
          </p:cNvPr>
          <p:cNvSpPr>
            <a:spLocks noGrp="1"/>
          </p:cNvSpPr>
          <p:nvPr>
            <p:ph type="body" sz="quarter" idx="22"/>
          </p:nvPr>
        </p:nvSpPr>
        <p:spPr>
          <a:xfrm>
            <a:off x="5066227" y="1782646"/>
            <a:ext cx="4506220" cy="3838871"/>
          </a:xfrm>
        </p:spPr>
        <p:txBody>
          <a:bodyPr/>
          <a:lstStyle/>
          <a:p>
            <a:pPr marL="5050" marR="2020">
              <a:lnSpc>
                <a:spcPct val="100000"/>
              </a:lnSpc>
              <a:spcAft>
                <a:spcPts val="600"/>
              </a:spcAft>
            </a:pPr>
            <a:r>
              <a:rPr lang="en-GB" sz="954" b="0" spc="-10" dirty="0">
                <a:latin typeface="RathbonesSans-Light"/>
                <a:cs typeface="RathbonesSans-Light"/>
              </a:rPr>
              <a:t>Rathbones Investment Management International is the Registered Business Name of Rathbones Investment Management International Limited, which is regulated by the Jersey Financial Services Commission. Registered office: 26 Esplanade, St. Helier, Jersey JE1 2RB. Company Registration No. 50503. </a:t>
            </a:r>
          </a:p>
          <a:p>
            <a:pPr marL="5050" marR="2020">
              <a:lnSpc>
                <a:spcPct val="100000"/>
              </a:lnSpc>
              <a:spcAft>
                <a:spcPts val="600"/>
              </a:spcAft>
            </a:pPr>
            <a:r>
              <a:rPr lang="en-GB" sz="954" b="0" spc="-10" dirty="0">
                <a:latin typeface="RathbonesSans-Light"/>
                <a:cs typeface="RathbonesSans-Light"/>
              </a:rPr>
              <a:t>Rathbones Investment Management International Limited is not authorised or regulated by the Prudential Regulation Authority or the Financial Conduct Authority in the UK. Rathbones Investment Management International Limited is not subject to the provisions of the UK Financial Services and Markets Act 2000 and the Financial Services Act 2012; and, investors entering into investment agreements with Rathbones Investment Management International Limited will not have the protections afforded by those Acts or the rules and regulations made under them, including the UK Financial Services Compensation Scheme.</a:t>
            </a:r>
          </a:p>
          <a:p>
            <a:pPr marL="5050" marR="2020">
              <a:lnSpc>
                <a:spcPct val="100000"/>
              </a:lnSpc>
              <a:spcAft>
                <a:spcPts val="600"/>
              </a:spcAft>
            </a:pPr>
            <a:r>
              <a:rPr lang="en-GB" sz="954" b="0" spc="-10" dirty="0">
                <a:latin typeface="RathbonesSans-Light"/>
                <a:cs typeface="RathbonesSans-Light"/>
              </a:rPr>
              <a:t>This document is not intended as an offer or solicitation for the purchase or sale of any financial instrument by Rathbones Investment Management International Limited. The information and opinions expressed herein are considered valid at publication, but are subject to change without notice and their accuracy and completeness cannot be guaranteed. No part of this document may be reproduced in any manner without prior permission.</a:t>
            </a:r>
          </a:p>
          <a:p>
            <a:pPr marL="5050" marR="2020">
              <a:lnSpc>
                <a:spcPct val="100000"/>
              </a:lnSpc>
              <a:spcAft>
                <a:spcPts val="600"/>
              </a:spcAft>
            </a:pPr>
            <a:r>
              <a:rPr lang="en-GB" sz="954" b="0" spc="-10" dirty="0">
                <a:latin typeface="RathbonesSans-Light"/>
                <a:cs typeface="RathbonesSans-Light"/>
              </a:rPr>
              <a:t>Greenbank and Greenbank Investments are trading names of Rathbones Investment Management Limited, which is authorised by the Prudential Regulation Authority and regulated by the Financial Conduct Authority and the Prudential Regulation Authority.</a:t>
            </a:r>
          </a:p>
          <a:p>
            <a:pPr marL="5050" marR="2020">
              <a:lnSpc>
                <a:spcPct val="100000"/>
              </a:lnSpc>
              <a:spcAft>
                <a:spcPts val="600"/>
              </a:spcAft>
            </a:pPr>
            <a:r>
              <a:rPr lang="en-GB" sz="954" b="0" spc="-10" dirty="0">
                <a:latin typeface="RathbonesSans-Light"/>
                <a:cs typeface="RathbonesSans-Light"/>
              </a:rPr>
              <a:t>No part of this document may be reproduced in any manner without prior permission.</a:t>
            </a:r>
          </a:p>
          <a:p>
            <a:pPr marL="5050" marR="2020">
              <a:lnSpc>
                <a:spcPct val="100000"/>
              </a:lnSpc>
              <a:spcAft>
                <a:spcPts val="600"/>
              </a:spcAft>
            </a:pPr>
            <a:r>
              <a:rPr lang="en-GB" sz="954" b="0" spc="-10" dirty="0">
                <a:latin typeface="RathbonesSans-Light"/>
                <a:cs typeface="RathbonesSans-Light"/>
              </a:rPr>
              <a:t>© 2024 Rathbones Group Plc. All rights reserved.</a:t>
            </a:r>
          </a:p>
          <a:p>
            <a:pPr marL="5050" marR="2020">
              <a:lnSpc>
                <a:spcPct val="100000"/>
              </a:lnSpc>
              <a:spcAft>
                <a:spcPts val="600"/>
              </a:spcAft>
            </a:pPr>
            <a:endParaRPr lang="en-GB" sz="954" b="0" spc="-10" dirty="0">
              <a:latin typeface="RathbonesSans-Light"/>
              <a:cs typeface="RathbonesSans-Light"/>
            </a:endParaRPr>
          </a:p>
        </p:txBody>
      </p:sp>
      <p:sp>
        <p:nvSpPr>
          <p:cNvPr id="2" name="Text Placeholder 11">
            <a:extLst>
              <a:ext uri="{FF2B5EF4-FFF2-40B4-BE49-F238E27FC236}">
                <a16:creationId xmlns:a16="http://schemas.microsoft.com/office/drawing/2014/main" id="{B8422E7F-67FC-D76F-54CF-F7D8066E9922}"/>
              </a:ext>
            </a:extLst>
          </p:cNvPr>
          <p:cNvSpPr txBox="1">
            <a:spLocks/>
          </p:cNvSpPr>
          <p:nvPr/>
        </p:nvSpPr>
        <p:spPr>
          <a:xfrm>
            <a:off x="231775" y="1792419"/>
            <a:ext cx="4317572" cy="3992760"/>
          </a:xfrm>
          <a:prstGeom prst="rect">
            <a:avLst/>
          </a:prstGeom>
        </p:spPr>
        <p:txBody>
          <a:bodyPr vert="horz" wrap="square" lIns="0" tIns="0" rIns="0" bIns="0" rtlCol="0">
            <a:spAutoFit/>
          </a:bodyPr>
          <a:lstStyle>
            <a:lvl1pPr marL="0" indent="0" algn="l" defTabSz="1828709" rtl="0" eaLnBrk="1" latinLnBrk="0" hangingPunct="1">
              <a:lnSpc>
                <a:spcPct val="106000"/>
              </a:lnSpc>
              <a:spcBef>
                <a:spcPts val="0"/>
              </a:spcBef>
              <a:buFont typeface="Arial" panose="020B0604020202020204" pitchFamily="34" charset="0"/>
              <a:buNone/>
              <a:defRPr sz="2200" b="1" i="0" kern="1200" spc="-30" baseline="0">
                <a:solidFill>
                  <a:schemeClr val="tx1"/>
                </a:solidFill>
                <a:latin typeface="Rathbones Sans" pitchFamily="2" charset="0"/>
                <a:ea typeface="+mn-ea"/>
                <a:cs typeface="+mn-cs"/>
              </a:defRPr>
            </a:lvl1pPr>
            <a:lvl2pPr marL="0" indent="0" algn="l" defTabSz="1828709" rtl="0" eaLnBrk="1" latinLnBrk="0" hangingPunct="1">
              <a:lnSpc>
                <a:spcPct val="106000"/>
              </a:lnSpc>
              <a:spcBef>
                <a:spcPts val="0"/>
              </a:spcBef>
              <a:spcAft>
                <a:spcPts val="3000"/>
              </a:spcAft>
              <a:buFont typeface="Arial" panose="020B0604020202020204" pitchFamily="34" charset="0"/>
              <a:buNone/>
              <a:defRPr sz="2200" b="0" kern="1200" spc="-30" baseline="0">
                <a:solidFill>
                  <a:schemeClr val="tx1"/>
                </a:solidFill>
                <a:latin typeface="+mn-lt"/>
                <a:ea typeface="+mn-ea"/>
                <a:cs typeface="+mn-cs"/>
              </a:defRPr>
            </a:lvl2pPr>
            <a:lvl3pPr marL="0" indent="0" algn="l" defTabSz="1828709" rtl="0" eaLnBrk="1" latinLnBrk="0" hangingPunct="1">
              <a:lnSpc>
                <a:spcPct val="111000"/>
              </a:lnSpc>
              <a:spcBef>
                <a:spcPts val="0"/>
              </a:spcBef>
              <a:buFont typeface="Arial" panose="020B0604020202020204" pitchFamily="34" charset="0"/>
              <a:buNone/>
              <a:defRPr sz="1800" b="1" i="0" kern="1200">
                <a:solidFill>
                  <a:schemeClr val="tx1"/>
                </a:solidFill>
                <a:latin typeface="Rathbones Sans" pitchFamily="2" charset="0"/>
                <a:ea typeface="+mn-ea"/>
                <a:cs typeface="+mn-cs"/>
              </a:defRPr>
            </a:lvl3pPr>
            <a:lvl4pPr marL="0" indent="0" algn="l" defTabSz="1828709"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4pPr>
            <a:lvl5pPr marL="0" indent="0" algn="l" defTabSz="1828709" rtl="0" eaLnBrk="1" latinLnBrk="0" hangingPunct="1">
              <a:lnSpc>
                <a:spcPct val="98000"/>
              </a:lnSpc>
              <a:spcBef>
                <a:spcPts val="0"/>
              </a:spcBef>
              <a:buFont typeface="Arial" panose="020B0604020202020204" pitchFamily="34" charset="0"/>
              <a:buNone/>
              <a:defRPr sz="1600" kern="1200">
                <a:solidFill>
                  <a:schemeClr val="tx1"/>
                </a:solidFill>
                <a:latin typeface="+mn-lt"/>
                <a:ea typeface="+mn-ea"/>
                <a:cs typeface="+mn-cs"/>
              </a:defRPr>
            </a:lvl5pPr>
            <a:lvl6pPr marL="450000" indent="-450000" algn="l" defTabSz="1828709" rtl="0" eaLnBrk="1" latinLnBrk="0" hangingPunct="1">
              <a:lnSpc>
                <a:spcPct val="98000"/>
              </a:lnSpc>
              <a:spcBef>
                <a:spcPts val="0"/>
              </a:spcBef>
              <a:spcAft>
                <a:spcPts val="1800"/>
              </a:spcAft>
              <a:buFont typeface="System Font Regular"/>
              <a:buChar char="—"/>
              <a:defRPr sz="2400" kern="1200">
                <a:solidFill>
                  <a:schemeClr val="tx1"/>
                </a:solidFill>
                <a:latin typeface="+mn-lt"/>
                <a:ea typeface="+mn-ea"/>
                <a:cs typeface="+mn-cs"/>
              </a:defRPr>
            </a:lvl6pPr>
            <a:lvl7pPr marL="360000" indent="-360000" algn="l" defTabSz="1828709" rtl="0" eaLnBrk="1" latinLnBrk="0" hangingPunct="1">
              <a:lnSpc>
                <a:spcPct val="98000"/>
              </a:lnSpc>
              <a:spcBef>
                <a:spcPts val="0"/>
              </a:spcBef>
              <a:spcAft>
                <a:spcPts val="1800"/>
              </a:spcAft>
              <a:buFont typeface="System Font Regular"/>
              <a:buChar char="—"/>
              <a:defRPr sz="1800" kern="1200">
                <a:solidFill>
                  <a:schemeClr val="tx1"/>
                </a:solidFill>
                <a:latin typeface="+mn-lt"/>
                <a:ea typeface="+mn-ea"/>
                <a:cs typeface="+mn-cs"/>
              </a:defRPr>
            </a:lvl7pPr>
            <a:lvl8pPr marL="324000" indent="-324000" algn="l" defTabSz="1828709" rtl="0" eaLnBrk="1" latinLnBrk="0" hangingPunct="1">
              <a:lnSpc>
                <a:spcPct val="98000"/>
              </a:lnSpc>
              <a:spcBef>
                <a:spcPts val="0"/>
              </a:spcBef>
              <a:spcAft>
                <a:spcPts val="1800"/>
              </a:spcAft>
              <a:buFont typeface="System Font Regular"/>
              <a:buChar char="—"/>
              <a:defRPr sz="1600" kern="1200">
                <a:solidFill>
                  <a:schemeClr val="tx1"/>
                </a:solidFill>
                <a:latin typeface="+mn-lt"/>
                <a:ea typeface="+mn-ea"/>
                <a:cs typeface="+mn-cs"/>
              </a:defRPr>
            </a:lvl8pPr>
            <a:lvl9pPr marL="0" indent="0" algn="l" defTabSz="1828709" rtl="0" eaLnBrk="1" latinLnBrk="0" hangingPunct="1">
              <a:lnSpc>
                <a:spcPct val="98000"/>
              </a:lnSpc>
              <a:spcBef>
                <a:spcPts val="0"/>
              </a:spcBef>
              <a:buFont typeface="Arial" panose="020B0604020202020204" pitchFamily="34" charset="0"/>
              <a:buNone/>
              <a:defRPr sz="1600" kern="1200">
                <a:solidFill>
                  <a:schemeClr val="tx1"/>
                </a:solidFill>
                <a:latin typeface="+mn-lt"/>
                <a:ea typeface="+mn-ea"/>
                <a:cs typeface="+mn-cs"/>
              </a:defRPr>
            </a:lvl9pPr>
          </a:lstStyle>
          <a:p>
            <a:pPr lvl="1">
              <a:lnSpc>
                <a:spcPct val="100000"/>
              </a:lnSpc>
              <a:spcAft>
                <a:spcPts val="600"/>
              </a:spcAft>
            </a:pPr>
            <a:r>
              <a:rPr lang="en-GB" sz="954" spc="-18" dirty="0">
                <a:latin typeface="RathbonesSans-Light"/>
                <a:cs typeface="RathbonesSans-Light"/>
              </a:rPr>
              <a:t>Information valid as of 20.03.2024 unless otherwise stated.</a:t>
            </a:r>
          </a:p>
          <a:p>
            <a:pPr lvl="1">
              <a:lnSpc>
                <a:spcPct val="100000"/>
              </a:lnSpc>
              <a:spcAft>
                <a:spcPts val="600"/>
              </a:spcAft>
            </a:pPr>
            <a:r>
              <a:rPr lang="en-GB" sz="954" spc="-18" dirty="0">
                <a:latin typeface="RathbonesSans-Light"/>
                <a:cs typeface="RathbonesSans-Light"/>
              </a:rPr>
              <a:t>Tax regimes, bases and reliefs may change in the future.</a:t>
            </a:r>
          </a:p>
          <a:p>
            <a:pPr lvl="1">
              <a:lnSpc>
                <a:spcPct val="100000"/>
              </a:lnSpc>
              <a:spcAft>
                <a:spcPts val="600"/>
              </a:spcAft>
            </a:pPr>
            <a:r>
              <a:rPr lang="en-GB" sz="954" spc="-18" dirty="0">
                <a:latin typeface="RathbonesSans-Light"/>
                <a:cs typeface="RathbonesSans-Light"/>
              </a:rPr>
              <a:t>Rathbones Group Plc is independently owned, is the sole shareholder in each of its subsidiary businesses and is listed on the London Stock Exchange.</a:t>
            </a:r>
          </a:p>
          <a:p>
            <a:pPr lvl="1">
              <a:lnSpc>
                <a:spcPct val="100000"/>
              </a:lnSpc>
              <a:spcAft>
                <a:spcPts val="600"/>
              </a:spcAft>
            </a:pPr>
            <a:r>
              <a:rPr lang="en-GB" sz="954" spc="-18" dirty="0">
                <a:latin typeface="RathbonesSans-Light"/>
                <a:cs typeface="RathbonesSans-Light"/>
              </a:rPr>
              <a:t>Issued and approved by Rathbones Investment Management Limited, which is authorised by the Prudential Regulation Authority and regulated by the Financial Conduct Authority and the Prudential Regulation Authority. Registered office: Port of Liverpool Building, Pier Head, Liverpool L3 1NW, Registered in England No. 01448919.</a:t>
            </a:r>
          </a:p>
          <a:p>
            <a:pPr lvl="1">
              <a:lnSpc>
                <a:spcPct val="100000"/>
              </a:lnSpc>
              <a:spcAft>
                <a:spcPts val="600"/>
              </a:spcAft>
            </a:pPr>
            <a:r>
              <a:rPr lang="en-GB" sz="954" spc="-18" dirty="0">
                <a:latin typeface="RathbonesSans-Light"/>
                <a:cs typeface="RathbonesSans-Light"/>
              </a:rPr>
              <a:t>Rathbones is the trading name of Rathbones Investment Management Limited.</a:t>
            </a:r>
          </a:p>
          <a:p>
            <a:pPr lvl="1">
              <a:lnSpc>
                <a:spcPct val="100000"/>
              </a:lnSpc>
              <a:spcAft>
                <a:spcPts val="600"/>
              </a:spcAft>
            </a:pPr>
            <a:r>
              <a:rPr lang="en-GB" sz="954" spc="-18" dirty="0">
                <a:latin typeface="RathbonesSans-Light"/>
              </a:rPr>
              <a:t>Rathbones Asset Management Limited is authorised </a:t>
            </a:r>
            <a:r>
              <a:rPr lang="en-GB" sz="954" spc="-18" dirty="0">
                <a:latin typeface="RathbonesSans-Light"/>
                <a:cs typeface="RathbonesSans-Light"/>
              </a:rPr>
              <a:t>and regulated by the Financial Conduct Authority. </a:t>
            </a:r>
            <a:r>
              <a:rPr lang="en-GB" sz="954" spc="-18" dirty="0">
                <a:latin typeface="RathbonesSans-Light"/>
              </a:rPr>
              <a:t>Registered office</a:t>
            </a:r>
            <a:r>
              <a:rPr lang="en-GB" sz="954" spc="-18" dirty="0">
                <a:latin typeface="RathbonesSans-Light"/>
                <a:cs typeface="RathbonesSans-Light"/>
              </a:rPr>
              <a:t>: 8 Finsbury Circus, London EC2M 7AZ, Registered in England No. 02376568.</a:t>
            </a:r>
          </a:p>
          <a:p>
            <a:pPr lvl="1">
              <a:lnSpc>
                <a:spcPct val="100000"/>
              </a:lnSpc>
              <a:spcAft>
                <a:spcPts val="600"/>
              </a:spcAft>
            </a:pPr>
            <a:r>
              <a:rPr lang="en-GB" sz="954" spc="-18" dirty="0">
                <a:latin typeface="RathbonesSans-Light"/>
                <a:cs typeface="RathbonesSans-Light"/>
              </a:rPr>
              <a:t>Provision of trust, tax and company administration services are provided by Rathbones Trust Company Limited (RTC). Provision of legal services is provided by Rathbones Legal Services Limited (RLS), a wholly owned subsidiary of RTC. RLS is authorised and regulated by the Solicitors Regulation Authority. It should be noted that any services provided by RTC are not regulated by either the Financial Conduct Authority nor the Prudential Regulation Authority. Rathbones Trust Company Limited and Rathbones Legal Services Limited are registered in England under company numbers 01688454 and 10514352 respectively.</a:t>
            </a:r>
          </a:p>
          <a:p>
            <a:pPr lvl="1">
              <a:lnSpc>
                <a:spcPct val="100000"/>
              </a:lnSpc>
              <a:spcAft>
                <a:spcPts val="600"/>
              </a:spcAft>
            </a:pPr>
            <a:r>
              <a:rPr lang="en-GB" sz="954" b="0" spc="-10" dirty="0">
                <a:latin typeface="RathbonesSans-Light"/>
                <a:cs typeface="RathbonesSans-Light"/>
              </a:rPr>
              <a:t>Rathbone Financial Planning is part of Rathbones Investment Management Limited. It should be noted that not all the services provided by Rathbone Financial Planning are regulated by either </a:t>
            </a:r>
            <a:r>
              <a:rPr lang="en-GB" sz="954" b="0" spc="-18" dirty="0">
                <a:latin typeface="RathbonesSans-Light"/>
                <a:cs typeface="RathbonesSans-Light"/>
              </a:rPr>
              <a:t>the Financial Conduct Authority or the Prudential Regulation Authority</a:t>
            </a:r>
            <a:r>
              <a:rPr lang="en-GB" sz="954" b="0" spc="-10" dirty="0">
                <a:latin typeface="RathbonesSans-Light"/>
                <a:cs typeface="RathbonesSans-Light"/>
              </a:rPr>
              <a:t>.</a:t>
            </a:r>
          </a:p>
          <a:p>
            <a:pPr lvl="1">
              <a:lnSpc>
                <a:spcPct val="100000"/>
              </a:lnSpc>
              <a:spcAft>
                <a:spcPts val="600"/>
              </a:spcAft>
            </a:pPr>
            <a:endParaRPr lang="en-GB" sz="954" dirty="0"/>
          </a:p>
        </p:txBody>
      </p:sp>
      <p:sp>
        <p:nvSpPr>
          <p:cNvPr id="7" name="Title 6">
            <a:extLst>
              <a:ext uri="{FF2B5EF4-FFF2-40B4-BE49-F238E27FC236}">
                <a16:creationId xmlns:a16="http://schemas.microsoft.com/office/drawing/2014/main" id="{B7483D14-29C2-6F47-F6BB-0F93004BF481}"/>
              </a:ext>
            </a:extLst>
          </p:cNvPr>
          <p:cNvSpPr>
            <a:spLocks noGrp="1"/>
          </p:cNvSpPr>
          <p:nvPr>
            <p:ph type="title"/>
          </p:nvPr>
        </p:nvSpPr>
        <p:spPr>
          <a:xfrm>
            <a:off x="232188" y="640922"/>
            <a:ext cx="6181214" cy="283154"/>
          </a:xfrm>
        </p:spPr>
        <p:txBody>
          <a:bodyPr/>
          <a:lstStyle/>
          <a:p>
            <a:r>
              <a:rPr lang="en-US" dirty="0"/>
              <a:t>Additional INFORMATION</a:t>
            </a:r>
          </a:p>
        </p:txBody>
      </p:sp>
    </p:spTree>
    <p:extLst>
      <p:ext uri="{BB962C8B-B14F-4D97-AF65-F5344CB8AC3E}">
        <p14:creationId xmlns:p14="http://schemas.microsoft.com/office/powerpoint/2010/main" val="2669123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07F53EF-699A-4B57-A31A-FFF651F45ED9}"/>
              </a:ext>
            </a:extLst>
          </p:cNvPr>
          <p:cNvSpPr>
            <a:spLocks noGrp="1"/>
          </p:cNvSpPr>
          <p:nvPr>
            <p:ph type="body" sz="quarter" idx="17"/>
          </p:nvPr>
        </p:nvSpPr>
        <p:spPr>
          <a:xfrm>
            <a:off x="233743" y="6311827"/>
            <a:ext cx="7439597" cy="331822"/>
          </a:xfrm>
        </p:spPr>
        <p:txBody>
          <a:bodyPr/>
          <a:lstStyle/>
          <a:p>
            <a:r>
              <a:rPr lang="en-GB" sz="600" dirty="0">
                <a:solidFill>
                  <a:schemeClr val="tx1"/>
                </a:solidFill>
              </a:rPr>
              <a:t>Sources: LSEG, Rathbones</a:t>
            </a:r>
          </a:p>
          <a:p>
            <a:r>
              <a:rPr lang="en-GB" sz="800" dirty="0">
                <a:solidFill>
                  <a:schemeClr val="tx1"/>
                </a:solidFill>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6DBF4D7E-02EB-45B5-88A7-970823F1F097}"/>
              </a:ext>
            </a:extLst>
          </p:cNvPr>
          <p:cNvSpPr>
            <a:spLocks noGrp="1"/>
          </p:cNvSpPr>
          <p:nvPr>
            <p:ph type="subTitle" idx="1"/>
          </p:nvPr>
        </p:nvSpPr>
        <p:spPr>
          <a:xfrm>
            <a:off x="229728" y="1205601"/>
            <a:ext cx="7771272" cy="213456"/>
          </a:xfrm>
        </p:spPr>
        <p:txBody>
          <a:bodyPr/>
          <a:lstStyle/>
          <a:p>
            <a:r>
              <a:rPr lang="en-GB" sz="1400" dirty="0"/>
              <a:t>Most developed market equities rose (FTSE indices, GBP total returns, %)</a:t>
            </a:r>
            <a:endParaRPr lang="en-GB" dirty="0"/>
          </a:p>
        </p:txBody>
      </p:sp>
      <p:sp>
        <p:nvSpPr>
          <p:cNvPr id="5" name="Title 4">
            <a:extLst>
              <a:ext uri="{FF2B5EF4-FFF2-40B4-BE49-F238E27FC236}">
                <a16:creationId xmlns:a16="http://schemas.microsoft.com/office/drawing/2014/main" id="{E0F1E3B3-62DA-4F3F-83F0-FFD27E094562}"/>
              </a:ext>
            </a:extLst>
          </p:cNvPr>
          <p:cNvSpPr>
            <a:spLocks noGrp="1"/>
          </p:cNvSpPr>
          <p:nvPr>
            <p:ph type="title"/>
          </p:nvPr>
        </p:nvSpPr>
        <p:spPr>
          <a:xfrm>
            <a:off x="229728" y="640924"/>
            <a:ext cx="9438026" cy="283154"/>
          </a:xfrm>
        </p:spPr>
        <p:txBody>
          <a:bodyPr/>
          <a:lstStyle/>
          <a:p>
            <a:r>
              <a:rPr lang="en-GB" sz="2000" dirty="0"/>
              <a:t>What happened over the past 12 months?</a:t>
            </a:r>
            <a:endParaRPr lang="en-GB" dirty="0"/>
          </a:p>
        </p:txBody>
      </p:sp>
      <p:sp>
        <p:nvSpPr>
          <p:cNvPr id="2" name="Footer Placeholder 1">
            <a:extLst>
              <a:ext uri="{FF2B5EF4-FFF2-40B4-BE49-F238E27FC236}">
                <a16:creationId xmlns:a16="http://schemas.microsoft.com/office/drawing/2014/main" id="{1F435786-DE9F-2CD8-05D8-09591368A78E}"/>
              </a:ext>
            </a:extLst>
          </p:cNvPr>
          <p:cNvSpPr>
            <a:spLocks noGrp="1"/>
          </p:cNvSpPr>
          <p:nvPr>
            <p:ph type="ftr" sz="quarter" idx="11"/>
            <p:custDataLst>
              <p:custData r:id="rId1"/>
            </p:custDataLst>
          </p:nvPr>
        </p:nvSpPr>
        <p:spPr>
          <a:xfrm>
            <a:off x="232188" y="200885"/>
            <a:ext cx="6215517" cy="362022"/>
          </a:xfrm>
        </p:spPr>
        <p:txBody>
          <a:bodyPr/>
          <a:lstStyle/>
          <a:p>
            <a:r>
              <a:rPr lang="en-GB" dirty="0"/>
              <a:t>Rathbones Investment Management</a:t>
            </a:r>
          </a:p>
          <a:p>
            <a:endParaRPr lang="en-GB" dirty="0"/>
          </a:p>
          <a:p>
            <a:endParaRPr lang="en-GB" dirty="0"/>
          </a:p>
        </p:txBody>
      </p:sp>
      <p:sp>
        <p:nvSpPr>
          <p:cNvPr id="3" name="Slide Number Placeholder 2">
            <a:extLst>
              <a:ext uri="{FF2B5EF4-FFF2-40B4-BE49-F238E27FC236}">
                <a16:creationId xmlns:a16="http://schemas.microsoft.com/office/drawing/2014/main" id="{3D6AE741-69C2-D88C-C88D-C4364D896C0A}"/>
              </a:ext>
            </a:extLst>
          </p:cNvPr>
          <p:cNvSpPr>
            <a:spLocks noGrp="1"/>
          </p:cNvSpPr>
          <p:nvPr>
            <p:ph type="sldNum" sz="quarter" idx="12"/>
          </p:nvPr>
        </p:nvSpPr>
        <p:spPr/>
        <p:txBody>
          <a:bodyPr/>
          <a:lstStyle/>
          <a:p>
            <a:fld id="{91D568E7-61F5-D04E-995D-81EF41C01A2A}" type="slidenum">
              <a:rPr lang="en-GB" smtClean="0"/>
              <a:t>3</a:t>
            </a:fld>
            <a:endParaRPr lang="en-GB"/>
          </a:p>
        </p:txBody>
      </p:sp>
      <p:pic>
        <p:nvPicPr>
          <p:cNvPr id="4" name="Picture 3">
            <a:extLst>
              <a:ext uri="{FF2B5EF4-FFF2-40B4-BE49-F238E27FC236}">
                <a16:creationId xmlns:a16="http://schemas.microsoft.com/office/drawing/2014/main" id="{961D51E2-2510-4EC3-9006-A65CDD6579CE}"/>
              </a:ext>
            </a:extLst>
          </p:cNvPr>
          <p:cNvPicPr>
            <a:picLocks noChangeAspect="1"/>
          </p:cNvPicPr>
          <p:nvPr/>
        </p:nvPicPr>
        <p:blipFill>
          <a:blip r:embed="rId4"/>
          <a:stretch>
            <a:fillRect/>
          </a:stretch>
        </p:blipFill>
        <p:spPr>
          <a:xfrm>
            <a:off x="229728" y="1582739"/>
            <a:ext cx="7043386" cy="4578350"/>
          </a:xfrm>
          <a:prstGeom prst="rect">
            <a:avLst/>
          </a:prstGeom>
        </p:spPr>
      </p:pic>
    </p:spTree>
    <p:extLst>
      <p:ext uri="{BB962C8B-B14F-4D97-AF65-F5344CB8AC3E}">
        <p14:creationId xmlns:p14="http://schemas.microsoft.com/office/powerpoint/2010/main" val="201411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008DD7-CFB6-3663-847E-B9F0401D4FF2}"/>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C21243DA-A563-D35F-B834-DFC6DB652E01}"/>
              </a:ext>
            </a:extLst>
          </p:cNvPr>
          <p:cNvSpPr>
            <a:spLocks noGrp="1"/>
          </p:cNvSpPr>
          <p:nvPr>
            <p:ph type="sldNum" sz="quarter" idx="12"/>
          </p:nvPr>
        </p:nvSpPr>
        <p:spPr/>
        <p:txBody>
          <a:bodyPr/>
          <a:lstStyle/>
          <a:p>
            <a:fld id="{91D568E7-61F5-D04E-995D-81EF41C01A2A}" type="slidenum">
              <a:rPr lang="en-GB" smtClean="0"/>
              <a:t>4</a:t>
            </a:fld>
            <a:endParaRPr lang="en-GB"/>
          </a:p>
        </p:txBody>
      </p:sp>
      <p:sp>
        <p:nvSpPr>
          <p:cNvPr id="5" name="Text Placeholder 4">
            <a:extLst>
              <a:ext uri="{FF2B5EF4-FFF2-40B4-BE49-F238E27FC236}">
                <a16:creationId xmlns:a16="http://schemas.microsoft.com/office/drawing/2014/main" id="{B7A4AD76-B7ED-D186-95A0-99110E7399E4}"/>
              </a:ext>
            </a:extLst>
          </p:cNvPr>
          <p:cNvSpPr>
            <a:spLocks noGrp="1"/>
          </p:cNvSpPr>
          <p:nvPr>
            <p:ph type="body" sz="quarter" idx="17"/>
          </p:nvPr>
        </p:nvSpPr>
        <p:spPr>
          <a:xfrm>
            <a:off x="233742" y="6311827"/>
            <a:ext cx="7454837" cy="331822"/>
          </a:xfrm>
        </p:spPr>
        <p:txBody>
          <a:bodyPr/>
          <a:lstStyle/>
          <a:p>
            <a:r>
              <a:rPr lang="en-GB" sz="600" dirty="0">
                <a:solidFill>
                  <a:schemeClr val="tx1"/>
                </a:solidFill>
              </a:rPr>
              <a:t>Sources: LSEG, Rathbones</a:t>
            </a:r>
            <a:br>
              <a:rPr lang="en-GB" sz="600" dirty="0">
                <a:solidFill>
                  <a:schemeClr val="tx1"/>
                </a:solidFill>
              </a:rPr>
            </a:br>
            <a:r>
              <a:rPr lang="en-GB" sz="800" dirty="0">
                <a:solidFill>
                  <a:schemeClr val="tx1"/>
                </a:solidFill>
                <a:latin typeface="+mj-lt"/>
              </a:rPr>
              <a:t>Investments can go down as well as up and you could get back less than you invested. Past performance is not a reliable indicator of future results</a:t>
            </a:r>
            <a:r>
              <a:rPr lang="en-GB" sz="800" b="1" dirty="0">
                <a:solidFill>
                  <a:schemeClr val="tx1"/>
                </a:solidFill>
              </a:rPr>
              <a:t>.</a:t>
            </a:r>
          </a:p>
        </p:txBody>
      </p:sp>
      <p:sp>
        <p:nvSpPr>
          <p:cNvPr id="6" name="Subtitle 5">
            <a:extLst>
              <a:ext uri="{FF2B5EF4-FFF2-40B4-BE49-F238E27FC236}">
                <a16:creationId xmlns:a16="http://schemas.microsoft.com/office/drawing/2014/main" id="{1C2B745C-39C8-68E4-1561-146111215C98}"/>
              </a:ext>
            </a:extLst>
          </p:cNvPr>
          <p:cNvSpPr>
            <a:spLocks noGrp="1"/>
          </p:cNvSpPr>
          <p:nvPr>
            <p:ph type="subTitle" idx="1"/>
          </p:nvPr>
        </p:nvSpPr>
        <p:spPr>
          <a:xfrm>
            <a:off x="229728" y="1205601"/>
            <a:ext cx="6215517" cy="213456"/>
          </a:xfrm>
        </p:spPr>
        <p:txBody>
          <a:bodyPr/>
          <a:lstStyle/>
          <a:p>
            <a:r>
              <a:rPr lang="en-GB" sz="1400" dirty="0"/>
              <a:t>Changes since March 2023 (%)</a:t>
            </a:r>
          </a:p>
        </p:txBody>
      </p:sp>
      <p:sp>
        <p:nvSpPr>
          <p:cNvPr id="8" name="Title 7">
            <a:extLst>
              <a:ext uri="{FF2B5EF4-FFF2-40B4-BE49-F238E27FC236}">
                <a16:creationId xmlns:a16="http://schemas.microsoft.com/office/drawing/2014/main" id="{7B20EF05-D338-B088-6163-8497B4F5592A}"/>
              </a:ext>
            </a:extLst>
          </p:cNvPr>
          <p:cNvSpPr>
            <a:spLocks noGrp="1"/>
          </p:cNvSpPr>
          <p:nvPr>
            <p:ph type="title"/>
          </p:nvPr>
        </p:nvSpPr>
        <p:spPr>
          <a:xfrm>
            <a:off x="229728" y="640924"/>
            <a:ext cx="9438026" cy="566309"/>
          </a:xfrm>
        </p:spPr>
        <p:txBody>
          <a:bodyPr/>
          <a:lstStyle/>
          <a:p>
            <a:r>
              <a:rPr lang="en-GB" sz="2000" dirty="0"/>
              <a:t>sentiment drove returns in the US for all but the largest companies – profits were essentially flat</a:t>
            </a:r>
            <a:endParaRPr lang="en-GB" dirty="0"/>
          </a:p>
        </p:txBody>
      </p:sp>
      <p:pic>
        <p:nvPicPr>
          <p:cNvPr id="9" name="Picture 8">
            <a:extLst>
              <a:ext uri="{FF2B5EF4-FFF2-40B4-BE49-F238E27FC236}">
                <a16:creationId xmlns:a16="http://schemas.microsoft.com/office/drawing/2014/main" id="{D379FB58-D675-F0A3-54B2-0AF7054C6A88}"/>
              </a:ext>
            </a:extLst>
          </p:cNvPr>
          <p:cNvPicPr>
            <a:picLocks noChangeAspect="1"/>
          </p:cNvPicPr>
          <p:nvPr/>
        </p:nvPicPr>
        <p:blipFill>
          <a:blip r:embed="rId4"/>
          <a:stretch>
            <a:fillRect/>
          </a:stretch>
        </p:blipFill>
        <p:spPr>
          <a:xfrm>
            <a:off x="233743" y="1582738"/>
            <a:ext cx="7156316" cy="4578350"/>
          </a:xfrm>
          <a:prstGeom prst="rect">
            <a:avLst/>
          </a:prstGeom>
        </p:spPr>
      </p:pic>
    </p:spTree>
    <p:extLst>
      <p:ext uri="{BB962C8B-B14F-4D97-AF65-F5344CB8AC3E}">
        <p14:creationId xmlns:p14="http://schemas.microsoft.com/office/powerpoint/2010/main" val="1097011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DD0BEB-BBD0-E08C-7079-8F862F211CE0}"/>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9A42A9AA-AE17-FD6E-6E10-1B88273498BF}"/>
              </a:ext>
            </a:extLst>
          </p:cNvPr>
          <p:cNvSpPr>
            <a:spLocks noGrp="1"/>
          </p:cNvSpPr>
          <p:nvPr>
            <p:ph type="sldNum" sz="quarter" idx="12"/>
          </p:nvPr>
        </p:nvSpPr>
        <p:spPr/>
        <p:txBody>
          <a:bodyPr/>
          <a:lstStyle/>
          <a:p>
            <a:fld id="{91D568E7-61F5-D04E-995D-81EF41C01A2A}" type="slidenum">
              <a:rPr lang="en-GB" smtClean="0"/>
              <a:t>5</a:t>
            </a:fld>
            <a:endParaRPr lang="en-GB"/>
          </a:p>
        </p:txBody>
      </p:sp>
      <p:sp>
        <p:nvSpPr>
          <p:cNvPr id="5" name="Text Placeholder 4">
            <a:extLst>
              <a:ext uri="{FF2B5EF4-FFF2-40B4-BE49-F238E27FC236}">
                <a16:creationId xmlns:a16="http://schemas.microsoft.com/office/drawing/2014/main" id="{D5F858E1-ED07-1E3A-5613-802F5E7D4DE4}"/>
              </a:ext>
            </a:extLst>
          </p:cNvPr>
          <p:cNvSpPr>
            <a:spLocks noGrp="1"/>
          </p:cNvSpPr>
          <p:nvPr>
            <p:ph type="body" sz="quarter" idx="17"/>
          </p:nvPr>
        </p:nvSpPr>
        <p:spPr>
          <a:xfrm>
            <a:off x="233743" y="6402301"/>
            <a:ext cx="7500557" cy="241348"/>
          </a:xfrm>
        </p:spPr>
        <p:txBody>
          <a:bodyPr/>
          <a:lstStyle/>
          <a:p>
            <a:r>
              <a:rPr lang="en-GB" dirty="0">
                <a:solidFill>
                  <a:schemeClr val="tx1"/>
                </a:solidFill>
              </a:rPr>
              <a:t>Sources: LSEG, Rathbones</a:t>
            </a:r>
          </a:p>
          <a:p>
            <a:r>
              <a:rPr lang="en-GB" sz="800" b="1" dirty="0">
                <a:solidFill>
                  <a:schemeClr val="tx1"/>
                </a:solidFill>
                <a:latin typeface="+mj-lt"/>
              </a:rPr>
              <a:t>Investments can go down as well as up and you could get back less than you invested. Past performance is not a reliable indicator of future results.</a:t>
            </a:r>
          </a:p>
        </p:txBody>
      </p:sp>
      <p:sp>
        <p:nvSpPr>
          <p:cNvPr id="6" name="Subtitle 5">
            <a:extLst>
              <a:ext uri="{FF2B5EF4-FFF2-40B4-BE49-F238E27FC236}">
                <a16:creationId xmlns:a16="http://schemas.microsoft.com/office/drawing/2014/main" id="{02B086F6-611C-BC61-D2AD-BF02CACBA34A}"/>
              </a:ext>
            </a:extLst>
          </p:cNvPr>
          <p:cNvSpPr>
            <a:spLocks noGrp="1"/>
          </p:cNvSpPr>
          <p:nvPr>
            <p:ph type="subTitle" idx="1"/>
          </p:nvPr>
        </p:nvSpPr>
        <p:spPr>
          <a:xfrm>
            <a:off x="229728" y="1205601"/>
            <a:ext cx="6215517" cy="213456"/>
          </a:xfrm>
        </p:spPr>
        <p:txBody>
          <a:bodyPr/>
          <a:lstStyle/>
          <a:p>
            <a:r>
              <a:rPr lang="en-GB" sz="1400" dirty="0"/>
              <a:t>Total returns (%)</a:t>
            </a:r>
          </a:p>
        </p:txBody>
      </p:sp>
      <p:sp>
        <p:nvSpPr>
          <p:cNvPr id="8" name="Title 7">
            <a:extLst>
              <a:ext uri="{FF2B5EF4-FFF2-40B4-BE49-F238E27FC236}">
                <a16:creationId xmlns:a16="http://schemas.microsoft.com/office/drawing/2014/main" id="{38D8848E-ED2B-D1A8-11F7-617D5C84B947}"/>
              </a:ext>
            </a:extLst>
          </p:cNvPr>
          <p:cNvSpPr>
            <a:spLocks noGrp="1"/>
          </p:cNvSpPr>
          <p:nvPr>
            <p:ph type="title"/>
          </p:nvPr>
        </p:nvSpPr>
        <p:spPr>
          <a:xfrm>
            <a:off x="229728" y="640924"/>
            <a:ext cx="9729612" cy="849463"/>
          </a:xfrm>
        </p:spPr>
        <p:txBody>
          <a:bodyPr/>
          <a:lstStyle/>
          <a:p>
            <a:r>
              <a:rPr lang="en-GB" sz="2000" dirty="0"/>
              <a:t>The ‘Magnificent Seven’ dominated returns for most of 2023, but the rally has broadened out since early November</a:t>
            </a:r>
            <a:endParaRPr lang="en-GB" dirty="0"/>
          </a:p>
        </p:txBody>
      </p:sp>
      <p:pic>
        <p:nvPicPr>
          <p:cNvPr id="9" name="Picture 8">
            <a:extLst>
              <a:ext uri="{FF2B5EF4-FFF2-40B4-BE49-F238E27FC236}">
                <a16:creationId xmlns:a16="http://schemas.microsoft.com/office/drawing/2014/main" id="{4F6A9E31-B438-0F89-B6F9-F2308CB672D0}"/>
              </a:ext>
            </a:extLst>
          </p:cNvPr>
          <p:cNvPicPr>
            <a:picLocks noChangeAspect="1"/>
          </p:cNvPicPr>
          <p:nvPr/>
        </p:nvPicPr>
        <p:blipFill>
          <a:blip r:embed="rId4"/>
          <a:stretch>
            <a:fillRect/>
          </a:stretch>
        </p:blipFill>
        <p:spPr>
          <a:xfrm>
            <a:off x="218573" y="1582737"/>
            <a:ext cx="6967087" cy="4567197"/>
          </a:xfrm>
          <a:prstGeom prst="rect">
            <a:avLst/>
          </a:prstGeom>
        </p:spPr>
      </p:pic>
    </p:spTree>
    <p:extLst>
      <p:ext uri="{BB962C8B-B14F-4D97-AF65-F5344CB8AC3E}">
        <p14:creationId xmlns:p14="http://schemas.microsoft.com/office/powerpoint/2010/main" val="265282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ailboat on the water&#10;&#10;Description automatically generated">
            <a:extLst>
              <a:ext uri="{FF2B5EF4-FFF2-40B4-BE49-F238E27FC236}">
                <a16:creationId xmlns:a16="http://schemas.microsoft.com/office/drawing/2014/main" id="{9AB45714-801C-DAF3-81C1-79DD538A2651}"/>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l="38045" t="1534" r="11955" b="1612"/>
          <a:stretch/>
        </p:blipFill>
        <p:spPr>
          <a:xfrm>
            <a:off x="4953000" y="0"/>
            <a:ext cx="4953000" cy="6852536"/>
          </a:xfrm>
          <a:prstGeom prst="rect">
            <a:avLst/>
          </a:prstGeom>
        </p:spPr>
      </p:pic>
      <p:pic>
        <p:nvPicPr>
          <p:cNvPr id="13" name="Picture Placeholder 6">
            <a:extLst>
              <a:ext uri="{FF2B5EF4-FFF2-40B4-BE49-F238E27FC236}">
                <a16:creationId xmlns:a16="http://schemas.microsoft.com/office/drawing/2014/main" id="{E678900D-281C-BF6F-7E15-F6E27D54350A}"/>
              </a:ext>
            </a:extLst>
          </p:cNvPr>
          <p:cNvPicPr>
            <a:picLocks noChangeAspect="1"/>
          </p:cNvPicPr>
          <p:nvPr/>
        </p:nvPicPr>
        <p:blipFill>
          <a:blip r:embed="rId5" cstate="email">
            <a:alphaModFix amt="45000"/>
            <a:extLst>
              <a:ext uri="{28A0092B-C50C-407E-A947-70E740481C1C}">
                <a14:useLocalDpi xmlns:a14="http://schemas.microsoft.com/office/drawing/2010/main"/>
              </a:ext>
              <a:ext uri="{96DAC541-7B7A-43D3-8B79-37D633B846F1}">
                <asvg:svgBlip xmlns:asvg="http://schemas.microsoft.com/office/drawing/2016/SVG/main" r:embed="rId6"/>
              </a:ext>
            </a:extLst>
          </a:blip>
          <a:srcRect t="262" b="262"/>
          <a:stretch>
            <a:fillRect/>
          </a:stretch>
        </p:blipFill>
        <p:spPr>
          <a:xfrm>
            <a:off x="8295840" y="6479880"/>
            <a:ext cx="1371914" cy="148789"/>
          </a:xfrm>
          <a:prstGeom prst="rect">
            <a:avLst/>
          </a:prstGeom>
        </p:spPr>
      </p:pic>
      <p:sp>
        <p:nvSpPr>
          <p:cNvPr id="2" name="Footer Placeholder 1">
            <a:extLst>
              <a:ext uri="{FF2B5EF4-FFF2-40B4-BE49-F238E27FC236}">
                <a16:creationId xmlns:a16="http://schemas.microsoft.com/office/drawing/2014/main" id="{572B2EF0-39D6-D03F-92AB-33C8CC084489}"/>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08904C43-3905-35B8-4B5F-D3BD4C9FEC54}"/>
              </a:ext>
            </a:extLst>
          </p:cNvPr>
          <p:cNvSpPr>
            <a:spLocks noGrp="1"/>
          </p:cNvSpPr>
          <p:nvPr>
            <p:ph type="sldNum" sz="quarter" idx="12"/>
          </p:nvPr>
        </p:nvSpPr>
        <p:spPr/>
        <p:txBody>
          <a:bodyPr/>
          <a:lstStyle/>
          <a:p>
            <a:fld id="{91D568E7-61F5-D04E-995D-81EF41C01A2A}" type="slidenum">
              <a:rPr lang="en-GB" smtClean="0">
                <a:solidFill>
                  <a:schemeClr val="bg1"/>
                </a:solidFill>
              </a:rPr>
              <a:t>6</a:t>
            </a:fld>
            <a:endParaRPr lang="en-GB">
              <a:solidFill>
                <a:schemeClr val="bg1"/>
              </a:solidFill>
            </a:endParaRPr>
          </a:p>
        </p:txBody>
      </p:sp>
      <p:sp>
        <p:nvSpPr>
          <p:cNvPr id="8" name="Title 7">
            <a:extLst>
              <a:ext uri="{FF2B5EF4-FFF2-40B4-BE49-F238E27FC236}">
                <a16:creationId xmlns:a16="http://schemas.microsoft.com/office/drawing/2014/main" id="{8AABDE34-DC38-8340-500B-FA6698478BA5}"/>
              </a:ext>
            </a:extLst>
          </p:cNvPr>
          <p:cNvSpPr>
            <a:spLocks noGrp="1"/>
          </p:cNvSpPr>
          <p:nvPr>
            <p:ph type="title"/>
          </p:nvPr>
        </p:nvSpPr>
        <p:spPr>
          <a:xfrm>
            <a:off x="229729" y="640924"/>
            <a:ext cx="4606858" cy="283154"/>
          </a:xfrm>
        </p:spPr>
        <p:txBody>
          <a:bodyPr/>
          <a:lstStyle/>
          <a:p>
            <a:r>
              <a:rPr lang="en-GB" sz="2000" dirty="0"/>
              <a:t>Key takeaways</a:t>
            </a:r>
            <a:endParaRPr lang="en-GB" dirty="0"/>
          </a:p>
        </p:txBody>
      </p:sp>
      <p:sp>
        <p:nvSpPr>
          <p:cNvPr id="10" name="TextBox 9">
            <a:extLst>
              <a:ext uri="{FF2B5EF4-FFF2-40B4-BE49-F238E27FC236}">
                <a16:creationId xmlns:a16="http://schemas.microsoft.com/office/drawing/2014/main" id="{053A0B6B-4BC0-518B-BB8C-A946446FE320}"/>
              </a:ext>
            </a:extLst>
          </p:cNvPr>
          <p:cNvSpPr txBox="1"/>
          <p:nvPr/>
        </p:nvSpPr>
        <p:spPr>
          <a:xfrm>
            <a:off x="233743" y="1585646"/>
            <a:ext cx="3881057" cy="2991752"/>
          </a:xfrm>
          <a:prstGeom prst="rect">
            <a:avLst/>
          </a:prstGeom>
          <a:noFill/>
        </p:spPr>
        <p:txBody>
          <a:bodyPr wrap="square" lIns="0" rtlCol="0">
            <a:noAutofit/>
          </a:bodyPr>
          <a:lstStyle/>
          <a:p>
            <a:pPr marL="182563" indent="-182563">
              <a:spcAft>
                <a:spcPts val="1200"/>
              </a:spcAft>
              <a:buFont typeface="Georgia" panose="02040502050405020303" pitchFamily="18" charset="0"/>
              <a:buChar char="—"/>
            </a:pPr>
            <a:r>
              <a:rPr lang="en-GB" sz="1100" dirty="0"/>
              <a:t>Developed market equities have surged since early November lows</a:t>
            </a:r>
          </a:p>
          <a:p>
            <a:pPr marL="182563" indent="-182563">
              <a:spcAft>
                <a:spcPts val="1200"/>
              </a:spcAft>
              <a:buFont typeface="Georgia" panose="02040502050405020303" pitchFamily="18" charset="0"/>
              <a:buChar char="—"/>
            </a:pPr>
            <a:r>
              <a:rPr lang="en-GB" sz="1100" dirty="0"/>
              <a:t>Chinese assets have struggled, despite picking up a bit in the past couple of months</a:t>
            </a:r>
          </a:p>
          <a:p>
            <a:pPr marL="182563" indent="-182563">
              <a:spcAft>
                <a:spcPts val="1200"/>
              </a:spcAft>
              <a:buFont typeface="Georgia" panose="02040502050405020303" pitchFamily="18" charset="0"/>
              <a:buChar char="—"/>
            </a:pPr>
            <a:r>
              <a:rPr lang="en-GB" sz="1100" dirty="0"/>
              <a:t>Outside of the largest stocks, profit growth in the US has stalled</a:t>
            </a:r>
          </a:p>
          <a:p>
            <a:pPr marL="182563" indent="-182563">
              <a:spcAft>
                <a:spcPts val="1200"/>
              </a:spcAft>
              <a:buFont typeface="Georgia" panose="02040502050405020303" pitchFamily="18" charset="0"/>
              <a:buChar char="—"/>
            </a:pPr>
            <a:r>
              <a:rPr lang="en-GB" sz="1100" dirty="0"/>
              <a:t>Gains were therefore driven by confidence in future profits</a:t>
            </a:r>
          </a:p>
          <a:p>
            <a:pPr marL="182563" indent="-182563">
              <a:spcAft>
                <a:spcPts val="1200"/>
              </a:spcAft>
              <a:buFont typeface="Georgia" panose="02040502050405020303" pitchFamily="18" charset="0"/>
              <a:buChar char="—"/>
            </a:pPr>
            <a:r>
              <a:rPr lang="en-GB" sz="1100" dirty="0"/>
              <a:t>Equity returns have broadened out in recent months, after being limited to a few mega-cap stocks prior to November 2023</a:t>
            </a:r>
          </a:p>
        </p:txBody>
      </p:sp>
    </p:spTree>
    <p:extLst>
      <p:ext uri="{BB962C8B-B14F-4D97-AF65-F5344CB8AC3E}">
        <p14:creationId xmlns:p14="http://schemas.microsoft.com/office/powerpoint/2010/main" val="3982123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EA5561-BF61-551E-E2A3-B6EFA420A957}"/>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723ED588-EBE8-610C-9A20-06B17A07BE74}"/>
              </a:ext>
            </a:extLst>
          </p:cNvPr>
          <p:cNvSpPr>
            <a:spLocks noGrp="1"/>
          </p:cNvSpPr>
          <p:nvPr>
            <p:ph type="sldNum" sz="quarter" idx="12"/>
          </p:nvPr>
        </p:nvSpPr>
        <p:spPr/>
        <p:txBody>
          <a:bodyPr/>
          <a:lstStyle/>
          <a:p>
            <a:fld id="{91D568E7-61F5-D04E-995D-81EF41C01A2A}" type="slidenum">
              <a:rPr lang="en-GB" smtClean="0"/>
              <a:t>7</a:t>
            </a:fld>
            <a:endParaRPr lang="en-GB"/>
          </a:p>
        </p:txBody>
      </p:sp>
      <p:sp>
        <p:nvSpPr>
          <p:cNvPr id="5" name="Text Placeholder 4">
            <a:extLst>
              <a:ext uri="{FF2B5EF4-FFF2-40B4-BE49-F238E27FC236}">
                <a16:creationId xmlns:a16="http://schemas.microsoft.com/office/drawing/2014/main" id="{22297F7E-CAA2-9DCF-14C7-634F2DBE683B}"/>
              </a:ext>
            </a:extLst>
          </p:cNvPr>
          <p:cNvSpPr>
            <a:spLocks noGrp="1"/>
          </p:cNvSpPr>
          <p:nvPr>
            <p:ph type="body" sz="quarter" idx="17"/>
          </p:nvPr>
        </p:nvSpPr>
        <p:spPr>
          <a:xfrm>
            <a:off x="233743" y="6402301"/>
            <a:ext cx="6921437" cy="241348"/>
          </a:xfrm>
        </p:spPr>
        <p:txBody>
          <a:bodyPr/>
          <a:lstStyle/>
          <a:p>
            <a:r>
              <a:rPr lang="en-GB" dirty="0"/>
              <a:t>Sources: LSEG, Rathbones; *trimmed means remove a small percentage of the outlying largest and smallest values; the OECD is the Organisation for Economic Cooperation and Development</a:t>
            </a:r>
          </a:p>
        </p:txBody>
      </p:sp>
      <p:sp>
        <p:nvSpPr>
          <p:cNvPr id="6" name="Subtitle 5">
            <a:extLst>
              <a:ext uri="{FF2B5EF4-FFF2-40B4-BE49-F238E27FC236}">
                <a16:creationId xmlns:a16="http://schemas.microsoft.com/office/drawing/2014/main" id="{435087AE-F897-9279-385D-C69387812230}"/>
              </a:ext>
            </a:extLst>
          </p:cNvPr>
          <p:cNvSpPr>
            <a:spLocks noGrp="1"/>
          </p:cNvSpPr>
          <p:nvPr>
            <p:ph type="subTitle" idx="1"/>
          </p:nvPr>
        </p:nvSpPr>
        <p:spPr>
          <a:xfrm>
            <a:off x="229728" y="1205601"/>
            <a:ext cx="7428372" cy="213456"/>
          </a:xfrm>
        </p:spPr>
        <p:txBody>
          <a:bodyPr/>
          <a:lstStyle/>
          <a:p>
            <a:r>
              <a:rPr lang="en-GB" sz="1400" dirty="0"/>
              <a:t>Advanced economy CPI inflation (trimmed means, 38 OECD nations*)</a:t>
            </a:r>
            <a:endParaRPr lang="en-GB" dirty="0"/>
          </a:p>
        </p:txBody>
      </p:sp>
      <p:sp>
        <p:nvSpPr>
          <p:cNvPr id="8" name="Title 7">
            <a:extLst>
              <a:ext uri="{FF2B5EF4-FFF2-40B4-BE49-F238E27FC236}">
                <a16:creationId xmlns:a16="http://schemas.microsoft.com/office/drawing/2014/main" id="{6113A82A-3980-4C4C-2186-5C2D0E7E96BE}"/>
              </a:ext>
            </a:extLst>
          </p:cNvPr>
          <p:cNvSpPr>
            <a:spLocks noGrp="1"/>
          </p:cNvSpPr>
          <p:nvPr>
            <p:ph type="title"/>
          </p:nvPr>
        </p:nvSpPr>
        <p:spPr>
          <a:xfrm>
            <a:off x="229728" y="640924"/>
            <a:ext cx="9438026" cy="566309"/>
          </a:xfrm>
        </p:spPr>
        <p:txBody>
          <a:bodyPr/>
          <a:lstStyle/>
          <a:p>
            <a:r>
              <a:rPr lang="en-GB" sz="2000" dirty="0"/>
              <a:t>Headline inflation has fallen as quickly as it climbed; </a:t>
            </a:r>
            <a:br>
              <a:rPr lang="en-GB" sz="2000" dirty="0"/>
            </a:br>
            <a:r>
              <a:rPr lang="en-GB" sz="2000" dirty="0"/>
              <a:t>there is a little further to go</a:t>
            </a:r>
            <a:endParaRPr lang="en-GB" dirty="0"/>
          </a:p>
        </p:txBody>
      </p:sp>
      <p:pic>
        <p:nvPicPr>
          <p:cNvPr id="11" name="Picture 10">
            <a:extLst>
              <a:ext uri="{FF2B5EF4-FFF2-40B4-BE49-F238E27FC236}">
                <a16:creationId xmlns:a16="http://schemas.microsoft.com/office/drawing/2014/main" id="{DC185255-DF07-1ED8-FCD2-EDE5317D082F}"/>
              </a:ext>
            </a:extLst>
          </p:cNvPr>
          <p:cNvPicPr>
            <a:picLocks noChangeAspect="1"/>
          </p:cNvPicPr>
          <p:nvPr/>
        </p:nvPicPr>
        <p:blipFill>
          <a:blip r:embed="rId4"/>
          <a:stretch>
            <a:fillRect/>
          </a:stretch>
        </p:blipFill>
        <p:spPr>
          <a:xfrm>
            <a:off x="233743" y="1612127"/>
            <a:ext cx="7043386" cy="4578350"/>
          </a:xfrm>
          <a:prstGeom prst="rect">
            <a:avLst/>
          </a:prstGeom>
        </p:spPr>
      </p:pic>
    </p:spTree>
    <p:extLst>
      <p:ext uri="{BB962C8B-B14F-4D97-AF65-F5344CB8AC3E}">
        <p14:creationId xmlns:p14="http://schemas.microsoft.com/office/powerpoint/2010/main" val="224947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E60F53-4764-4ADC-B4DA-CB2E93B9ECFF}"/>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4A3CC315-A29E-C5AB-F3EE-C05C60E3B2D9}"/>
              </a:ext>
            </a:extLst>
          </p:cNvPr>
          <p:cNvSpPr>
            <a:spLocks noGrp="1"/>
          </p:cNvSpPr>
          <p:nvPr>
            <p:ph type="sldNum" sz="quarter" idx="12"/>
          </p:nvPr>
        </p:nvSpPr>
        <p:spPr/>
        <p:txBody>
          <a:bodyPr/>
          <a:lstStyle/>
          <a:p>
            <a:fld id="{91D568E7-61F5-D04E-995D-81EF41C01A2A}" type="slidenum">
              <a:rPr lang="en-GB" smtClean="0"/>
              <a:t>8</a:t>
            </a:fld>
            <a:endParaRPr lang="en-GB"/>
          </a:p>
        </p:txBody>
      </p:sp>
      <p:sp>
        <p:nvSpPr>
          <p:cNvPr id="5" name="Text Placeholder 4">
            <a:extLst>
              <a:ext uri="{FF2B5EF4-FFF2-40B4-BE49-F238E27FC236}">
                <a16:creationId xmlns:a16="http://schemas.microsoft.com/office/drawing/2014/main" id="{9BACDA73-952B-8EB2-3BF1-516CFB8BD050}"/>
              </a:ext>
            </a:extLst>
          </p:cNvPr>
          <p:cNvSpPr>
            <a:spLocks noGrp="1"/>
          </p:cNvSpPr>
          <p:nvPr>
            <p:ph type="body" sz="quarter" idx="17"/>
          </p:nvPr>
        </p:nvSpPr>
        <p:spPr>
          <a:xfrm>
            <a:off x="233743" y="6402301"/>
            <a:ext cx="6738557" cy="241348"/>
          </a:xfrm>
        </p:spPr>
        <p:txBody>
          <a:bodyPr/>
          <a:lstStyle/>
          <a:p>
            <a:r>
              <a:rPr lang="en-GB" dirty="0"/>
              <a:t>Sources: LSEG, Rathbones; highest values intentionally cut off to remove outlying data and show the recent trend more clearly.</a:t>
            </a:r>
          </a:p>
        </p:txBody>
      </p:sp>
      <p:sp>
        <p:nvSpPr>
          <p:cNvPr id="6" name="Subtitle 5">
            <a:extLst>
              <a:ext uri="{FF2B5EF4-FFF2-40B4-BE49-F238E27FC236}">
                <a16:creationId xmlns:a16="http://schemas.microsoft.com/office/drawing/2014/main" id="{8EEF1B29-9698-550D-1453-07A7F1D1E58D}"/>
              </a:ext>
            </a:extLst>
          </p:cNvPr>
          <p:cNvSpPr>
            <a:spLocks noGrp="1"/>
          </p:cNvSpPr>
          <p:nvPr>
            <p:ph type="subTitle" idx="1"/>
          </p:nvPr>
        </p:nvSpPr>
        <p:spPr>
          <a:xfrm>
            <a:off x="229728" y="1205601"/>
            <a:ext cx="6215517" cy="213456"/>
          </a:xfrm>
        </p:spPr>
        <p:txBody>
          <a:bodyPr/>
          <a:lstStyle/>
          <a:p>
            <a:r>
              <a:rPr lang="en-GB" sz="1400" dirty="0"/>
              <a:t>3-month annualised inflation for goods producers (%)</a:t>
            </a:r>
          </a:p>
        </p:txBody>
      </p:sp>
      <p:sp>
        <p:nvSpPr>
          <p:cNvPr id="8" name="Title 7">
            <a:extLst>
              <a:ext uri="{FF2B5EF4-FFF2-40B4-BE49-F238E27FC236}">
                <a16:creationId xmlns:a16="http://schemas.microsoft.com/office/drawing/2014/main" id="{4CC7D9A2-B8F8-F2A3-61BD-B8A498DF85C6}"/>
              </a:ext>
            </a:extLst>
          </p:cNvPr>
          <p:cNvSpPr>
            <a:spLocks noGrp="1"/>
          </p:cNvSpPr>
          <p:nvPr>
            <p:ph type="title"/>
          </p:nvPr>
        </p:nvSpPr>
        <p:spPr>
          <a:xfrm>
            <a:off x="229728" y="640924"/>
            <a:ext cx="9676272" cy="566309"/>
          </a:xfrm>
        </p:spPr>
        <p:txBody>
          <a:bodyPr/>
          <a:lstStyle/>
          <a:p>
            <a:r>
              <a:rPr lang="en-GB" sz="2000" spc="-20" dirty="0"/>
              <a:t>Attacks on vessels in the red sea have raised shipping costs, but there have been limited signs of it affecting goods prices</a:t>
            </a:r>
            <a:endParaRPr lang="en-GB" spc="-20" dirty="0"/>
          </a:p>
        </p:txBody>
      </p:sp>
      <p:pic>
        <p:nvPicPr>
          <p:cNvPr id="9" name="Picture 8">
            <a:extLst>
              <a:ext uri="{FF2B5EF4-FFF2-40B4-BE49-F238E27FC236}">
                <a16:creationId xmlns:a16="http://schemas.microsoft.com/office/drawing/2014/main" id="{1A3CB978-8DC4-32B5-433C-A0DEE4104E95}"/>
              </a:ext>
            </a:extLst>
          </p:cNvPr>
          <p:cNvPicPr>
            <a:picLocks noChangeAspect="1"/>
          </p:cNvPicPr>
          <p:nvPr/>
        </p:nvPicPr>
        <p:blipFill>
          <a:blip r:embed="rId4"/>
          <a:stretch>
            <a:fillRect/>
          </a:stretch>
        </p:blipFill>
        <p:spPr>
          <a:xfrm>
            <a:off x="233743" y="1582737"/>
            <a:ext cx="7340537" cy="4598595"/>
          </a:xfrm>
          <a:prstGeom prst="rect">
            <a:avLst/>
          </a:prstGeom>
        </p:spPr>
      </p:pic>
    </p:spTree>
    <p:extLst>
      <p:ext uri="{BB962C8B-B14F-4D97-AF65-F5344CB8AC3E}">
        <p14:creationId xmlns:p14="http://schemas.microsoft.com/office/powerpoint/2010/main" val="1783770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A6DE34-F704-7EA5-B85E-DD5C1BADB145}"/>
              </a:ext>
            </a:extLst>
          </p:cNvPr>
          <p:cNvSpPr>
            <a:spLocks noGrp="1"/>
          </p:cNvSpPr>
          <p:nvPr>
            <p:ph type="ftr" sz="quarter" idx="11"/>
            <p:custDataLst>
              <p:custData r:id="rId1"/>
            </p:custDataLst>
          </p:nvPr>
        </p:nvSpPr>
        <p:spPr>
          <a:xfrm>
            <a:off x="232188" y="200885"/>
            <a:ext cx="6215517" cy="241348"/>
          </a:xfrm>
        </p:spPr>
        <p:txBody>
          <a:bodyPr/>
          <a:lstStyle/>
          <a:p>
            <a:r>
              <a:rPr lang="en-GB" dirty="0"/>
              <a:t>Rathbones Investment Management</a:t>
            </a:r>
          </a:p>
          <a:p>
            <a:endParaRPr lang="en-GB" dirty="0"/>
          </a:p>
        </p:txBody>
      </p:sp>
      <p:sp>
        <p:nvSpPr>
          <p:cNvPr id="3" name="Slide Number Placeholder 2">
            <a:extLst>
              <a:ext uri="{FF2B5EF4-FFF2-40B4-BE49-F238E27FC236}">
                <a16:creationId xmlns:a16="http://schemas.microsoft.com/office/drawing/2014/main" id="{2AAF46EC-2E68-442D-94E3-D81AC581D56D}"/>
              </a:ext>
            </a:extLst>
          </p:cNvPr>
          <p:cNvSpPr>
            <a:spLocks noGrp="1"/>
          </p:cNvSpPr>
          <p:nvPr>
            <p:ph type="sldNum" sz="quarter" idx="12"/>
          </p:nvPr>
        </p:nvSpPr>
        <p:spPr/>
        <p:txBody>
          <a:bodyPr/>
          <a:lstStyle/>
          <a:p>
            <a:fld id="{91D568E7-61F5-D04E-995D-81EF41C01A2A}" type="slidenum">
              <a:rPr lang="en-GB" smtClean="0"/>
              <a:t>9</a:t>
            </a:fld>
            <a:endParaRPr lang="en-GB"/>
          </a:p>
        </p:txBody>
      </p:sp>
      <p:sp>
        <p:nvSpPr>
          <p:cNvPr id="5" name="Text Placeholder 4">
            <a:extLst>
              <a:ext uri="{FF2B5EF4-FFF2-40B4-BE49-F238E27FC236}">
                <a16:creationId xmlns:a16="http://schemas.microsoft.com/office/drawing/2014/main" id="{FDD633A2-CAA3-A9E0-29DC-B6DD24F4EA02}"/>
              </a:ext>
            </a:extLst>
          </p:cNvPr>
          <p:cNvSpPr>
            <a:spLocks noGrp="1"/>
          </p:cNvSpPr>
          <p:nvPr>
            <p:ph type="body" sz="quarter" idx="17"/>
          </p:nvPr>
        </p:nvSpPr>
        <p:spPr>
          <a:xfrm>
            <a:off x="233743" y="6402301"/>
            <a:ext cx="6799517" cy="241348"/>
          </a:xfrm>
        </p:spPr>
        <p:txBody>
          <a:bodyPr/>
          <a:lstStyle/>
          <a:p>
            <a:r>
              <a:rPr lang="en-GB" sz="800" dirty="0"/>
              <a:t>Sources: LSEG, Rathbones; *consumer price index, core CPI removes volatile food and energy components</a:t>
            </a:r>
          </a:p>
        </p:txBody>
      </p:sp>
      <p:sp>
        <p:nvSpPr>
          <p:cNvPr id="6" name="Subtitle 5">
            <a:extLst>
              <a:ext uri="{FF2B5EF4-FFF2-40B4-BE49-F238E27FC236}">
                <a16:creationId xmlns:a16="http://schemas.microsoft.com/office/drawing/2014/main" id="{933DD9A8-F1D9-8D30-6B8C-6548B91ECA9B}"/>
              </a:ext>
            </a:extLst>
          </p:cNvPr>
          <p:cNvSpPr>
            <a:spLocks noGrp="1"/>
          </p:cNvSpPr>
          <p:nvPr>
            <p:ph type="subTitle" idx="1"/>
          </p:nvPr>
        </p:nvSpPr>
        <p:spPr>
          <a:xfrm>
            <a:off x="229728" y="1205601"/>
            <a:ext cx="6215517" cy="213456"/>
          </a:xfrm>
        </p:spPr>
        <p:txBody>
          <a:bodyPr/>
          <a:lstStyle/>
          <a:p>
            <a:r>
              <a:rPr lang="en-GB" sz="1400" dirty="0"/>
              <a:t>6-month annualised core CPI* inflation rates (%)</a:t>
            </a:r>
          </a:p>
        </p:txBody>
      </p:sp>
      <p:sp>
        <p:nvSpPr>
          <p:cNvPr id="8" name="Title 7">
            <a:extLst>
              <a:ext uri="{FF2B5EF4-FFF2-40B4-BE49-F238E27FC236}">
                <a16:creationId xmlns:a16="http://schemas.microsoft.com/office/drawing/2014/main" id="{D102E499-AA20-1B2F-CF73-978C4C30C87B}"/>
              </a:ext>
            </a:extLst>
          </p:cNvPr>
          <p:cNvSpPr>
            <a:spLocks noGrp="1"/>
          </p:cNvSpPr>
          <p:nvPr>
            <p:ph type="title"/>
          </p:nvPr>
        </p:nvSpPr>
        <p:spPr>
          <a:xfrm>
            <a:off x="229728" y="640924"/>
            <a:ext cx="9438026" cy="566309"/>
          </a:xfrm>
        </p:spPr>
        <p:txBody>
          <a:bodyPr/>
          <a:lstStyle/>
          <a:p>
            <a:r>
              <a:rPr lang="en-GB" sz="2000" dirty="0"/>
              <a:t>Strong disinflationary momentum continues in Europe, but upside risks emerging in the US</a:t>
            </a:r>
            <a:endParaRPr lang="en-GB" dirty="0"/>
          </a:p>
        </p:txBody>
      </p:sp>
      <p:pic>
        <p:nvPicPr>
          <p:cNvPr id="9" name="Picture 8">
            <a:extLst>
              <a:ext uri="{FF2B5EF4-FFF2-40B4-BE49-F238E27FC236}">
                <a16:creationId xmlns:a16="http://schemas.microsoft.com/office/drawing/2014/main" id="{21053D8B-C0C0-55D4-7967-1D38EC06D7C3}"/>
              </a:ext>
            </a:extLst>
          </p:cNvPr>
          <p:cNvPicPr>
            <a:picLocks noChangeAspect="1"/>
          </p:cNvPicPr>
          <p:nvPr/>
        </p:nvPicPr>
        <p:blipFill>
          <a:blip r:embed="rId4"/>
          <a:stretch>
            <a:fillRect/>
          </a:stretch>
        </p:blipFill>
        <p:spPr>
          <a:xfrm>
            <a:off x="229727" y="1582738"/>
            <a:ext cx="7040406" cy="4578350"/>
          </a:xfrm>
          <a:prstGeom prst="rect">
            <a:avLst/>
          </a:prstGeom>
        </p:spPr>
      </p:pic>
    </p:spTree>
    <p:extLst>
      <p:ext uri="{BB962C8B-B14F-4D97-AF65-F5344CB8AC3E}">
        <p14:creationId xmlns:p14="http://schemas.microsoft.com/office/powerpoint/2010/main" val="3932917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Office Theme">
  <a:themeElements>
    <a:clrScheme name="Custom 88">
      <a:dk1>
        <a:srgbClr val="000000"/>
      </a:dk1>
      <a:lt1>
        <a:srgbClr val="FFFFFF"/>
      </a:lt1>
      <a:dk2>
        <a:srgbClr val="FFFFFF"/>
      </a:dk2>
      <a:lt2>
        <a:srgbClr val="041640"/>
      </a:lt2>
      <a:accent1>
        <a:srgbClr val="041640"/>
      </a:accent1>
      <a:accent2>
        <a:srgbClr val="005F7F"/>
      </a:accent2>
      <a:accent3>
        <a:srgbClr val="00BED6"/>
      </a:accent3>
      <a:accent4>
        <a:srgbClr val="323E48"/>
      </a:accent4>
      <a:accent5>
        <a:srgbClr val="4B384C"/>
      </a:accent5>
      <a:accent6>
        <a:srgbClr val="EFC2B3"/>
      </a:accent6>
      <a:hlink>
        <a:srgbClr val="000000"/>
      </a:hlink>
      <a:folHlink>
        <a:srgbClr val="000000"/>
      </a:folHlink>
    </a:clrScheme>
    <a:fontScheme name="Rathbones Fonts">
      <a:majorFont>
        <a:latin typeface="Rathbones Sans"/>
        <a:ea typeface=""/>
        <a:cs typeface=""/>
      </a:majorFont>
      <a:minorFont>
        <a:latin typeface="Rathbones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ustom Color 1">
      <a:srgbClr val="041640"/>
    </a:custClr>
    <a:custClr name="Custom Color 2">
      <a:srgbClr val="005F7F"/>
    </a:custClr>
    <a:custClr name="Custom Color 3">
      <a:srgbClr val="00BED6"/>
    </a:custClr>
    <a:custClr name="Custom Color 4">
      <a:srgbClr val="323E48"/>
    </a:custClr>
    <a:custClr name="Custom Color 5">
      <a:srgbClr val="4B384C"/>
    </a:custClr>
    <a:custClr name="Custom Color 6">
      <a:srgbClr val="EFC2B3"/>
    </a:custClr>
    <a:custClr name="BLANK">
      <a:srgbClr val="FFFFFF"/>
    </a:custClr>
    <a:custClr name="BLANK">
      <a:srgbClr val="FFFFFF"/>
    </a:custClr>
    <a:custClr name="BLANK">
      <a:srgbClr val="FFFFFF"/>
    </a:custClr>
    <a:custClr name="BLANK">
      <a:srgbClr val="FFFFFF"/>
    </a:custClr>
    <a:custClr name="Custom Color 11">
      <a:srgbClr val="F5ACB8"/>
    </a:custClr>
    <a:custClr name="Custom Color 12">
      <a:srgbClr val="EFC2B3"/>
    </a:custClr>
    <a:custClr name="Custom Color 13">
      <a:srgbClr val="8093DC"/>
    </a:custClr>
    <a:custClr name="Custom Color 14">
      <a:srgbClr val="4B384C"/>
    </a:custClr>
    <a:custClr name="Custom Color 15">
      <a:srgbClr val="6C6463"/>
    </a:custClr>
    <a:custClr name="BLANK">
      <a:srgbClr val="FFFFFF"/>
    </a:custClr>
    <a:custClr name="BLANK">
      <a:srgbClr val="FFFFFF"/>
    </a:custClr>
    <a:custClr name="BLANK">
      <a:srgbClr val="FFFFFF"/>
    </a:custClr>
    <a:custClr name="BLANK">
      <a:srgbClr val="FFFFFF"/>
    </a:custClr>
    <a:custClr name="BLANK">
      <a:srgbClr val="FFFFFF"/>
    </a:custClr>
    <a:custClr name="Custom Color 21">
      <a:srgbClr val="B5DBD2"/>
    </a:custClr>
    <a:custClr name="Custom Color 22">
      <a:srgbClr val="78DED4"/>
    </a:custClr>
    <a:custClr name="Custom Color 23">
      <a:srgbClr val="00BED6"/>
    </a:custClr>
    <a:custClr name="Custom Color 24">
      <a:srgbClr val="005F7F"/>
    </a:custClr>
    <a:custClr name="Custom Color 25">
      <a:srgbClr val="323E48"/>
    </a:custClr>
  </a:custClrLst>
  <a:extLst>
    <a:ext uri="{05A4C25C-085E-4340-85A3-A5531E510DB2}">
      <thm15:themeFamily xmlns:thm15="http://schemas.microsoft.com/office/thememl/2012/main" name="Presentation2" id="{AE29BC76-21DF-4164-8AA6-37B3DBB2C485}" vid="{8B44D6D7-D4F4-44E7-9B19-ADACEA8E2E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CustXmlRels>
  <VariableListCustXmlRel variableListName="AD_HOC">
    <VariableListDefCustXmlId>{055E6D61-C9BE-4F9F-9239-7E41FD2D2C45}</VariableListDefCustXmlId>
    <LibraryMetadataCustXmlId>{65723E9B-3ACF-4086-A796-7E85D14813AE}</LibraryMetadataCustXmlId>
    <DataSourceInfoCustXmlId>{07C58C62-7C80-4EA3-A826-8D02C21B3D24}</DataSourceInfoCustXmlId>
    <DataSourceMappingCustXmlId>{3067D6CE-64B3-4B4D-95BC-18E589D50721}</DataSourceMappingCustXmlId>
    <SdmcCustXmlId>{2B1A4981-A7D5-43C3-9E1B-8801E7C117EF}</SdmcCustXmlId>
  </VariableListCustXmlRel>
  <VariableListCustXmlRel variableListName="Computed">
    <VariableListDefCustXmlId>{DC3193B8-E872-4375-BAC7-3400A2A69ED8}</VariableListDefCustXmlId>
    <LibraryMetadataCustXmlId>{1DF73135-DD98-47F6-9EB4-17A2B82DDEDB}</LibraryMetadataCustXmlId>
    <DataSourceInfoCustXmlId>{3AC72CC3-1574-4D91-8D73-3A0F1D1DB689}</DataSourceInfoCustXmlId>
    <DataSourceMappingCustXmlId>{33A774D3-B9C0-4DA4-8143-BB6FBBFECF31}</DataSourceMappingCustXmlId>
  </VariableListCustXmlRel>
  <VariableListCustXmlRel variableListName="System">
    <VariableListDefCustXmlId>{C8109280-4195-4D63-8925-EC2543D342B6}</VariableListDefCustXmlId>
    <LibraryMetadataCustXmlId>{2B63D609-07DD-4E1A-84B3-7E650EA5F935}</LibraryMetadataCustXmlId>
    <DataSourceInfoCustXmlId>{4A5299E7-C60D-48E4-81CE-320FD534E5F9}</DataSourceInfoCustXmlId>
    <DataSourceMappingCustXmlId>{F7C1C412-EEC1-4A7F-927D-8942A301ECE9}</DataSourceMappingCustXmlId>
  </VariableListCustXmlRel>
</VariableListCustXmlRels>
</file>

<file path=customXml/item10.xml><?xml version="1.0" encoding="utf-8"?>
<DataSourceInfo>
  <Id>42338d6b-bf0d-47aa-97fe-58af0d47cab0</Id>
  <MajorVersion>0</MajorVersion>
  <MinorVersion>1</MinorVersion>
  <DataSourceType>System</DataSourceType>
  <Name>System</Name>
  <Description/>
  <Filter/>
  <DataFields/>
</DataSourceInfo>
</file>

<file path=customXml/item11.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12.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13.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14.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15.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16.xml><?xml version="1.0" encoding="utf-8"?>
<VariableListDefinition name="Computed" displayName="Computed" id="1f998d77-36c7-43d6-aec6-32c269070a8e" isdomainofvalue="False" dataSourceId="4e96bfba-662a-49fb-b925-a815e697d9fa"/>
</file>

<file path=customXml/item17.xml><?xml version="1.0" encoding="utf-8"?>
<VariableListDefinition name="AD_HOC" displayName="AD_HOC" id="1f037019-458d-4f27-abca-e8b732af189a" isdomainofvalue="False" dataSourceId="b50eca73-cf8e-41ef-93a6-60122bb50b54">
  <Variable name="Customer" type="STRING" dataFieldId="ecab067f-045f-46d9-9702-0ff7d471adb5"/>
</VariableListDefinition>
</file>

<file path=customXml/item18.xml><?xml version="1.0" encoding="utf-8"?>
<VariableListDefinition name="System" displayName="System" id="58856ffe-be76-4345-87e6-a7ad4b3696f4" isdomainofvalue="False" dataSourceId="42338d6b-bf0d-47aa-97fe-58af0d47cab0"/>
</file>

<file path=customXml/item19.xml><?xml version="1.0" encoding="utf-8"?>
<AllExternalAdhocVariableMappings/>
</file>

<file path=customXml/item2.xml><?xml version="1.0" encoding="utf-8"?>
<DataSourceMapping>
  <Id>ad0b3b6c-1857-4f01-9869-9851ca6c968a</Id>
  <Name>EXPRESSION_VARIABLE_MAPPING</Name>
  <TargetDataSource>4e96bfba-662a-49fb-b925-a815e697d9fa</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20.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21.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22.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23.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24.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25.xml><?xml version="1.0" encoding="utf-8"?>
<ct:contentTypeSchema xmlns:ct="http://schemas.microsoft.com/office/2006/metadata/contentType" xmlns:ma="http://schemas.microsoft.com/office/2006/metadata/properties/metaAttributes" ct:_="" ma:_="" ma:contentTypeName="Document" ma:contentTypeID="0x01010098A0ADA77899944E83A9E46AB6D8B311" ma:contentTypeVersion="10" ma:contentTypeDescription="Create a new document." ma:contentTypeScope="" ma:versionID="97479567fe847f96c5344612e6be284b">
  <xsd:schema xmlns:xsd="http://www.w3.org/2001/XMLSchema" xmlns:xs="http://www.w3.org/2001/XMLSchema" xmlns:p="http://schemas.microsoft.com/office/2006/metadata/properties" xmlns:ns2="ef7b8f29-c5d5-480c-8ba8-afcc43ad0d31" xmlns:ns3="b4e43609-4a2c-4b48-b63e-a14241c10773" targetNamespace="http://schemas.microsoft.com/office/2006/metadata/properties" ma:root="true" ma:fieldsID="6193e2c9287ffc5e77dd0d59d11eb94b" ns2:_="" ns3:_="">
    <xsd:import namespace="ef7b8f29-c5d5-480c-8ba8-afcc43ad0d31"/>
    <xsd:import namespace="b4e43609-4a2c-4b48-b63e-a14241c10773"/>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b8f29-c5d5-480c-8ba8-afcc43ad0d3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dd888ce1-7d2f-4968-9ce0-209305794eb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43609-4a2c-4b48-b63e-a14241c1077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09fca27-ac7b-4e2a-8a78-401469cae0d0}" ma:internalName="TaxCatchAll" ma:showField="CatchAllData" ma:web="b4e43609-4a2c-4b48-b63e-a14241c107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6.xml><?xml version="1.0" encoding="utf-8"?>
<DataSourceMapping>
  <Id>c9e84ab1-d0a8-47c4-8b0d-51eaac983bc5</Id>
  <Name>AD_HOC_MAPPING</Name>
  <TargetDataSource>b50eca73-cf8e-41ef-93a6-60122bb50b54</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RawMapping DataFieldId="ecab067f-045f-46d9-9702-0ff7d471adb5" Mapping="DataRecord/Customer"/>
  </RawMappings>
  <DesignTimeProperties/>
</DataSourceMapping>
</file>

<file path=customXml/item27.xml><?xml version="1.0" encoding="utf-8"?>
<DataSourceMapping>
  <Id>7b5c7eb0-f619-43aa-912f-2a715c969733</Id>
  <Name>EXPRESSION_VARIABLE_MAPPING</Name>
  <TargetDataSource>42338d6b-bf0d-47aa-97fe-58af0d47cab0</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28.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29.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3.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30.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31.xml><?xml version="1.0" encoding="utf-8"?>
<DataSourceInfo>
  <Id>4e96bfba-662a-49fb-b925-a815e697d9fa</Id>
  <MajorVersion>0</MajorVersion>
  <MinorVersion>1</MinorVersion>
  <DataSourceType>Expression</DataSourceType>
  <Name>Computed</Name>
  <Description/>
  <Filter/>
  <DataFields/>
</DataSourceInfo>
</file>

<file path=customXml/item32.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33.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34.xml><?xml version="1.0" encoding="utf-8"?>
<VariableList UniqueId="1f037019-458d-4f27-abca-e8b732af189a" Name="AD_HOC" ContentType="XML" MajorVersion="0" MinorVersion="1" isLocalCopy="False" IsBaseObject="False" DataSourceId="b50eca73-cf8e-41ef-93a6-60122bb50b54" DataSourceMajorVersion="0" DataSourceMinorVersion="1"/>
</file>

<file path=customXml/item35.xml><?xml version="1.0" encoding="utf-8"?>
<VariableList UniqueId="1f998d77-36c7-43d6-aec6-32c269070a8e" Name="Computed" ContentType="XML" MajorVersion="0" MinorVersion="1" isLocalCopy="False" IsBaseObject="False" DataSourceId="4e96bfba-662a-49fb-b925-a815e697d9fa" DataSourceMajorVersion="0" DataSourceMinorVersion="1"/>
</file>

<file path=customXml/item36.xml><?xml version="1.0" encoding="utf-8"?>
<VariableList UniqueId="58856ffe-be76-4345-87e6-a7ad4b3696f4" Name="System" ContentType="XML" MajorVersion="0" MinorVersion="1" isLocalCopy="False" IsBaseObject="False" DataSourceId="42338d6b-bf0d-47aa-97fe-58af0d47cab0" DataSourceMajorVersion="0" DataSourceMinorVersion="1"/>
</file>

<file path=customXml/item37.xml><?xml version="1.0" encoding="utf-8"?>
<p:properties xmlns:p="http://schemas.microsoft.com/office/2006/metadata/properties" xmlns:xsi="http://www.w3.org/2001/XMLSchema-instance" xmlns:pc="http://schemas.microsoft.com/office/infopath/2007/PartnerControls">
  <documentManagement>
    <TaxCatchAll xmlns="b4e43609-4a2c-4b48-b63e-a14241c10773" xsi:nil="true"/>
    <lcf76f155ced4ddcb4097134ff3c332f xmlns="ef7b8f29-c5d5-480c-8ba8-afcc43ad0d31">
      <Terms xmlns="http://schemas.microsoft.com/office/infopath/2007/PartnerControls"/>
    </lcf76f155ced4ddcb4097134ff3c332f>
  </documentManagement>
</p:properties>
</file>

<file path=customXml/item38.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39.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4.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40.xml><?xml version="1.0" encoding="utf-8"?>
<SourceDataModel Name="AD_HOC" TargetDataSourceId="b50eca73-cf8e-41ef-93a6-60122bb50b54"/>
</file>

<file path=customXml/item41.xml><?xml version="1.0" encoding="utf-8"?>
<?mso-contentType ?>
<FormTemplates xmlns="http://schemas.microsoft.com/sharepoint/v3/contenttype/forms">
  <Display>DocumentLibraryForm</Display>
  <Edit>DocumentLibraryForm</Edit>
  <New>DocumentLibraryForm</New>
</FormTemplates>
</file>

<file path=customXml/item42.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43.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44.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45.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5.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6.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7.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8.xml><?xml version="1.0" encoding="utf-8"?>
<DataSourceInfo>
  <Id>b50eca73-cf8e-41ef-93a6-60122bb50b54</Id>
  <MajorVersion>0</MajorVersion>
  <MinorVersion>1</MinorVersion>
  <DataSourceType>Ad_Hoc</DataSourceType>
  <Name>AD_HOC</Name>
  <Description/>
  <Filter/>
  <DataFields>
    <FieldInfo>
      <Id>ecab067f-045f-46d9-9702-0ff7d471adb5</Id>
      <Name>Customer</Name>
      <Description/>
      <ExpressionString/>
      <FieldType>System.String</FieldType>
      <Filter/>
      <DefaultValue/>
      <IsInputParameter>false</IsInputParameter>
      <IsInputMultipleValues>false</IsInputMultipleValues>
      <IncludeInRecordSelector>true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Customer</OriginalName>
      <ValidationMessage/>
    </FieldInfo>
  </DataFields>
</DataSourceInfo>
</file>

<file path=customXml/item9.xml><?xml version="1.0" encoding="utf-8"?>
<pd:PersonalizationDefinition xmlns:pd="Strauss.PersonalizationDefinition" name="">
  <pd:DataReferenceList>
    <pd:DataReference datasourceID="b50eca73-cf8e-41ef-93a6-60122bb50b54" dataFieldID="ecab067f-045f-46d9-9702-0ff7d471adb5" variableListUniqueId="1f037019-458d-4f27-abca-e8b732af189a"/>
  </pd:DataReferenceList>
  <pd:VariableReplacementDescriptor name="" desc="" uid="">
    <pd:DataReferenceList>
      <pd:DataReference datasourceID="b50eca73-cf8e-41ef-93a6-60122bb50b54" dataFieldID="ecab067f-045f-46d9-9702-0ff7d471adb5" variableListUniqueId="1f037019-458d-4f27-abca-e8b732af189a"/>
    </pd:DataReferenceList>
  </pd:VariableReplacementDescriptor>
</pd:PersonalizationDefinition>
</file>

<file path=customXml/itemProps1.xml><?xml version="1.0" encoding="utf-8"?>
<ds:datastoreItem xmlns:ds="http://schemas.openxmlformats.org/officeDocument/2006/customXml" ds:itemID="{A660543A-B463-4E93-848E-F987156EA131}">
  <ds:schemaRefs/>
</ds:datastoreItem>
</file>

<file path=customXml/itemProps10.xml><?xml version="1.0" encoding="utf-8"?>
<ds:datastoreItem xmlns:ds="http://schemas.openxmlformats.org/officeDocument/2006/customXml" ds:itemID="{4A5299E7-C60D-48E4-81CE-320FD534E5F9}">
  <ds:schemaRefs/>
</ds:datastoreItem>
</file>

<file path=customXml/itemProps11.xml><?xml version="1.0" encoding="utf-8"?>
<ds:datastoreItem xmlns:ds="http://schemas.openxmlformats.org/officeDocument/2006/customXml" ds:itemID="{F6DB2BA9-D3A6-4B2F-BE8E-DA3658F5F394}">
  <ds:schemaRefs>
    <ds:schemaRef ds:uri="Strauss.PersonalizationDefinition"/>
  </ds:schemaRefs>
</ds:datastoreItem>
</file>

<file path=customXml/itemProps12.xml><?xml version="1.0" encoding="utf-8"?>
<ds:datastoreItem xmlns:ds="http://schemas.openxmlformats.org/officeDocument/2006/customXml" ds:itemID="{02546923-4DD3-4C7A-89E7-227FB7E1F4A6}">
  <ds:schemaRefs>
    <ds:schemaRef ds:uri="Strauss.PersonalizationDefinition"/>
  </ds:schemaRefs>
</ds:datastoreItem>
</file>

<file path=customXml/itemProps13.xml><?xml version="1.0" encoding="utf-8"?>
<ds:datastoreItem xmlns:ds="http://schemas.openxmlformats.org/officeDocument/2006/customXml" ds:itemID="{ABF9F7BB-B858-407A-AFF9-C2E8BFF42659}">
  <ds:schemaRefs>
    <ds:schemaRef ds:uri="Strauss.PersonalizationDefinition"/>
  </ds:schemaRefs>
</ds:datastoreItem>
</file>

<file path=customXml/itemProps14.xml><?xml version="1.0" encoding="utf-8"?>
<ds:datastoreItem xmlns:ds="http://schemas.openxmlformats.org/officeDocument/2006/customXml" ds:itemID="{DF51E4A6-BD3E-4641-B14F-BBA128C300B6}">
  <ds:schemaRefs>
    <ds:schemaRef ds:uri="Strauss.PersonalizationDefinition"/>
  </ds:schemaRefs>
</ds:datastoreItem>
</file>

<file path=customXml/itemProps15.xml><?xml version="1.0" encoding="utf-8"?>
<ds:datastoreItem xmlns:ds="http://schemas.openxmlformats.org/officeDocument/2006/customXml" ds:itemID="{06A2603E-EAB2-49B6-A6C6-985E9F1B15A3}">
  <ds:schemaRefs>
    <ds:schemaRef ds:uri="Strauss.PersonalizationDefinition"/>
  </ds:schemaRefs>
</ds:datastoreItem>
</file>

<file path=customXml/itemProps16.xml><?xml version="1.0" encoding="utf-8"?>
<ds:datastoreItem xmlns:ds="http://schemas.openxmlformats.org/officeDocument/2006/customXml" ds:itemID="{DC3193B8-E872-4375-BAC7-3400A2A69ED8}">
  <ds:schemaRefs/>
</ds:datastoreItem>
</file>

<file path=customXml/itemProps17.xml><?xml version="1.0" encoding="utf-8"?>
<ds:datastoreItem xmlns:ds="http://schemas.openxmlformats.org/officeDocument/2006/customXml" ds:itemID="{055E6D61-C9BE-4F9F-9239-7E41FD2D2C45}">
  <ds:schemaRefs/>
</ds:datastoreItem>
</file>

<file path=customXml/itemProps18.xml><?xml version="1.0" encoding="utf-8"?>
<ds:datastoreItem xmlns:ds="http://schemas.openxmlformats.org/officeDocument/2006/customXml" ds:itemID="{C8109280-4195-4D63-8925-EC2543D342B6}">
  <ds:schemaRefs/>
</ds:datastoreItem>
</file>

<file path=customXml/itemProps19.xml><?xml version="1.0" encoding="utf-8"?>
<ds:datastoreItem xmlns:ds="http://schemas.openxmlformats.org/officeDocument/2006/customXml" ds:itemID="{C77047ED-4CCC-451A-A5CB-12A6247D8BDF}">
  <ds:schemaRefs/>
</ds:datastoreItem>
</file>

<file path=customXml/itemProps2.xml><?xml version="1.0" encoding="utf-8"?>
<ds:datastoreItem xmlns:ds="http://schemas.openxmlformats.org/officeDocument/2006/customXml" ds:itemID="{33A774D3-B9C0-4DA4-8143-BB6FBBFECF31}">
  <ds:schemaRefs/>
</ds:datastoreItem>
</file>

<file path=customXml/itemProps20.xml><?xml version="1.0" encoding="utf-8"?>
<ds:datastoreItem xmlns:ds="http://schemas.openxmlformats.org/officeDocument/2006/customXml" ds:itemID="{2E8C00C2-261B-45BA-A4BA-3D6F8E4F2A02}">
  <ds:schemaRefs>
    <ds:schemaRef ds:uri="Strauss.PersonalizationDefinition"/>
  </ds:schemaRefs>
</ds:datastoreItem>
</file>

<file path=customXml/itemProps21.xml><?xml version="1.0" encoding="utf-8"?>
<ds:datastoreItem xmlns:ds="http://schemas.openxmlformats.org/officeDocument/2006/customXml" ds:itemID="{B1762EF8-D898-49E6-BCF5-B37E791BDFFC}">
  <ds:schemaRefs>
    <ds:schemaRef ds:uri="Strauss.PersonalizationDefinition"/>
  </ds:schemaRefs>
</ds:datastoreItem>
</file>

<file path=customXml/itemProps22.xml><?xml version="1.0" encoding="utf-8"?>
<ds:datastoreItem xmlns:ds="http://schemas.openxmlformats.org/officeDocument/2006/customXml" ds:itemID="{C18112CE-814B-4361-8E07-6B46A94A587F}">
  <ds:schemaRefs>
    <ds:schemaRef ds:uri="Strauss.PersonalizationDefinition"/>
  </ds:schemaRefs>
</ds:datastoreItem>
</file>

<file path=customXml/itemProps23.xml><?xml version="1.0" encoding="utf-8"?>
<ds:datastoreItem xmlns:ds="http://schemas.openxmlformats.org/officeDocument/2006/customXml" ds:itemID="{01533B66-3D7E-49EE-8241-972BFAE7D3B9}">
  <ds:schemaRefs>
    <ds:schemaRef ds:uri="Strauss.PersonalizationDefinition"/>
  </ds:schemaRefs>
</ds:datastoreItem>
</file>

<file path=customXml/itemProps24.xml><?xml version="1.0" encoding="utf-8"?>
<ds:datastoreItem xmlns:ds="http://schemas.openxmlformats.org/officeDocument/2006/customXml" ds:itemID="{CFCE002C-6DE5-45D0-9DC6-D86CD4D24ECA}">
  <ds:schemaRefs>
    <ds:schemaRef ds:uri="Strauss.PersonalizationDefinition"/>
  </ds:schemaRefs>
</ds:datastoreItem>
</file>

<file path=customXml/itemProps25.xml><?xml version="1.0" encoding="utf-8"?>
<ds:datastoreItem xmlns:ds="http://schemas.openxmlformats.org/officeDocument/2006/customXml" ds:itemID="{F73B228C-7142-4A68-9574-F9DA123391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7b8f29-c5d5-480c-8ba8-afcc43ad0d31"/>
    <ds:schemaRef ds:uri="b4e43609-4a2c-4b48-b63e-a14241c10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6.xml><?xml version="1.0" encoding="utf-8"?>
<ds:datastoreItem xmlns:ds="http://schemas.openxmlformats.org/officeDocument/2006/customXml" ds:itemID="{3067D6CE-64B3-4B4D-95BC-18E589D50721}">
  <ds:schemaRefs/>
</ds:datastoreItem>
</file>

<file path=customXml/itemProps27.xml><?xml version="1.0" encoding="utf-8"?>
<ds:datastoreItem xmlns:ds="http://schemas.openxmlformats.org/officeDocument/2006/customXml" ds:itemID="{F7C1C412-EEC1-4A7F-927D-8942A301ECE9}">
  <ds:schemaRefs/>
</ds:datastoreItem>
</file>

<file path=customXml/itemProps28.xml><?xml version="1.0" encoding="utf-8"?>
<ds:datastoreItem xmlns:ds="http://schemas.openxmlformats.org/officeDocument/2006/customXml" ds:itemID="{BC7B8F38-6BF7-4AEB-A80E-4F75440A6EDD}">
  <ds:schemaRefs>
    <ds:schemaRef ds:uri="Strauss.PersonalizationDefinition"/>
  </ds:schemaRefs>
</ds:datastoreItem>
</file>

<file path=customXml/itemProps29.xml><?xml version="1.0" encoding="utf-8"?>
<ds:datastoreItem xmlns:ds="http://schemas.openxmlformats.org/officeDocument/2006/customXml" ds:itemID="{78837850-3ABD-4A7A-8EFA-B10331C7DC2A}">
  <ds:schemaRefs>
    <ds:schemaRef ds:uri="Strauss.PersonalizationDefinition"/>
  </ds:schemaRefs>
</ds:datastoreItem>
</file>

<file path=customXml/itemProps3.xml><?xml version="1.0" encoding="utf-8"?>
<ds:datastoreItem xmlns:ds="http://schemas.openxmlformats.org/officeDocument/2006/customXml" ds:itemID="{C5A81CCF-3A62-49CF-BFDC-E8AD9A0AE222}">
  <ds:schemaRefs>
    <ds:schemaRef ds:uri="Strauss.PersonalizationDefinition"/>
  </ds:schemaRefs>
</ds:datastoreItem>
</file>

<file path=customXml/itemProps30.xml><?xml version="1.0" encoding="utf-8"?>
<ds:datastoreItem xmlns:ds="http://schemas.openxmlformats.org/officeDocument/2006/customXml" ds:itemID="{E97A3C8D-829D-467C-B5DF-058DA0229080}">
  <ds:schemaRefs>
    <ds:schemaRef ds:uri="Strauss.PersonalizationDefinition"/>
  </ds:schemaRefs>
</ds:datastoreItem>
</file>

<file path=customXml/itemProps31.xml><?xml version="1.0" encoding="utf-8"?>
<ds:datastoreItem xmlns:ds="http://schemas.openxmlformats.org/officeDocument/2006/customXml" ds:itemID="{3AC72CC3-1574-4D91-8D73-3A0F1D1DB689}">
  <ds:schemaRefs/>
</ds:datastoreItem>
</file>

<file path=customXml/itemProps32.xml><?xml version="1.0" encoding="utf-8"?>
<ds:datastoreItem xmlns:ds="http://schemas.openxmlformats.org/officeDocument/2006/customXml" ds:itemID="{75138216-B689-481D-93EF-165F63B5903D}">
  <ds:schemaRefs>
    <ds:schemaRef ds:uri="Strauss.PersonalizationDefinition"/>
  </ds:schemaRefs>
</ds:datastoreItem>
</file>

<file path=customXml/itemProps33.xml><?xml version="1.0" encoding="utf-8"?>
<ds:datastoreItem xmlns:ds="http://schemas.openxmlformats.org/officeDocument/2006/customXml" ds:itemID="{E98618F6-16A8-403D-887F-8BC7C2468FCF}">
  <ds:schemaRefs>
    <ds:schemaRef ds:uri="Strauss.PersonalizationDefinition"/>
  </ds:schemaRefs>
</ds:datastoreItem>
</file>

<file path=customXml/itemProps34.xml><?xml version="1.0" encoding="utf-8"?>
<ds:datastoreItem xmlns:ds="http://schemas.openxmlformats.org/officeDocument/2006/customXml" ds:itemID="{65723E9B-3ACF-4086-A796-7E85D14813AE}">
  <ds:schemaRefs/>
</ds:datastoreItem>
</file>

<file path=customXml/itemProps35.xml><?xml version="1.0" encoding="utf-8"?>
<ds:datastoreItem xmlns:ds="http://schemas.openxmlformats.org/officeDocument/2006/customXml" ds:itemID="{1DF73135-DD98-47F6-9EB4-17A2B82DDEDB}">
  <ds:schemaRefs/>
</ds:datastoreItem>
</file>

<file path=customXml/itemProps36.xml><?xml version="1.0" encoding="utf-8"?>
<ds:datastoreItem xmlns:ds="http://schemas.openxmlformats.org/officeDocument/2006/customXml" ds:itemID="{2B63D609-07DD-4E1A-84B3-7E650EA5F935}">
  <ds:schemaRefs/>
</ds:datastoreItem>
</file>

<file path=customXml/itemProps37.xml><?xml version="1.0" encoding="utf-8"?>
<ds:datastoreItem xmlns:ds="http://schemas.openxmlformats.org/officeDocument/2006/customXml" ds:itemID="{FDBF68C3-DEF4-4380-9938-39B619D71A03}">
  <ds:schemaRefs>
    <ds:schemaRef ds:uri="http://schemas.microsoft.com/office/2006/metadata/properties"/>
    <ds:schemaRef ds:uri="http://schemas.microsoft.com/office/infopath/2007/PartnerControls"/>
    <ds:schemaRef ds:uri="b4e43609-4a2c-4b48-b63e-a14241c10773"/>
    <ds:schemaRef ds:uri="ef7b8f29-c5d5-480c-8ba8-afcc43ad0d31"/>
  </ds:schemaRefs>
</ds:datastoreItem>
</file>

<file path=customXml/itemProps38.xml><?xml version="1.0" encoding="utf-8"?>
<ds:datastoreItem xmlns:ds="http://schemas.openxmlformats.org/officeDocument/2006/customXml" ds:itemID="{E67FBB45-B329-4FC6-92E2-AE73C57D947A}">
  <ds:schemaRefs>
    <ds:schemaRef ds:uri="Strauss.PersonalizationDefinition"/>
  </ds:schemaRefs>
</ds:datastoreItem>
</file>

<file path=customXml/itemProps39.xml><?xml version="1.0" encoding="utf-8"?>
<ds:datastoreItem xmlns:ds="http://schemas.openxmlformats.org/officeDocument/2006/customXml" ds:itemID="{AF302D7C-C176-492F-AF99-053741DCEEB8}">
  <ds:schemaRefs>
    <ds:schemaRef ds:uri="Strauss.PersonalizationDefinition"/>
  </ds:schemaRefs>
</ds:datastoreItem>
</file>

<file path=customXml/itemProps4.xml><?xml version="1.0" encoding="utf-8"?>
<ds:datastoreItem xmlns:ds="http://schemas.openxmlformats.org/officeDocument/2006/customXml" ds:itemID="{4EA5DBE0-5F30-48AE-98C1-6B979E9EB9A3}">
  <ds:schemaRefs>
    <ds:schemaRef ds:uri="Strauss.PersonalizationDefinition"/>
  </ds:schemaRefs>
</ds:datastoreItem>
</file>

<file path=customXml/itemProps40.xml><?xml version="1.0" encoding="utf-8"?>
<ds:datastoreItem xmlns:ds="http://schemas.openxmlformats.org/officeDocument/2006/customXml" ds:itemID="{2B1A4981-A7D5-43C3-9E1B-8801E7C117EF}">
  <ds:schemaRefs/>
</ds:datastoreItem>
</file>

<file path=customXml/itemProps41.xml><?xml version="1.0" encoding="utf-8"?>
<ds:datastoreItem xmlns:ds="http://schemas.openxmlformats.org/officeDocument/2006/customXml" ds:itemID="{D3827E98-9451-49EF-8B8A-50A833D06109}">
  <ds:schemaRefs>
    <ds:schemaRef ds:uri="http://schemas.microsoft.com/sharepoint/v3/contenttype/forms"/>
  </ds:schemaRefs>
</ds:datastoreItem>
</file>

<file path=customXml/itemProps42.xml><?xml version="1.0" encoding="utf-8"?>
<ds:datastoreItem xmlns:ds="http://schemas.openxmlformats.org/officeDocument/2006/customXml" ds:itemID="{6F26C235-CC9A-40E9-8D75-6BBE5C27A7BA}">
  <ds:schemaRefs>
    <ds:schemaRef ds:uri="Strauss.PersonalizationDefinition"/>
  </ds:schemaRefs>
</ds:datastoreItem>
</file>

<file path=customXml/itemProps43.xml><?xml version="1.0" encoding="utf-8"?>
<ds:datastoreItem xmlns:ds="http://schemas.openxmlformats.org/officeDocument/2006/customXml" ds:itemID="{E3B3A587-A756-490B-8C32-37FD785BFF46}">
  <ds:schemaRefs>
    <ds:schemaRef ds:uri="Strauss.PersonalizationDefinition"/>
  </ds:schemaRefs>
</ds:datastoreItem>
</file>

<file path=customXml/itemProps44.xml><?xml version="1.0" encoding="utf-8"?>
<ds:datastoreItem xmlns:ds="http://schemas.openxmlformats.org/officeDocument/2006/customXml" ds:itemID="{6AB2056D-CBD2-4D54-9348-5DC6D8AAC408}">
  <ds:schemaRefs>
    <ds:schemaRef ds:uri="Strauss.PersonalizationDefinition"/>
  </ds:schemaRefs>
</ds:datastoreItem>
</file>

<file path=customXml/itemProps45.xml><?xml version="1.0" encoding="utf-8"?>
<ds:datastoreItem xmlns:ds="http://schemas.openxmlformats.org/officeDocument/2006/customXml" ds:itemID="{0BCD4DE3-0C62-4C28-8D62-C3B3FBE98F4E}">
  <ds:schemaRefs>
    <ds:schemaRef ds:uri="Strauss.PersonalizationDefinition"/>
  </ds:schemaRefs>
</ds:datastoreItem>
</file>

<file path=customXml/itemProps5.xml><?xml version="1.0" encoding="utf-8"?>
<ds:datastoreItem xmlns:ds="http://schemas.openxmlformats.org/officeDocument/2006/customXml" ds:itemID="{388948EC-13DC-4158-91A0-483D36C08B50}">
  <ds:schemaRefs>
    <ds:schemaRef ds:uri="Strauss.PersonalizationDefinition"/>
  </ds:schemaRefs>
</ds:datastoreItem>
</file>

<file path=customXml/itemProps6.xml><?xml version="1.0" encoding="utf-8"?>
<ds:datastoreItem xmlns:ds="http://schemas.openxmlformats.org/officeDocument/2006/customXml" ds:itemID="{5B58F406-2A72-4B9E-8FB6-A6C7FF627A22}">
  <ds:schemaRefs>
    <ds:schemaRef ds:uri="Strauss.PersonalizationDefinition"/>
  </ds:schemaRefs>
</ds:datastoreItem>
</file>

<file path=customXml/itemProps7.xml><?xml version="1.0" encoding="utf-8"?>
<ds:datastoreItem xmlns:ds="http://schemas.openxmlformats.org/officeDocument/2006/customXml" ds:itemID="{1BCC333F-FEA9-4A43-B35B-24F31D81608E}">
  <ds:schemaRefs>
    <ds:schemaRef ds:uri="Strauss.PersonalizationDefinition"/>
  </ds:schemaRefs>
</ds:datastoreItem>
</file>

<file path=customXml/itemProps8.xml><?xml version="1.0" encoding="utf-8"?>
<ds:datastoreItem xmlns:ds="http://schemas.openxmlformats.org/officeDocument/2006/customXml" ds:itemID="{07C58C62-7C80-4EA3-A826-8D02C21B3D24}">
  <ds:schemaRefs/>
</ds:datastoreItem>
</file>

<file path=customXml/itemProps9.xml><?xml version="1.0" encoding="utf-8"?>
<ds:datastoreItem xmlns:ds="http://schemas.openxmlformats.org/officeDocument/2006/customXml" ds:itemID="{10F594FE-CAEC-4664-8BC1-67DE2E5AC88A}">
  <ds:schemaRefs>
    <ds:schemaRef ds:uri="Strauss.PersonalizationDefinition"/>
  </ds:schemaRefs>
</ds:datastoreItem>
</file>

<file path=docProps/app.xml><?xml version="1.0" encoding="utf-8"?>
<Properties xmlns="http://schemas.openxmlformats.org/officeDocument/2006/extended-properties" xmlns:vt="http://schemas.openxmlformats.org/officeDocument/2006/docPropsVTypes">
  <Template>A4 blank</Template>
  <TotalTime>145</TotalTime>
  <Words>5665</Words>
  <Application>Microsoft Office PowerPoint</Application>
  <PresentationFormat>A4 Paper (210x297 mm)</PresentationFormat>
  <Paragraphs>287</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Georgia</vt:lpstr>
      <vt:lpstr>Rathbones Sans</vt:lpstr>
      <vt:lpstr>Rathbones Sans Light</vt:lpstr>
      <vt:lpstr>RathbonesSans-Light</vt:lpstr>
      <vt:lpstr>Segoe UI</vt:lpstr>
      <vt:lpstr>Symbol</vt:lpstr>
      <vt:lpstr>System Font Regular</vt:lpstr>
      <vt:lpstr>Office Theme</vt:lpstr>
      <vt:lpstr>View In Charts q2 2024</vt:lpstr>
      <vt:lpstr>Order of service</vt:lpstr>
      <vt:lpstr>What happened over the past 12 months?</vt:lpstr>
      <vt:lpstr>sentiment drove returns in the US for all but the largest companies – profits were essentially flat</vt:lpstr>
      <vt:lpstr>The ‘Magnificent Seven’ dominated returns for most of 2023, but the rally has broadened out since early November</vt:lpstr>
      <vt:lpstr>Key takeaways</vt:lpstr>
      <vt:lpstr>Headline inflation has fallen as quickly as it climbed;  there is a little further to go</vt:lpstr>
      <vt:lpstr>Attacks on vessels in the red sea have raised shipping costs, but there have been limited signs of it affecting goods prices</vt:lpstr>
      <vt:lpstr>Strong disinflationary momentum continues in Europe, but upside risks emerging in the US</vt:lpstr>
      <vt:lpstr>Salaries offered to new employees suggest inflation pressure will continue to fade, but uncertainty remains</vt:lpstr>
      <vt:lpstr>Key takeaways</vt:lpstr>
      <vt:lpstr>Markets are expecting similarly mild interest rate cuts in the us and uk, despite differences in inflationary pressures</vt:lpstr>
      <vt:lpstr>Markets are only pricing in modest interest rate cuts by historical comparison</vt:lpstr>
      <vt:lpstr>Bond yields are still high by recent standards </vt:lpstr>
      <vt:lpstr>Key takeaways</vt:lpstr>
      <vt:lpstr>Broadly speaking, leading economic data haS been improving recently</vt:lpstr>
      <vt:lpstr>Banks are still tightening lending standards, but to a lesser extent than in recent quarters</vt:lpstr>
      <vt:lpstr>Economic risks haven’t vanished; IF hiring intentions keep falling, layoffs could rise</vt:lpstr>
      <vt:lpstr>Some indicators of activity in China have picked up, but the deep property downturn will have long-lasting effects</vt:lpstr>
      <vt:lpstr>Key takeaways</vt:lpstr>
      <vt:lpstr>As 2023 reminded investors, switching to cash when interest rates peak usually doesn’t pay off</vt:lpstr>
      <vt:lpstr>Historically, bonds begin to outperform in the months before rate cuts happen</vt:lpstr>
      <vt:lpstr>Firms which have strong balance sheets, higher interest coverage and more efficient investments have outperformed</vt:lpstr>
      <vt:lpstr>Japan’s NIKKEI INDEX HAS SURPASSED ITS 1989 PEAK; UNLIKE BACK THEN, VALUATIONS ARE MORE ATTRACTIVE RELATIVE TO ELSEWHERE</vt:lpstr>
      <vt:lpstr>Companies aligned to major structural themes may do well</vt:lpstr>
      <vt:lpstr>Smaller stocks appear attractively valued, especially compared to US large caps</vt:lpstr>
      <vt:lpstr>Key takeaways</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that works over  three lines</dc:title>
  <dc:creator>Tracey Bernstein</dc:creator>
  <cp:lastModifiedBy>Will Rugg</cp:lastModifiedBy>
  <cp:revision>10</cp:revision>
  <cp:lastPrinted>2023-05-23T21:50:03Z</cp:lastPrinted>
  <dcterms:created xsi:type="dcterms:W3CDTF">2024-04-02T10:27:03Z</dcterms:created>
  <dcterms:modified xsi:type="dcterms:W3CDTF">2024-04-17T10:53:16Z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0x01010098A0ADA77899944E83A9E46AB6D8B311</vt:lpwstr>
  </property>
  <property fmtid="{D5CDD505-2E9C-101B-9397-08002B2CF9AE}" pid="3" name="MediaServiceImageTags">
    <vt:lpwstr/>
  </property>
</Properties>
</file>