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5" r:id="rId11"/>
  </p:sldMasterIdLst>
  <p:notesMasterIdLst>
    <p:notesMasterId r:id="rId20"/>
  </p:notesMasterIdLst>
  <p:sldIdLst>
    <p:sldId id="838841267" r:id="rId12"/>
    <p:sldId id="838841276" r:id="rId13"/>
    <p:sldId id="838841278" r:id="rId14"/>
    <p:sldId id="838841279" r:id="rId15"/>
    <p:sldId id="838841283" r:id="rId16"/>
    <p:sldId id="838841282" r:id="rId17"/>
    <p:sldId id="838841281" r:id="rId18"/>
    <p:sldId id="324" r:id="rId19"/>
  </p:sldIdLst>
  <p:sldSz cx="9906000" cy="6858000" type="A4"/>
  <p:notesSz cx="6797675" cy="9926638"/>
  <p:custDataLst>
    <p:custData r:id="rId5"/>
    <p:custData r:id="rId2"/>
    <p:custData r:id="rId10"/>
    <p:custData r:id="rId9"/>
    <p:custData r:id="rId7"/>
    <p:custData r:id="rId1"/>
    <p:custData r:id="rId4"/>
  </p:custDataLst>
  <p:defaultTextStyle>
    <a:defPPr>
      <a:defRPr lang="en-US"/>
    </a:defPPr>
    <a:lvl1pPr marL="0" algn="l" defTabSz="736074" rtl="0" eaLnBrk="1" latinLnBrk="0" hangingPunct="1">
      <a:defRPr sz="1449" kern="1200">
        <a:solidFill>
          <a:schemeClr val="tx1"/>
        </a:solidFill>
        <a:latin typeface="+mn-lt"/>
        <a:ea typeface="+mn-ea"/>
        <a:cs typeface="+mn-cs"/>
      </a:defRPr>
    </a:lvl1pPr>
    <a:lvl2pPr marL="368037" algn="l" defTabSz="736074" rtl="0" eaLnBrk="1" latinLnBrk="0" hangingPunct="1">
      <a:defRPr sz="1449" kern="1200">
        <a:solidFill>
          <a:schemeClr val="tx1"/>
        </a:solidFill>
        <a:latin typeface="+mn-lt"/>
        <a:ea typeface="+mn-ea"/>
        <a:cs typeface="+mn-cs"/>
      </a:defRPr>
    </a:lvl2pPr>
    <a:lvl3pPr marL="736074" algn="l" defTabSz="736074" rtl="0" eaLnBrk="1" latinLnBrk="0" hangingPunct="1">
      <a:defRPr sz="1449" kern="1200">
        <a:solidFill>
          <a:schemeClr val="tx1"/>
        </a:solidFill>
        <a:latin typeface="+mn-lt"/>
        <a:ea typeface="+mn-ea"/>
        <a:cs typeface="+mn-cs"/>
      </a:defRPr>
    </a:lvl3pPr>
    <a:lvl4pPr marL="1104110" algn="l" defTabSz="736074" rtl="0" eaLnBrk="1" latinLnBrk="0" hangingPunct="1">
      <a:defRPr sz="1449" kern="1200">
        <a:solidFill>
          <a:schemeClr val="tx1"/>
        </a:solidFill>
        <a:latin typeface="+mn-lt"/>
        <a:ea typeface="+mn-ea"/>
        <a:cs typeface="+mn-cs"/>
      </a:defRPr>
    </a:lvl4pPr>
    <a:lvl5pPr marL="1472147" algn="l" defTabSz="736074" rtl="0" eaLnBrk="1" latinLnBrk="0" hangingPunct="1">
      <a:defRPr sz="1449" kern="1200">
        <a:solidFill>
          <a:schemeClr val="tx1"/>
        </a:solidFill>
        <a:latin typeface="+mn-lt"/>
        <a:ea typeface="+mn-ea"/>
        <a:cs typeface="+mn-cs"/>
      </a:defRPr>
    </a:lvl5pPr>
    <a:lvl6pPr marL="1840184" algn="l" defTabSz="736074" rtl="0" eaLnBrk="1" latinLnBrk="0" hangingPunct="1">
      <a:defRPr sz="1449" kern="1200">
        <a:solidFill>
          <a:schemeClr val="tx1"/>
        </a:solidFill>
        <a:latin typeface="+mn-lt"/>
        <a:ea typeface="+mn-ea"/>
        <a:cs typeface="+mn-cs"/>
      </a:defRPr>
    </a:lvl6pPr>
    <a:lvl7pPr marL="2208220" algn="l" defTabSz="736074" rtl="0" eaLnBrk="1" latinLnBrk="0" hangingPunct="1">
      <a:defRPr sz="1449" kern="1200">
        <a:solidFill>
          <a:schemeClr val="tx1"/>
        </a:solidFill>
        <a:latin typeface="+mn-lt"/>
        <a:ea typeface="+mn-ea"/>
        <a:cs typeface="+mn-cs"/>
      </a:defRPr>
    </a:lvl7pPr>
    <a:lvl8pPr marL="2576257" algn="l" defTabSz="736074" rtl="0" eaLnBrk="1" latinLnBrk="0" hangingPunct="1">
      <a:defRPr sz="1449" kern="1200">
        <a:solidFill>
          <a:schemeClr val="tx1"/>
        </a:solidFill>
        <a:latin typeface="+mn-lt"/>
        <a:ea typeface="+mn-ea"/>
        <a:cs typeface="+mn-cs"/>
      </a:defRPr>
    </a:lvl8pPr>
    <a:lvl9pPr marL="2944294" algn="l" defTabSz="736074" rtl="0" eaLnBrk="1" latinLnBrk="0" hangingPunct="1">
      <a:defRPr sz="14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3120" userDrawn="1">
          <p15:clr>
            <a:srgbClr val="A4A3A4"/>
          </p15:clr>
        </p15:guide>
        <p15:guide id="4" orient="horz" pos="754" userDrawn="1">
          <p15:clr>
            <a:srgbClr val="A4A3A4"/>
          </p15:clr>
        </p15:guide>
        <p15:guide id="5" orient="horz" pos="1638" userDrawn="1">
          <p15:clr>
            <a:srgbClr val="A4A3A4"/>
          </p15:clr>
        </p15:guide>
        <p15:guide id="6" orient="horz" pos="1774" userDrawn="1">
          <p15:clr>
            <a:srgbClr val="A4A3A4"/>
          </p15:clr>
        </p15:guide>
        <p15:guide id="7" orient="horz" pos="4292" userDrawn="1">
          <p15:clr>
            <a:srgbClr val="A4A3A4"/>
          </p15:clr>
        </p15:guide>
        <p15:guide id="8" pos="3233" userDrawn="1">
          <p15:clr>
            <a:srgbClr val="A4A3A4"/>
          </p15:clr>
        </p15:guide>
        <p15:guide id="9" pos="341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DDD3"/>
    <a:srgbClr val="00BED6"/>
    <a:srgbClr val="005F7F"/>
    <a:srgbClr val="666666"/>
    <a:srgbClr val="000000"/>
    <a:srgbClr val="041640"/>
    <a:srgbClr val="E6E8EC"/>
    <a:srgbClr val="F2F2F2"/>
    <a:srgbClr val="4A3740"/>
    <a:srgbClr val="EEC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0" autoAdjust="0"/>
    <p:restoredTop sz="89796" autoAdjust="0"/>
  </p:normalViewPr>
  <p:slideViewPr>
    <p:cSldViewPr snapToGrid="0">
      <p:cViewPr varScale="1">
        <p:scale>
          <a:sx n="114" d="100"/>
          <a:sy n="114" d="100"/>
        </p:scale>
        <p:origin x="1848" y="102"/>
      </p:cViewPr>
      <p:guideLst>
        <p:guide orient="horz" pos="527"/>
        <p:guide pos="3120"/>
        <p:guide orient="horz" pos="754"/>
        <p:guide orient="horz" pos="1638"/>
        <p:guide orient="horz" pos="1774"/>
        <p:guide orient="horz" pos="4292"/>
        <p:guide pos="3233"/>
        <p:guide pos="3415"/>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2634" y="-137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1B5B00-1866-4336-A0AD-0E4C57F16952}" type="datetimeFigureOut">
              <a:rPr lang="en-GB" smtClean="0"/>
              <a:t>05/04/2024</a:t>
            </a:fld>
            <a:endParaRPr lang="en-GB"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49E2218-DA8F-4363-9035-72E6A56021B0}" type="slidenum">
              <a:rPr lang="en-GB" smtClean="0"/>
              <a:t>‹#›</a:t>
            </a:fld>
            <a:endParaRPr lang="en-GB" dirty="0"/>
          </a:p>
        </p:txBody>
      </p:sp>
    </p:spTree>
    <p:extLst>
      <p:ext uri="{BB962C8B-B14F-4D97-AF65-F5344CB8AC3E}">
        <p14:creationId xmlns:p14="http://schemas.microsoft.com/office/powerpoint/2010/main" val="415582981"/>
      </p:ext>
    </p:extLst>
  </p:cSld>
  <p:clrMap bg1="lt1" tx1="dk1" bg2="lt2" tx2="dk2" accent1="accent1" accent2="accent2" accent3="accent3" accent4="accent4" accent5="accent5" accent6="accent6" hlink="hlink" folHlink="folHlink"/>
  <p:notesStyle>
    <a:lvl1pPr marL="0" algn="l" defTabSz="368055" rtl="0" eaLnBrk="1" latinLnBrk="0" hangingPunct="1">
      <a:defRPr sz="483" kern="1200">
        <a:solidFill>
          <a:schemeClr val="tx1"/>
        </a:solidFill>
        <a:latin typeface="+mn-lt"/>
        <a:ea typeface="+mn-ea"/>
        <a:cs typeface="+mn-cs"/>
      </a:defRPr>
    </a:lvl1pPr>
    <a:lvl2pPr marL="184028" algn="l" defTabSz="368055" rtl="0" eaLnBrk="1" latinLnBrk="0" hangingPunct="1">
      <a:defRPr sz="483" kern="1200">
        <a:solidFill>
          <a:schemeClr val="tx1"/>
        </a:solidFill>
        <a:latin typeface="+mn-lt"/>
        <a:ea typeface="+mn-ea"/>
        <a:cs typeface="+mn-cs"/>
      </a:defRPr>
    </a:lvl2pPr>
    <a:lvl3pPr marL="368055" algn="l" defTabSz="368055" rtl="0" eaLnBrk="1" latinLnBrk="0" hangingPunct="1">
      <a:defRPr sz="483" kern="1200">
        <a:solidFill>
          <a:schemeClr val="tx1"/>
        </a:solidFill>
        <a:latin typeface="+mn-lt"/>
        <a:ea typeface="+mn-ea"/>
        <a:cs typeface="+mn-cs"/>
      </a:defRPr>
    </a:lvl3pPr>
    <a:lvl4pPr marL="552083" algn="l" defTabSz="368055" rtl="0" eaLnBrk="1" latinLnBrk="0" hangingPunct="1">
      <a:defRPr sz="483" kern="1200">
        <a:solidFill>
          <a:schemeClr val="tx1"/>
        </a:solidFill>
        <a:latin typeface="+mn-lt"/>
        <a:ea typeface="+mn-ea"/>
        <a:cs typeface="+mn-cs"/>
      </a:defRPr>
    </a:lvl4pPr>
    <a:lvl5pPr marL="736111" algn="l" defTabSz="368055" rtl="0" eaLnBrk="1" latinLnBrk="0" hangingPunct="1">
      <a:defRPr sz="483" kern="1200">
        <a:solidFill>
          <a:schemeClr val="tx1"/>
        </a:solidFill>
        <a:latin typeface="+mn-lt"/>
        <a:ea typeface="+mn-ea"/>
        <a:cs typeface="+mn-cs"/>
      </a:defRPr>
    </a:lvl5pPr>
    <a:lvl6pPr marL="920138" algn="l" defTabSz="368055" rtl="0" eaLnBrk="1" latinLnBrk="0" hangingPunct="1">
      <a:defRPr sz="483" kern="1200">
        <a:solidFill>
          <a:schemeClr val="tx1"/>
        </a:solidFill>
        <a:latin typeface="+mn-lt"/>
        <a:ea typeface="+mn-ea"/>
        <a:cs typeface="+mn-cs"/>
      </a:defRPr>
    </a:lvl6pPr>
    <a:lvl7pPr marL="1104165" algn="l" defTabSz="368055" rtl="0" eaLnBrk="1" latinLnBrk="0" hangingPunct="1">
      <a:defRPr sz="483" kern="1200">
        <a:solidFill>
          <a:schemeClr val="tx1"/>
        </a:solidFill>
        <a:latin typeface="+mn-lt"/>
        <a:ea typeface="+mn-ea"/>
        <a:cs typeface="+mn-cs"/>
      </a:defRPr>
    </a:lvl7pPr>
    <a:lvl8pPr marL="1288193" algn="l" defTabSz="368055" rtl="0" eaLnBrk="1" latinLnBrk="0" hangingPunct="1">
      <a:defRPr sz="483" kern="1200">
        <a:solidFill>
          <a:schemeClr val="tx1"/>
        </a:solidFill>
        <a:latin typeface="+mn-lt"/>
        <a:ea typeface="+mn-ea"/>
        <a:cs typeface="+mn-cs"/>
      </a:defRPr>
    </a:lvl8pPr>
    <a:lvl9pPr marL="1472221" algn="l" defTabSz="368055" rtl="0" eaLnBrk="1" latinLnBrk="0" hangingPunct="1">
      <a:defRPr sz="4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a:t>
            </a:fld>
            <a:endParaRPr lang="en-GB" dirty="0"/>
          </a:p>
        </p:txBody>
      </p:sp>
    </p:spTree>
    <p:extLst>
      <p:ext uri="{BB962C8B-B14F-4D97-AF65-F5344CB8AC3E}">
        <p14:creationId xmlns:p14="http://schemas.microsoft.com/office/powerpoint/2010/main" val="287447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a:t>
            </a:fld>
            <a:endParaRPr lang="en-GB" dirty="0"/>
          </a:p>
        </p:txBody>
      </p:sp>
    </p:spTree>
    <p:extLst>
      <p:ext uri="{BB962C8B-B14F-4D97-AF65-F5344CB8AC3E}">
        <p14:creationId xmlns:p14="http://schemas.microsoft.com/office/powerpoint/2010/main" val="274929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3</a:t>
            </a:fld>
            <a:endParaRPr lang="en-GB" dirty="0"/>
          </a:p>
        </p:txBody>
      </p:sp>
    </p:spTree>
    <p:extLst>
      <p:ext uri="{BB962C8B-B14F-4D97-AF65-F5344CB8AC3E}">
        <p14:creationId xmlns:p14="http://schemas.microsoft.com/office/powerpoint/2010/main" val="303362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4</a:t>
            </a:fld>
            <a:endParaRPr lang="en-GB" dirty="0"/>
          </a:p>
        </p:txBody>
      </p:sp>
    </p:spTree>
    <p:extLst>
      <p:ext uri="{BB962C8B-B14F-4D97-AF65-F5344CB8AC3E}">
        <p14:creationId xmlns:p14="http://schemas.microsoft.com/office/powerpoint/2010/main" val="277122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5</a:t>
            </a:fld>
            <a:endParaRPr lang="en-GB" dirty="0"/>
          </a:p>
        </p:txBody>
      </p:sp>
    </p:spTree>
    <p:extLst>
      <p:ext uri="{BB962C8B-B14F-4D97-AF65-F5344CB8AC3E}">
        <p14:creationId xmlns:p14="http://schemas.microsoft.com/office/powerpoint/2010/main" val="74900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6</a:t>
            </a:fld>
            <a:endParaRPr lang="en-GB" dirty="0"/>
          </a:p>
        </p:txBody>
      </p:sp>
    </p:spTree>
    <p:extLst>
      <p:ext uri="{BB962C8B-B14F-4D97-AF65-F5344CB8AC3E}">
        <p14:creationId xmlns:p14="http://schemas.microsoft.com/office/powerpoint/2010/main" val="44936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7</a:t>
            </a:fld>
            <a:endParaRPr lang="en-GB" dirty="0"/>
          </a:p>
        </p:txBody>
      </p:sp>
    </p:spTree>
    <p:extLst>
      <p:ext uri="{BB962C8B-B14F-4D97-AF65-F5344CB8AC3E}">
        <p14:creationId xmlns:p14="http://schemas.microsoft.com/office/powerpoint/2010/main" val="122712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8</a:t>
            </a:fld>
            <a:endParaRPr lang="en-GB" dirty="0"/>
          </a:p>
        </p:txBody>
      </p:sp>
    </p:spTree>
    <p:extLst>
      <p:ext uri="{BB962C8B-B14F-4D97-AF65-F5344CB8AC3E}">
        <p14:creationId xmlns:p14="http://schemas.microsoft.com/office/powerpoint/2010/main" val="3860677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987357"/>
            <a:ext cx="7429500" cy="903453"/>
          </a:xfrm>
        </p:spPr>
        <p:txBody>
          <a:bodyPr anchor="ctr"/>
          <a:lstStyle>
            <a:lvl1pPr algn="ctr">
              <a:lnSpc>
                <a:spcPct val="90000"/>
              </a:lnSpc>
              <a:defRPr sz="3260">
                <a:solidFill>
                  <a:schemeClr val="bg1"/>
                </a:solidFill>
              </a:defRPr>
            </a:lvl1pPr>
          </a:lstStyle>
          <a:p>
            <a:r>
              <a:rPr lang="en-US"/>
              <a:t>Click to edit </a:t>
            </a:r>
            <a:br>
              <a:rPr lang="en-US"/>
            </a:br>
            <a:r>
              <a:rPr lang="en-US"/>
              <a:t>Master title style</a:t>
            </a:r>
          </a:p>
        </p:txBody>
      </p:sp>
      <p:sp>
        <p:nvSpPr>
          <p:cNvPr id="3" name="Subtitle 2"/>
          <p:cNvSpPr>
            <a:spLocks noGrp="1"/>
          </p:cNvSpPr>
          <p:nvPr>
            <p:ph type="subTitle" idx="1" hasCustomPrompt="1"/>
          </p:nvPr>
        </p:nvSpPr>
        <p:spPr>
          <a:xfrm>
            <a:off x="233742" y="5729047"/>
            <a:ext cx="3795939" cy="430887"/>
          </a:xfrm>
        </p:spPr>
        <p:txBody>
          <a:bodyPr anchor="b"/>
          <a:lstStyle>
            <a:lvl1pPr marL="0" indent="0" algn="l">
              <a:lnSpc>
                <a:spcPct val="100000"/>
              </a:lnSpc>
              <a:buNone/>
              <a:defRPr sz="1400" b="0" i="0" spc="-28" baseline="0">
                <a:solidFill>
                  <a:schemeClr val="bg1"/>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CE1FD1E6-E0CA-1522-8262-4F23F417D21B}"/>
              </a:ext>
            </a:extLst>
          </p:cNvPr>
          <p:cNvSpPr>
            <a:spLocks noGrp="1"/>
          </p:cNvSpPr>
          <p:nvPr>
            <p:ph type="body" sz="quarter" idx="14" hasCustomPrompt="1"/>
          </p:nvPr>
        </p:nvSpPr>
        <p:spPr>
          <a:xfrm>
            <a:off x="233741" y="6306899"/>
            <a:ext cx="3795940" cy="337400"/>
          </a:xfrm>
        </p:spPr>
        <p:txBody>
          <a:bodyPr anchor="b"/>
          <a:lstStyle>
            <a:lvl1pPr>
              <a:lnSpc>
                <a:spcPct val="101000"/>
              </a:lnSpc>
              <a:defRPr sz="1100" b="0" cap="none" spc="-8" baseline="0">
                <a:solidFill>
                  <a:schemeClr val="bg1"/>
                </a:solidFill>
                <a:latin typeface="+mn-lt"/>
              </a:defRPr>
            </a:lvl1pPr>
            <a:lvl2pPr>
              <a:lnSpc>
                <a:spcPct val="101000"/>
              </a:lnSpc>
              <a:defRPr sz="1100" b="0" cap="none" spc="-8" baseline="0">
                <a:solidFill>
                  <a:schemeClr val="bg1"/>
                </a:solidFill>
                <a:latin typeface="+mn-lt"/>
              </a:defRPr>
            </a:lvl2pPr>
          </a:lstStyle>
          <a:p>
            <a:pPr lvl="0"/>
            <a:r>
              <a:rPr lang="en-US" dirty="0"/>
              <a:t>Click to edit master text styles</a:t>
            </a:r>
          </a:p>
          <a:p>
            <a:pPr lvl="1"/>
            <a:r>
              <a:rPr lang="en-US" dirty="0"/>
              <a:t>Second level</a:t>
            </a:r>
          </a:p>
        </p:txBody>
      </p:sp>
      <p:pic>
        <p:nvPicPr>
          <p:cNvPr id="7" name="Graphic 6">
            <a:extLst>
              <a:ext uri="{FF2B5EF4-FFF2-40B4-BE49-F238E27FC236}">
                <a16:creationId xmlns:a16="http://schemas.microsoft.com/office/drawing/2014/main" id="{DCE40798-A6F1-6FAE-F0EE-F36504CC1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4881" y="362839"/>
            <a:ext cx="2192780" cy="238443"/>
          </a:xfrm>
          <a:prstGeom prst="rect">
            <a:avLst/>
          </a:prstGeom>
        </p:spPr>
      </p:pic>
      <p:pic>
        <p:nvPicPr>
          <p:cNvPr id="8" name="Graphic 7">
            <a:extLst>
              <a:ext uri="{FF2B5EF4-FFF2-40B4-BE49-F238E27FC236}">
                <a16:creationId xmlns:a16="http://schemas.microsoft.com/office/drawing/2014/main" id="{F2EF3A80-1912-EAC8-ED95-86E315D8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70294" y="5780252"/>
            <a:ext cx="367417" cy="359576"/>
          </a:xfrm>
          <a:prstGeom prst="rect">
            <a:avLst/>
          </a:prstGeom>
        </p:spPr>
      </p:pic>
    </p:spTree>
    <p:extLst>
      <p:ext uri="{BB962C8B-B14F-4D97-AF65-F5344CB8AC3E}">
        <p14:creationId xmlns:p14="http://schemas.microsoft.com/office/powerpoint/2010/main" val="55191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5068887" y="1"/>
            <a:ext cx="4837113" cy="6857777"/>
          </a:xfrm>
        </p:spPr>
        <p:txBody>
          <a:bodyPr>
            <a:noAutofit/>
          </a:bodyPr>
          <a:lstStyle/>
          <a:p>
            <a:r>
              <a:rPr lang="en-GB" dirty="0"/>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32186" y="1551836"/>
            <a:ext cx="3919480" cy="875753"/>
          </a:xfrm>
        </p:spPr>
        <p:txBody>
          <a:bodyPr/>
          <a:lstStyle>
            <a:lvl1pPr>
              <a:lnSpc>
                <a:spcPct val="106000"/>
              </a:lnSpc>
              <a:defRPr sz="900" spc="-12" baseline="0"/>
            </a:lvl1pPr>
            <a:lvl2pPr>
              <a:lnSpc>
                <a:spcPct val="106000"/>
              </a:lnSpc>
              <a:spcAft>
                <a:spcPts val="1193"/>
              </a:spcAft>
              <a:defRPr sz="900" spc="-12" baseline="0"/>
            </a:lvl2pPr>
            <a:lvl3pPr>
              <a:defRPr sz="900"/>
            </a:lvl3pPr>
            <a:lvl4pPr>
              <a:defRPr sz="900"/>
            </a:lvl4pPr>
            <a:lvl5pPr>
              <a:defRPr sz="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Picture Placeholder 10">
            <a:extLst>
              <a:ext uri="{FF2B5EF4-FFF2-40B4-BE49-F238E27FC236}">
                <a16:creationId xmlns:a16="http://schemas.microsoft.com/office/drawing/2014/main" id="{57F23408-AD89-2C66-9613-AECA4CE6E0CA}"/>
              </a:ext>
            </a:extLst>
          </p:cNvPr>
          <p:cNvSpPr>
            <a:spLocks noGrp="1"/>
          </p:cNvSpPr>
          <p:nvPr>
            <p:ph type="pic" sz="quarter" idx="14"/>
          </p:nvPr>
        </p:nvSpPr>
        <p:spPr>
          <a:xfrm>
            <a:off x="8295841" y="6479905"/>
            <a:ext cx="1379227" cy="148864"/>
          </a:xfrm>
        </p:spPr>
        <p:txBody>
          <a:bodyPr>
            <a:noAutofit/>
          </a:bodyPr>
          <a:lstStyle>
            <a:lvl1pPr>
              <a:defRPr sz="795">
                <a:solidFill>
                  <a:schemeClr val="bg1"/>
                </a:solidFill>
              </a:defRPr>
            </a:lvl1pPr>
          </a:lstStyle>
          <a:p>
            <a:r>
              <a:rPr lang="en-GB" dirty="0"/>
              <a:t>Click icon to add picture</a:t>
            </a:r>
          </a:p>
        </p:txBody>
      </p:sp>
      <p:sp>
        <p:nvSpPr>
          <p:cNvPr id="4" name="Text Placeholder 7">
            <a:extLst>
              <a:ext uri="{FF2B5EF4-FFF2-40B4-BE49-F238E27FC236}">
                <a16:creationId xmlns:a16="http://schemas.microsoft.com/office/drawing/2014/main" id="{1ED63F8A-68DB-35F2-421B-1C401A9FC5D8}"/>
              </a:ext>
            </a:extLst>
          </p:cNvPr>
          <p:cNvSpPr>
            <a:spLocks noGrp="1"/>
          </p:cNvSpPr>
          <p:nvPr>
            <p:ph type="body" sz="quarter" idx="16"/>
          </p:nvPr>
        </p:nvSpPr>
        <p:spPr>
          <a:xfrm>
            <a:off x="233741" y="6451777"/>
            <a:ext cx="4602843" cy="191872"/>
          </a:xfrm>
        </p:spPr>
        <p:txBody>
          <a:bodyPr anchor="b"/>
          <a:lstStyle>
            <a:lvl1pPr>
              <a:lnSpc>
                <a:spcPct val="98000"/>
              </a:lnSpc>
              <a:defRPr sz="636" b="0" spc="-8" baseline="0">
                <a:solidFill>
                  <a:srgbClr val="323E48"/>
                </a:solidFill>
                <a:latin typeface="+mn-lt"/>
              </a:defRPr>
            </a:lvl1pPr>
            <a:lvl2pPr>
              <a:lnSpc>
                <a:spcPct val="98000"/>
              </a:lnSpc>
              <a:defRPr sz="636" b="0" spc="-8" baseline="0">
                <a:solidFill>
                  <a:srgbClr val="323E48"/>
                </a:solidFill>
                <a:latin typeface="+mn-lt"/>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506C7DBA-E605-17DE-DF8C-5F29D434EDFD}"/>
              </a:ext>
            </a:extLst>
          </p:cNvPr>
          <p:cNvSpPr>
            <a:spLocks noGrp="1"/>
          </p:cNvSpPr>
          <p:nvPr>
            <p:ph type="ftr" sz="quarter" idx="11"/>
          </p:nvPr>
        </p:nvSpPr>
        <p:spPr>
          <a:xfrm>
            <a:off x="232187" y="200884"/>
            <a:ext cx="4602842" cy="359780"/>
          </a:xfrm>
        </p:spPr>
        <p:txBody>
          <a:bodyPr wrap="square">
            <a:spAutoFit/>
          </a:bodyPr>
          <a:lstStyle>
            <a:lvl1pPr>
              <a:defRPr>
                <a:solidFill>
                  <a:schemeClr val="tx1"/>
                </a:solidFill>
              </a:defRPr>
            </a:lvl1pPr>
          </a:lstStyle>
          <a:p>
            <a:r>
              <a:rPr lang="en-GB" dirty="0"/>
              <a:t>Rathbones Investment Management</a:t>
            </a:r>
          </a:p>
          <a:p>
            <a:r>
              <a:rPr lang="en-GB" dirty="0"/>
              <a:t>
</a:t>
            </a:r>
          </a:p>
        </p:txBody>
      </p:sp>
      <p:sp>
        <p:nvSpPr>
          <p:cNvPr id="9" name="Subtitle 2">
            <a:extLst>
              <a:ext uri="{FF2B5EF4-FFF2-40B4-BE49-F238E27FC236}">
                <a16:creationId xmlns:a16="http://schemas.microsoft.com/office/drawing/2014/main" id="{801EDD40-0044-DA45-4615-59BF6A1DD4A4}"/>
              </a:ext>
            </a:extLst>
          </p:cNvPr>
          <p:cNvSpPr>
            <a:spLocks noGrp="1"/>
          </p:cNvSpPr>
          <p:nvPr>
            <p:ph type="subTitle" idx="1"/>
          </p:nvPr>
        </p:nvSpPr>
        <p:spPr>
          <a:xfrm>
            <a:off x="232188" y="1189486"/>
            <a:ext cx="4604397" cy="213456"/>
          </a:xfrm>
        </p:spPr>
        <p:txBody>
          <a:bodyPr/>
          <a:lstStyle>
            <a:lvl1pPr marL="0" indent="0" algn="l">
              <a:lnSpc>
                <a:spcPct val="102000"/>
              </a:lnSpc>
              <a:buNone/>
              <a:defRPr sz="1400"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BC415C23-EF05-9353-23ED-7B946D0A1D6B}"/>
              </a:ext>
            </a:extLst>
          </p:cNvPr>
          <p:cNvSpPr>
            <a:spLocks noGrp="1"/>
          </p:cNvSpPr>
          <p:nvPr>
            <p:ph type="body" sz="quarter" idx="18"/>
          </p:nvPr>
        </p:nvSpPr>
        <p:spPr>
          <a:xfrm>
            <a:off x="233743" y="483382"/>
            <a:ext cx="4601691"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GB" dirty="0"/>
              <a:t>Click to edit Master text styles</a:t>
            </a:r>
          </a:p>
        </p:txBody>
      </p:sp>
      <p:sp>
        <p:nvSpPr>
          <p:cNvPr id="12" name="Title 11">
            <a:extLst>
              <a:ext uri="{FF2B5EF4-FFF2-40B4-BE49-F238E27FC236}">
                <a16:creationId xmlns:a16="http://schemas.microsoft.com/office/drawing/2014/main" id="{9FF6080C-D0F8-A134-FDAB-21305FC61144}"/>
              </a:ext>
            </a:extLst>
          </p:cNvPr>
          <p:cNvSpPr>
            <a:spLocks noGrp="1"/>
          </p:cNvSpPr>
          <p:nvPr>
            <p:ph type="title"/>
          </p:nvPr>
        </p:nvSpPr>
        <p:spPr>
          <a:xfrm>
            <a:off x="229727" y="640922"/>
            <a:ext cx="4602842" cy="540384"/>
          </a:xfrm>
        </p:spPr>
        <p:txBody>
          <a:bodyPr/>
          <a:lstStyle/>
          <a:p>
            <a:r>
              <a:rPr lang="en-GB"/>
              <a:t>Click to edit Master title style</a:t>
            </a:r>
          </a:p>
        </p:txBody>
      </p:sp>
      <p:pic>
        <p:nvPicPr>
          <p:cNvPr id="11" name="Picture Placeholder 6">
            <a:extLst>
              <a:ext uri="{FF2B5EF4-FFF2-40B4-BE49-F238E27FC236}">
                <a16:creationId xmlns:a16="http://schemas.microsoft.com/office/drawing/2014/main" id="{F620A182-4A33-4FD9-AF00-B50FEDA6FB14}"/>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Tree>
    <p:extLst>
      <p:ext uri="{BB962C8B-B14F-4D97-AF65-F5344CB8AC3E}">
        <p14:creationId xmlns:p14="http://schemas.microsoft.com/office/powerpoint/2010/main" val="181536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bject and sta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14" name="Text Placeholder 7">
            <a:extLst>
              <a:ext uri="{FF2B5EF4-FFF2-40B4-BE49-F238E27FC236}">
                <a16:creationId xmlns:a16="http://schemas.microsoft.com/office/drawing/2014/main" id="{4029C712-B166-8A96-AB03-FA142358DDA5}"/>
              </a:ext>
            </a:extLst>
          </p:cNvPr>
          <p:cNvSpPr>
            <a:spLocks noGrp="1"/>
          </p:cNvSpPr>
          <p:nvPr>
            <p:ph type="body" sz="quarter" idx="20" hasCustomPrompt="1"/>
          </p:nvPr>
        </p:nvSpPr>
        <p:spPr>
          <a:xfrm>
            <a:off x="232187" y="1467755"/>
            <a:ext cx="1378933" cy="1027509"/>
          </a:xfrm>
        </p:spPr>
        <p:txBody>
          <a:bodyPr/>
          <a:lstStyle>
            <a:lvl1pPr>
              <a:lnSpc>
                <a:spcPct val="100000"/>
              </a:lnSpc>
              <a:spcAft>
                <a:spcPts val="716"/>
              </a:spcAft>
              <a:defRPr sz="3260" b="0">
                <a:solidFill>
                  <a:schemeClr val="bg2"/>
                </a:solidFill>
              </a:defRPr>
            </a:lvl1pPr>
            <a:lvl2pPr>
              <a:lnSpc>
                <a:spcPct val="102000"/>
              </a:lnSpc>
              <a:spcAft>
                <a:spcPts val="0"/>
              </a:spcAft>
              <a:defRPr sz="716" b="1" i="0" spc="-12" baseline="0">
                <a:solidFill>
                  <a:schemeClr val="tx1"/>
                </a:solidFill>
                <a:latin typeface="Rathbones Sans" pitchFamily="2" charset="0"/>
              </a:defRPr>
            </a:lvl2pPr>
            <a:lvl3pPr>
              <a:lnSpc>
                <a:spcPct val="102000"/>
              </a:lnSpc>
              <a:defRPr b="0">
                <a:solidFill>
                  <a:schemeClr val="tx1"/>
                </a:solidFill>
              </a:defRPr>
            </a:lvl3pPr>
            <a:lvl4pPr>
              <a:lnSpc>
                <a:spcPct val="102000"/>
              </a:lnSpc>
              <a:defRPr>
                <a:solidFill>
                  <a:schemeClr val="tx1"/>
                </a:solidFill>
              </a:defRPr>
            </a:lvl4pPr>
            <a:lvl5pPr>
              <a:lnSpc>
                <a:spcPct val="102000"/>
              </a:lnSpc>
              <a:defRPr>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Picture Placeholder 6">
            <a:extLst>
              <a:ext uri="{FF2B5EF4-FFF2-40B4-BE49-F238E27FC236}">
                <a16:creationId xmlns:a16="http://schemas.microsoft.com/office/drawing/2014/main" id="{CBE283F4-AE9F-FD0C-6C55-5F54F6A74056}"/>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7" name="Text Placeholder 7">
            <a:extLst>
              <a:ext uri="{FF2B5EF4-FFF2-40B4-BE49-F238E27FC236}">
                <a16:creationId xmlns:a16="http://schemas.microsoft.com/office/drawing/2014/main" id="{A918E8F7-CED6-CC04-4368-80E5633287FA}"/>
              </a:ext>
            </a:extLst>
          </p:cNvPr>
          <p:cNvSpPr>
            <a:spLocks noGrp="1"/>
          </p:cNvSpPr>
          <p:nvPr>
            <p:ph type="body" sz="quarter" idx="17"/>
          </p:nvPr>
        </p:nvSpPr>
        <p:spPr>
          <a:xfrm>
            <a:off x="233741" y="6451777"/>
            <a:ext cx="4602843" cy="191872"/>
          </a:xfrm>
        </p:spPr>
        <p:txBody>
          <a:bodyPr anchor="b"/>
          <a:lstStyle>
            <a:lvl1pPr>
              <a:lnSpc>
                <a:spcPct val="98000"/>
              </a:lnSpc>
              <a:defRPr sz="636" b="0" spc="-8" baseline="0">
                <a:solidFill>
                  <a:srgbClr val="323E48"/>
                </a:solidFill>
                <a:latin typeface="+mn-lt"/>
              </a:defRPr>
            </a:lvl1pPr>
            <a:lvl2pPr>
              <a:lnSpc>
                <a:spcPct val="98000"/>
              </a:lnSpc>
              <a:defRPr sz="636" b="0" spc="-8" baseline="0">
                <a:solidFill>
                  <a:srgbClr val="323E48"/>
                </a:solidFill>
                <a:latin typeface="+mn-lt"/>
              </a:defRPr>
            </a:lvl2pPr>
          </a:lstStyle>
          <a:p>
            <a:pPr lvl="0"/>
            <a:r>
              <a:rPr lang="en-GB"/>
              <a:t>Click to edit Master text styles</a:t>
            </a:r>
          </a:p>
          <a:p>
            <a:pPr lvl="1"/>
            <a:r>
              <a:rPr lang="en-GB"/>
              <a:t>Second level</a:t>
            </a:r>
          </a:p>
        </p:txBody>
      </p:sp>
      <p:sp>
        <p:nvSpPr>
          <p:cNvPr id="9" name="Footer Placeholder 4">
            <a:extLst>
              <a:ext uri="{FF2B5EF4-FFF2-40B4-BE49-F238E27FC236}">
                <a16:creationId xmlns:a16="http://schemas.microsoft.com/office/drawing/2014/main" id="{AD5BDCD2-56F3-D72A-62BA-3FE589F48EB3}"/>
              </a:ext>
            </a:extLst>
          </p:cNvPr>
          <p:cNvSpPr>
            <a:spLocks noGrp="1"/>
          </p:cNvSpPr>
          <p:nvPr>
            <p:ph type="ftr" sz="quarter" idx="11"/>
          </p:nvPr>
        </p:nvSpPr>
        <p:spPr>
          <a:xfrm>
            <a:off x="232188" y="200884"/>
            <a:ext cx="6213057" cy="359780"/>
          </a:xfrm>
        </p:spPr>
        <p:txBody>
          <a:bodyPr wrap="square">
            <a:spAutoFit/>
          </a:bodyPr>
          <a:lstStyle>
            <a:lvl1pPr>
              <a:defRPr>
                <a:solidFill>
                  <a:schemeClr val="tx1"/>
                </a:solidFill>
              </a:defRPr>
            </a:lvl1pPr>
          </a:lstStyle>
          <a:p>
            <a:r>
              <a:rPr lang="en-GB" dirty="0"/>
              <a:t>Rathbones Investment Management</a:t>
            </a:r>
          </a:p>
          <a:p>
            <a:r>
              <a:rPr lang="en-GB" dirty="0"/>
              <a:t>
</a:t>
            </a:r>
          </a:p>
        </p:txBody>
      </p:sp>
      <p:sp>
        <p:nvSpPr>
          <p:cNvPr id="10" name="Subtitle 2">
            <a:extLst>
              <a:ext uri="{FF2B5EF4-FFF2-40B4-BE49-F238E27FC236}">
                <a16:creationId xmlns:a16="http://schemas.microsoft.com/office/drawing/2014/main" id="{6DA6CB01-3512-49C8-50E9-17A703AE8BC3}"/>
              </a:ext>
            </a:extLst>
          </p:cNvPr>
          <p:cNvSpPr>
            <a:spLocks noGrp="1"/>
          </p:cNvSpPr>
          <p:nvPr>
            <p:ph type="subTitle" idx="1"/>
          </p:nvPr>
        </p:nvSpPr>
        <p:spPr>
          <a:xfrm>
            <a:off x="232187" y="1189486"/>
            <a:ext cx="6215517" cy="213456"/>
          </a:xfrm>
        </p:spPr>
        <p:txBody>
          <a:bodyPr/>
          <a:lstStyle>
            <a:lvl1pPr marL="0" indent="0" algn="l">
              <a:lnSpc>
                <a:spcPct val="102000"/>
              </a:lnSpc>
              <a:buNone/>
              <a:defRPr sz="1400"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12" name="Text Placeholder 7">
            <a:extLst>
              <a:ext uri="{FF2B5EF4-FFF2-40B4-BE49-F238E27FC236}">
                <a16:creationId xmlns:a16="http://schemas.microsoft.com/office/drawing/2014/main" id="{9C58F62F-52CA-A7FD-2672-BC8D227F4CDE}"/>
              </a:ext>
            </a:extLst>
          </p:cNvPr>
          <p:cNvSpPr>
            <a:spLocks noGrp="1"/>
          </p:cNvSpPr>
          <p:nvPr>
            <p:ph type="body" sz="quarter" idx="18"/>
          </p:nvPr>
        </p:nvSpPr>
        <p:spPr>
          <a:xfrm>
            <a:off x="233742" y="483382"/>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GB" dirty="0"/>
              <a:t>Click to edit Master text styles</a:t>
            </a:r>
          </a:p>
        </p:txBody>
      </p:sp>
      <p:sp>
        <p:nvSpPr>
          <p:cNvPr id="15" name="Title 14">
            <a:extLst>
              <a:ext uri="{FF2B5EF4-FFF2-40B4-BE49-F238E27FC236}">
                <a16:creationId xmlns:a16="http://schemas.microsoft.com/office/drawing/2014/main" id="{E1CE81AA-BF04-CC56-8C4E-1AED921B0350}"/>
              </a:ext>
            </a:extLst>
          </p:cNvPr>
          <p:cNvSpPr>
            <a:spLocks noGrp="1"/>
          </p:cNvSpPr>
          <p:nvPr>
            <p:ph type="title"/>
          </p:nvPr>
        </p:nvSpPr>
        <p:spPr>
          <a:xfrm>
            <a:off x="229727" y="640923"/>
            <a:ext cx="6215517" cy="270192"/>
          </a:xfrm>
        </p:spPr>
        <p:txBody>
          <a:bodyPr/>
          <a:lstStyle/>
          <a:p>
            <a:r>
              <a:rPr lang="en-GB"/>
              <a:t>Click to edit Master title style</a:t>
            </a:r>
          </a:p>
        </p:txBody>
      </p:sp>
    </p:spTree>
    <p:extLst>
      <p:ext uri="{BB962C8B-B14F-4D97-AF65-F5344CB8AC3E}">
        <p14:creationId xmlns:p14="http://schemas.microsoft.com/office/powerpoint/2010/main" val="110095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objec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Rathbones Investment Management</a:t>
            </a:r>
          </a:p>
          <a:p>
            <a:r>
              <a:rPr lang="en-GB" dirty="0"/>
              <a:t>
</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Text Placeholder 7">
            <a:extLst>
              <a:ext uri="{FF2B5EF4-FFF2-40B4-BE49-F238E27FC236}">
                <a16:creationId xmlns:a16="http://schemas.microsoft.com/office/drawing/2014/main" id="{EC3CFED2-49C1-DFE1-52EA-E56B2DE1F661}"/>
              </a:ext>
            </a:extLst>
          </p:cNvPr>
          <p:cNvSpPr>
            <a:spLocks noGrp="1"/>
          </p:cNvSpPr>
          <p:nvPr>
            <p:ph type="body" sz="quarter" idx="21"/>
          </p:nvPr>
        </p:nvSpPr>
        <p:spPr>
          <a:xfrm>
            <a:off x="232187" y="1551836"/>
            <a:ext cx="3797548" cy="875753"/>
          </a:xfrm>
        </p:spPr>
        <p:txBody>
          <a:bodyPr/>
          <a:lstStyle>
            <a:lvl1pPr>
              <a:lnSpc>
                <a:spcPct val="106000"/>
              </a:lnSpc>
              <a:defRPr sz="900" spc="-12" baseline="0"/>
            </a:lvl1pPr>
            <a:lvl2pPr>
              <a:lnSpc>
                <a:spcPct val="106000"/>
              </a:lnSpc>
              <a:spcAft>
                <a:spcPts val="1193"/>
              </a:spcAft>
              <a:defRPr sz="900" spc="-12" baseline="0"/>
            </a:lvl2pPr>
            <a:lvl3pPr>
              <a:defRPr sz="900"/>
            </a:lvl3pPr>
            <a:lvl4pPr>
              <a:defRPr sz="900"/>
            </a:lvl4pPr>
            <a:lvl5pP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Placeholder 6">
            <a:extLst>
              <a:ext uri="{FF2B5EF4-FFF2-40B4-BE49-F238E27FC236}">
                <a16:creationId xmlns:a16="http://schemas.microsoft.com/office/drawing/2014/main" id="{DEAA7BAD-CB64-FBFB-F7D9-158C03D2ECDC}"/>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4" name="Text Placeholder 7">
            <a:extLst>
              <a:ext uri="{FF2B5EF4-FFF2-40B4-BE49-F238E27FC236}">
                <a16:creationId xmlns:a16="http://schemas.microsoft.com/office/drawing/2014/main" id="{44A2A062-48D7-88C8-DF27-B1FFD049A4FB}"/>
              </a:ext>
            </a:extLst>
          </p:cNvPr>
          <p:cNvSpPr>
            <a:spLocks noGrp="1"/>
          </p:cNvSpPr>
          <p:nvPr>
            <p:ph type="body" sz="quarter" idx="17"/>
          </p:nvPr>
        </p:nvSpPr>
        <p:spPr>
          <a:xfrm>
            <a:off x="233741" y="6451777"/>
            <a:ext cx="4602843" cy="191872"/>
          </a:xfrm>
        </p:spPr>
        <p:txBody>
          <a:bodyPr anchor="b"/>
          <a:lstStyle>
            <a:lvl1pPr>
              <a:lnSpc>
                <a:spcPct val="98000"/>
              </a:lnSpc>
              <a:defRPr sz="636" b="0" spc="-8" baseline="0">
                <a:solidFill>
                  <a:srgbClr val="323E48"/>
                </a:solidFill>
                <a:latin typeface="+mn-lt"/>
              </a:defRPr>
            </a:lvl1pPr>
            <a:lvl2pPr>
              <a:lnSpc>
                <a:spcPct val="98000"/>
              </a:lnSpc>
              <a:defRPr sz="636" b="0" spc="-8" baseline="0">
                <a:solidFill>
                  <a:srgbClr val="323E48"/>
                </a:solidFill>
                <a:latin typeface="+mn-lt"/>
              </a:defRPr>
            </a:lvl2pPr>
          </a:lstStyle>
          <a:p>
            <a:pPr lvl="0"/>
            <a:r>
              <a:rPr lang="en-GB"/>
              <a:t>Click to edit Master text styles</a:t>
            </a:r>
          </a:p>
          <a:p>
            <a:pPr lvl="1"/>
            <a:r>
              <a:rPr lang="en-GB"/>
              <a:t>Second level</a:t>
            </a:r>
          </a:p>
        </p:txBody>
      </p:sp>
      <p:sp>
        <p:nvSpPr>
          <p:cNvPr id="9" name="Subtitle 2">
            <a:extLst>
              <a:ext uri="{FF2B5EF4-FFF2-40B4-BE49-F238E27FC236}">
                <a16:creationId xmlns:a16="http://schemas.microsoft.com/office/drawing/2014/main" id="{0F10D77B-E4A7-D37C-8B65-3E4C39719971}"/>
              </a:ext>
            </a:extLst>
          </p:cNvPr>
          <p:cNvSpPr>
            <a:spLocks noGrp="1"/>
          </p:cNvSpPr>
          <p:nvPr>
            <p:ph type="subTitle" idx="1"/>
          </p:nvPr>
        </p:nvSpPr>
        <p:spPr>
          <a:xfrm>
            <a:off x="232187" y="1189486"/>
            <a:ext cx="6215517" cy="213456"/>
          </a:xfrm>
        </p:spPr>
        <p:txBody>
          <a:bodyPr/>
          <a:lstStyle>
            <a:lvl1pPr marL="0" indent="0" algn="l">
              <a:lnSpc>
                <a:spcPct val="102000"/>
              </a:lnSpc>
              <a:buNone/>
              <a:defRPr sz="1400"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C3D01C49-F8FA-EC79-CA8D-48E221E7389D}"/>
              </a:ext>
            </a:extLst>
          </p:cNvPr>
          <p:cNvSpPr>
            <a:spLocks noGrp="1"/>
          </p:cNvSpPr>
          <p:nvPr>
            <p:ph type="body" sz="quarter" idx="18"/>
          </p:nvPr>
        </p:nvSpPr>
        <p:spPr>
          <a:xfrm>
            <a:off x="233742" y="483382"/>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GB" dirty="0"/>
              <a:t>Click to edit Master text styles</a:t>
            </a:r>
          </a:p>
        </p:txBody>
      </p:sp>
      <p:sp>
        <p:nvSpPr>
          <p:cNvPr id="14" name="Title 13">
            <a:extLst>
              <a:ext uri="{FF2B5EF4-FFF2-40B4-BE49-F238E27FC236}">
                <a16:creationId xmlns:a16="http://schemas.microsoft.com/office/drawing/2014/main" id="{E398124E-0043-EEF3-A09A-F33E9C5B02DF}"/>
              </a:ext>
            </a:extLst>
          </p:cNvPr>
          <p:cNvSpPr>
            <a:spLocks noGrp="1"/>
          </p:cNvSpPr>
          <p:nvPr>
            <p:ph type="title"/>
          </p:nvPr>
        </p:nvSpPr>
        <p:spPr>
          <a:xfrm>
            <a:off x="229727" y="640923"/>
            <a:ext cx="6215517" cy="270192"/>
          </a:xfrm>
        </p:spPr>
        <p:txBody>
          <a:bodyPr/>
          <a:lstStyle/>
          <a:p>
            <a:r>
              <a:rPr lang="en-GB"/>
              <a:t>Click to edit Master title style</a:t>
            </a:r>
          </a:p>
        </p:txBody>
      </p:sp>
    </p:spTree>
    <p:extLst>
      <p:ext uri="{BB962C8B-B14F-4D97-AF65-F5344CB8AC3E}">
        <p14:creationId xmlns:p14="http://schemas.microsoft.com/office/powerpoint/2010/main" val="1088833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4 Imag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188" y="3884381"/>
            <a:ext cx="9440981" cy="215059"/>
          </a:xfrm>
        </p:spPr>
        <p:txBody>
          <a:bodyPr/>
          <a:lstStyle>
            <a:lvl1pPr algn="l">
              <a:lnSpc>
                <a:spcPct val="103000"/>
              </a:lnSpc>
              <a:defRPr sz="1400">
                <a:solidFill>
                  <a:schemeClr val="bg1"/>
                </a:solidFill>
              </a:defRPr>
            </a:lvl1pPr>
          </a:lstStyle>
          <a:p>
            <a:r>
              <a:rPr lang="en-GB"/>
              <a:t>Click to edit Master title style</a:t>
            </a:r>
            <a:endParaRPr lang="en-US"/>
          </a:p>
        </p:txBody>
      </p:sp>
      <p:sp>
        <p:nvSpPr>
          <p:cNvPr id="11" name="Text Placeholder 7">
            <a:extLst>
              <a:ext uri="{FF2B5EF4-FFF2-40B4-BE49-F238E27FC236}">
                <a16:creationId xmlns:a16="http://schemas.microsoft.com/office/drawing/2014/main" id="{05DE8709-DC01-2B94-BF86-6A3CB2BBF2BC}"/>
              </a:ext>
            </a:extLst>
          </p:cNvPr>
          <p:cNvSpPr>
            <a:spLocks noGrp="1"/>
          </p:cNvSpPr>
          <p:nvPr>
            <p:ph type="body" sz="quarter" idx="20"/>
          </p:nvPr>
        </p:nvSpPr>
        <p:spPr>
          <a:xfrm>
            <a:off x="232189" y="4247019"/>
            <a:ext cx="3223529" cy="801245"/>
          </a:xfrm>
        </p:spPr>
        <p:txBody>
          <a:bodyPr/>
          <a:lstStyle>
            <a:lvl1pPr>
              <a:lnSpc>
                <a:spcPct val="101000"/>
              </a:lnSpc>
              <a:defRPr sz="1200" b="0" cap="all" spc="-16" baseline="0">
                <a:solidFill>
                  <a:schemeClr val="bg1"/>
                </a:solidFill>
                <a:latin typeface="+mn-lt"/>
              </a:defRPr>
            </a:lvl1pPr>
            <a:lvl2pPr>
              <a:lnSpc>
                <a:spcPct val="101000"/>
              </a:lnSpc>
              <a:spcAft>
                <a:spcPts val="0"/>
              </a:spcAft>
              <a:defRPr sz="1200" spc="-16" baseline="0">
                <a:solidFill>
                  <a:schemeClr val="bg1"/>
                </a:solidFill>
              </a:defRPr>
            </a:lvl2pPr>
            <a:lvl3pPr>
              <a:defRPr sz="900">
                <a:solidFill>
                  <a:schemeClr val="bg1"/>
                </a:solidFill>
              </a:defRPr>
            </a:lvl3pPr>
            <a:lvl4pPr>
              <a:defRPr sz="900">
                <a:solidFill>
                  <a:schemeClr val="bg1"/>
                </a:solidFill>
              </a:defRPr>
            </a:lvl4pPr>
            <a:lvl5pPr>
              <a:defRPr sz="8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7">
            <a:extLst>
              <a:ext uri="{FF2B5EF4-FFF2-40B4-BE49-F238E27FC236}">
                <a16:creationId xmlns:a16="http://schemas.microsoft.com/office/drawing/2014/main" id="{6809BFA8-E877-745D-1049-FB981BE6C864}"/>
              </a:ext>
            </a:extLst>
          </p:cNvPr>
          <p:cNvSpPr>
            <a:spLocks noGrp="1"/>
          </p:cNvSpPr>
          <p:nvPr>
            <p:ph type="body" sz="quarter" idx="21"/>
          </p:nvPr>
        </p:nvSpPr>
        <p:spPr>
          <a:xfrm>
            <a:off x="5072603" y="4247020"/>
            <a:ext cx="2182596" cy="987771"/>
          </a:xfrm>
        </p:spPr>
        <p:txBody>
          <a:bodyPr/>
          <a:lstStyle>
            <a:lvl1pPr>
              <a:lnSpc>
                <a:spcPct val="101000"/>
              </a:lnSpc>
              <a:defRPr sz="1200" b="0" cap="all" spc="-16" baseline="0">
                <a:solidFill>
                  <a:schemeClr val="bg1"/>
                </a:solidFill>
                <a:latin typeface="+mn-lt"/>
              </a:defRPr>
            </a:lvl1pPr>
            <a:lvl2pPr>
              <a:lnSpc>
                <a:spcPct val="101000"/>
              </a:lnSpc>
              <a:spcAft>
                <a:spcPts val="0"/>
              </a:spcAft>
              <a:defRPr sz="1200" spc="-16" baseline="0">
                <a:solidFill>
                  <a:schemeClr val="bg1"/>
                </a:solidFill>
              </a:defRPr>
            </a:lvl2pPr>
            <a:lvl3pPr>
              <a:defRPr sz="900">
                <a:solidFill>
                  <a:schemeClr val="bg1"/>
                </a:solidFill>
              </a:defRPr>
            </a:lvl3pPr>
            <a:lvl4pPr>
              <a:defRPr sz="900">
                <a:solidFill>
                  <a:schemeClr val="bg1"/>
                </a:solidFill>
              </a:defRPr>
            </a:lvl4pPr>
            <a:lvl5pP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EE47733-95D5-9949-D7B6-E8DAFF1FD15B}"/>
              </a:ext>
            </a:extLst>
          </p:cNvPr>
          <p:cNvSpPr>
            <a:spLocks noGrp="1"/>
          </p:cNvSpPr>
          <p:nvPr>
            <p:ph type="body" sz="quarter" idx="22"/>
          </p:nvPr>
        </p:nvSpPr>
        <p:spPr>
          <a:xfrm>
            <a:off x="7492811" y="4247020"/>
            <a:ext cx="2182596" cy="987771"/>
          </a:xfrm>
        </p:spPr>
        <p:txBody>
          <a:bodyPr/>
          <a:lstStyle>
            <a:lvl1pPr>
              <a:lnSpc>
                <a:spcPct val="101000"/>
              </a:lnSpc>
              <a:defRPr sz="1200" b="0" cap="all" spc="-16" baseline="0">
                <a:solidFill>
                  <a:schemeClr val="bg1"/>
                </a:solidFill>
                <a:latin typeface="+mn-lt"/>
              </a:defRPr>
            </a:lvl1pPr>
            <a:lvl2pPr>
              <a:lnSpc>
                <a:spcPct val="101000"/>
              </a:lnSpc>
              <a:spcAft>
                <a:spcPts val="0"/>
              </a:spcAft>
              <a:defRPr sz="1200" spc="-16" baseline="0">
                <a:solidFill>
                  <a:schemeClr val="bg1"/>
                </a:solidFill>
              </a:defRPr>
            </a:lvl2pPr>
            <a:lvl3pPr>
              <a:defRPr sz="900">
                <a:solidFill>
                  <a:schemeClr val="bg1"/>
                </a:solidFill>
              </a:defRPr>
            </a:lvl3pPr>
            <a:lvl4pPr>
              <a:defRPr sz="900">
                <a:solidFill>
                  <a:schemeClr val="bg1"/>
                </a:solidFill>
              </a:defRPr>
            </a:lvl4pPr>
            <a:lvl5pP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Graphic 3">
            <a:extLst>
              <a:ext uri="{FF2B5EF4-FFF2-40B4-BE49-F238E27FC236}">
                <a16:creationId xmlns:a16="http://schemas.microsoft.com/office/drawing/2014/main" id="{FB009058-A147-1262-CF29-6AE0B82079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87" y="6401407"/>
            <a:ext cx="849750" cy="223117"/>
          </a:xfrm>
          <a:prstGeom prst="rect">
            <a:avLst/>
          </a:prstGeom>
        </p:spPr>
      </p:pic>
      <p:pic>
        <p:nvPicPr>
          <p:cNvPr id="7" name="Graphic 6">
            <a:extLst>
              <a:ext uri="{FF2B5EF4-FFF2-40B4-BE49-F238E27FC236}">
                <a16:creationId xmlns:a16="http://schemas.microsoft.com/office/drawing/2014/main" id="{3A2A668B-635F-A583-2952-C028BB7AA8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0564" y="363594"/>
            <a:ext cx="1804229" cy="196192"/>
          </a:xfrm>
          <a:prstGeom prst="rect">
            <a:avLst/>
          </a:prstGeom>
        </p:spPr>
      </p:pic>
    </p:spTree>
    <p:extLst>
      <p:ext uri="{BB962C8B-B14F-4D97-AF65-F5344CB8AC3E}">
        <p14:creationId xmlns:p14="http://schemas.microsoft.com/office/powerpoint/2010/main" val="347260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35B2AA7-8057-D723-903D-3668403913AF}"/>
              </a:ext>
            </a:extLst>
          </p:cNvPr>
          <p:cNvSpPr>
            <a:spLocks noGrp="1"/>
          </p:cNvSpPr>
          <p:nvPr>
            <p:ph type="pic" sz="quarter" idx="15"/>
          </p:nvPr>
        </p:nvSpPr>
        <p:spPr>
          <a:xfrm>
            <a:off x="5069417" y="1"/>
            <a:ext cx="4836584" cy="6857777"/>
          </a:xfrm>
          <a:noFill/>
        </p:spPr>
        <p:txBody>
          <a:bodyPr>
            <a:noAutofit/>
          </a:bodyPr>
          <a:lstStyle/>
          <a:p>
            <a:r>
              <a:rPr lang="en-GB" dirty="0"/>
              <a:t>Click icon to add picture</a:t>
            </a:r>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3" y="1555491"/>
            <a:ext cx="2990433" cy="605037"/>
          </a:xfrm>
        </p:spPr>
        <p:txBody>
          <a:bodyPr/>
          <a:lstStyle>
            <a:lvl1pPr marL="212711" indent="-210186">
              <a:lnSpc>
                <a:spcPct val="101000"/>
              </a:lnSpc>
              <a:spcAft>
                <a:spcPts val="0"/>
              </a:spcAft>
              <a:buClrTx/>
              <a:buFont typeface="Rathbones Sans Light" pitchFamily="2" charset="0"/>
              <a:buChar char="—"/>
              <a:tabLst/>
              <a:defRPr sz="1100" b="0">
                <a:solidFill>
                  <a:schemeClr val="tx1"/>
                </a:solidFill>
                <a:latin typeface="+mn-lt"/>
              </a:defRPr>
            </a:lvl1pPr>
            <a:lvl2pPr>
              <a:defRPr sz="900">
                <a:solidFill>
                  <a:schemeClr val="tx1"/>
                </a:solidFill>
              </a:defRPr>
            </a:lvl2pPr>
            <a:lvl3pPr>
              <a:defRPr sz="600">
                <a:solidFill>
                  <a:schemeClr val="tx1"/>
                </a:solidFill>
              </a:defRPr>
            </a:lvl3pPr>
            <a:lvl4pPr>
              <a:defRPr sz="600">
                <a:solidFill>
                  <a:schemeClr val="tx1"/>
                </a:solidFill>
              </a:defRPr>
            </a:lvl4pPr>
            <a:lvl5pPr>
              <a:defRPr sz="5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12" name="Picture Placeholder 10">
            <a:extLst>
              <a:ext uri="{FF2B5EF4-FFF2-40B4-BE49-F238E27FC236}">
                <a16:creationId xmlns:a16="http://schemas.microsoft.com/office/drawing/2014/main" id="{E3E5B547-DC9F-3BD6-F52A-48D13F9E0AFB}"/>
              </a:ext>
            </a:extLst>
          </p:cNvPr>
          <p:cNvSpPr>
            <a:spLocks noGrp="1"/>
          </p:cNvSpPr>
          <p:nvPr>
            <p:ph type="pic" sz="quarter" idx="14"/>
          </p:nvPr>
        </p:nvSpPr>
        <p:spPr>
          <a:xfrm>
            <a:off x="8295841" y="6479905"/>
            <a:ext cx="1379227" cy="148864"/>
          </a:xfrm>
        </p:spPr>
        <p:txBody>
          <a:bodyPr>
            <a:noAutofit/>
          </a:bodyPr>
          <a:lstStyle>
            <a:lvl1pPr>
              <a:defRPr sz="795"/>
            </a:lvl1pPr>
          </a:lstStyle>
          <a:p>
            <a:r>
              <a:rPr lang="en-GB" dirty="0"/>
              <a:t>Click icon to add picture</a:t>
            </a:r>
          </a:p>
        </p:txBody>
      </p:sp>
      <p:sp>
        <p:nvSpPr>
          <p:cNvPr id="14" name="Text Placeholder 7">
            <a:extLst>
              <a:ext uri="{FF2B5EF4-FFF2-40B4-BE49-F238E27FC236}">
                <a16:creationId xmlns:a16="http://schemas.microsoft.com/office/drawing/2014/main" id="{4D79E5E2-8A12-5952-E6D0-690109ACCBC1}"/>
              </a:ext>
            </a:extLst>
          </p:cNvPr>
          <p:cNvSpPr>
            <a:spLocks noGrp="1"/>
          </p:cNvSpPr>
          <p:nvPr>
            <p:ph type="body" sz="quarter" idx="16"/>
          </p:nvPr>
        </p:nvSpPr>
        <p:spPr>
          <a:xfrm>
            <a:off x="233741" y="6432566"/>
            <a:ext cx="4602843" cy="211083"/>
          </a:xfrm>
        </p:spPr>
        <p:txBody>
          <a:bodyPr anchor="b"/>
          <a:lstStyle>
            <a:lvl1pPr>
              <a:lnSpc>
                <a:spcPct val="98000"/>
              </a:lnSpc>
              <a:defRPr sz="700" b="0" spc="-8" baseline="0">
                <a:solidFill>
                  <a:srgbClr val="323E48"/>
                </a:solidFill>
                <a:latin typeface="+mn-lt"/>
              </a:defRPr>
            </a:lvl1pPr>
            <a:lvl2pPr>
              <a:lnSpc>
                <a:spcPct val="98000"/>
              </a:lnSpc>
              <a:defRPr sz="700" b="0" spc="-8" baseline="0">
                <a:solidFill>
                  <a:srgbClr val="323E48"/>
                </a:solidFill>
                <a:latin typeface="+mn-lt"/>
              </a:defRPr>
            </a:lvl2pPr>
          </a:lstStyle>
          <a:p>
            <a:pPr lvl="0"/>
            <a:r>
              <a:rPr lang="en-GB"/>
              <a:t>Click to edit Master text styles</a:t>
            </a:r>
          </a:p>
          <a:p>
            <a:pPr lvl="1"/>
            <a:r>
              <a:rPr lang="en-GB"/>
              <a:t>Second level</a:t>
            </a:r>
          </a:p>
        </p:txBody>
      </p:sp>
      <p:sp>
        <p:nvSpPr>
          <p:cNvPr id="11" name="Title 10">
            <a:extLst>
              <a:ext uri="{FF2B5EF4-FFF2-40B4-BE49-F238E27FC236}">
                <a16:creationId xmlns:a16="http://schemas.microsoft.com/office/drawing/2014/main" id="{C2A95E3C-0A0C-B5DC-73B2-0658CB08EEE3}"/>
              </a:ext>
            </a:extLst>
          </p:cNvPr>
          <p:cNvSpPr>
            <a:spLocks noGrp="1"/>
          </p:cNvSpPr>
          <p:nvPr>
            <p:ph type="title"/>
          </p:nvPr>
        </p:nvSpPr>
        <p:spPr>
          <a:xfrm>
            <a:off x="229727" y="640922"/>
            <a:ext cx="4606857" cy="566309"/>
          </a:xfrm>
        </p:spPr>
        <p:txBody>
          <a:bodyPr/>
          <a:lstStyle>
            <a:lvl1pPr>
              <a:defRPr sz="2000"/>
            </a:lvl1pPr>
          </a:lstStyle>
          <a:p>
            <a:r>
              <a:rPr lang="en-GB" dirty="0"/>
              <a:t>Click to edit Master title style</a:t>
            </a:r>
          </a:p>
        </p:txBody>
      </p:sp>
      <p:sp>
        <p:nvSpPr>
          <p:cNvPr id="16" name="Footer Placeholder 4">
            <a:extLst>
              <a:ext uri="{FF2B5EF4-FFF2-40B4-BE49-F238E27FC236}">
                <a16:creationId xmlns:a16="http://schemas.microsoft.com/office/drawing/2014/main" id="{D516613C-6188-23C1-BBCF-505DB036ECF7}"/>
              </a:ext>
            </a:extLst>
          </p:cNvPr>
          <p:cNvSpPr>
            <a:spLocks noGrp="1"/>
          </p:cNvSpPr>
          <p:nvPr>
            <p:ph type="ftr" sz="quarter" idx="3"/>
          </p:nvPr>
        </p:nvSpPr>
        <p:spPr>
          <a:xfrm>
            <a:off x="232188" y="200884"/>
            <a:ext cx="4604397" cy="359780"/>
          </a:xfrm>
          <a:prstGeom prst="rect">
            <a:avLst/>
          </a:prstGeom>
        </p:spPr>
        <p:txBody>
          <a:bodyPr vert="horz" wrap="square" lIns="0" tIns="0" rIns="0" bIns="0" rtlCol="0" anchor="t">
            <a:spAutoFit/>
          </a:bodyPr>
          <a:lstStyle>
            <a:lvl1pPr algn="l">
              <a:lnSpc>
                <a:spcPct val="98000"/>
              </a:lnSpc>
              <a:defRPr sz="795">
                <a:solidFill>
                  <a:schemeClr val="tx1"/>
                </a:solidFill>
              </a:defRPr>
            </a:lvl1pPr>
          </a:lstStyle>
          <a:p>
            <a:r>
              <a:rPr lang="en-GB" dirty="0"/>
              <a:t>Rathbones Investment Management</a:t>
            </a:r>
          </a:p>
          <a:p>
            <a:r>
              <a:rPr lang="en-GB" dirty="0"/>
              <a:t>
</a:t>
            </a:r>
          </a:p>
        </p:txBody>
      </p:sp>
    </p:spTree>
    <p:extLst>
      <p:ext uri="{BB962C8B-B14F-4D97-AF65-F5344CB8AC3E}">
        <p14:creationId xmlns:p14="http://schemas.microsoft.com/office/powerpoint/2010/main" val="20099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heading, dia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82B0D-AE72-3E5D-9BC0-DAB3E319A935}"/>
              </a:ext>
            </a:extLst>
          </p:cNvPr>
          <p:cNvSpPr/>
          <p:nvPr userDrawn="1"/>
        </p:nvSpPr>
        <p:spPr>
          <a:xfrm>
            <a:off x="5068888" y="0"/>
            <a:ext cx="4837112" cy="6858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31" dirty="0">
              <a:solidFill>
                <a:schemeClr val="tx1"/>
              </a:solidFill>
            </a:endParaRPr>
          </a:p>
        </p:txBody>
      </p:sp>
      <p:sp>
        <p:nvSpPr>
          <p:cNvPr id="5" name="Footer Placeholder 4"/>
          <p:cNvSpPr>
            <a:spLocks noGrp="1"/>
          </p:cNvSpPr>
          <p:nvPr>
            <p:ph type="ftr" sz="quarter" idx="11"/>
          </p:nvPr>
        </p:nvSpPr>
        <p:spPr>
          <a:xfrm>
            <a:off x="232188" y="200884"/>
            <a:ext cx="4604397" cy="359780"/>
          </a:xfrm>
        </p:spPr>
        <p:txBody>
          <a:bodyPr>
            <a:spAutoFit/>
          </a:bodyPr>
          <a:lstStyle/>
          <a:p>
            <a:r>
              <a:rPr lang="en-GB" dirty="0"/>
              <a:t>Rathbones Investment Management</a:t>
            </a:r>
          </a:p>
          <a:p>
            <a:r>
              <a:rPr lang="en-GB" dirty="0"/>
              <a:t>
</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pic>
        <p:nvPicPr>
          <p:cNvPr id="2" name="Picture Placeholder 6">
            <a:extLst>
              <a:ext uri="{FF2B5EF4-FFF2-40B4-BE49-F238E27FC236}">
                <a16:creationId xmlns:a16="http://schemas.microsoft.com/office/drawing/2014/main" id="{AD8C7697-C7E3-57DB-1BE0-C5D17EE0BC33}"/>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4" name="Text Placeholder 7">
            <a:extLst>
              <a:ext uri="{FF2B5EF4-FFF2-40B4-BE49-F238E27FC236}">
                <a16:creationId xmlns:a16="http://schemas.microsoft.com/office/drawing/2014/main" id="{C1076B71-7D3A-8880-C6A4-2B34231BDEB6}"/>
              </a:ext>
            </a:extLst>
          </p:cNvPr>
          <p:cNvSpPr>
            <a:spLocks noGrp="1"/>
          </p:cNvSpPr>
          <p:nvPr>
            <p:ph type="body" sz="quarter" idx="17"/>
          </p:nvPr>
        </p:nvSpPr>
        <p:spPr>
          <a:xfrm>
            <a:off x="233741" y="6432566"/>
            <a:ext cx="4602843" cy="211083"/>
          </a:xfrm>
        </p:spPr>
        <p:txBody>
          <a:bodyPr anchor="b"/>
          <a:lstStyle>
            <a:lvl1pPr>
              <a:lnSpc>
                <a:spcPct val="98000"/>
              </a:lnSpc>
              <a:defRPr sz="700" b="0" spc="-8" baseline="0">
                <a:solidFill>
                  <a:srgbClr val="323E48"/>
                </a:solidFill>
                <a:latin typeface="+mn-lt"/>
              </a:defRPr>
            </a:lvl1pPr>
            <a:lvl2pPr>
              <a:lnSpc>
                <a:spcPct val="98000"/>
              </a:lnSpc>
              <a:defRPr sz="700" b="0" spc="-8" baseline="0">
                <a:solidFill>
                  <a:srgbClr val="323E48"/>
                </a:solidFill>
                <a:latin typeface="+mn-lt"/>
              </a:defRPr>
            </a:lvl2pPr>
          </a:lstStyle>
          <a:p>
            <a:pPr lvl="0"/>
            <a:r>
              <a:rPr lang="en-GB"/>
              <a:t>Click to edit Master text styles</a:t>
            </a:r>
          </a:p>
          <a:p>
            <a:pPr lvl="1"/>
            <a:r>
              <a:rPr lang="en-GB"/>
              <a:t>Second level</a:t>
            </a:r>
          </a:p>
        </p:txBody>
      </p:sp>
      <p:sp>
        <p:nvSpPr>
          <p:cNvPr id="10" name="Subtitle 2">
            <a:extLst>
              <a:ext uri="{FF2B5EF4-FFF2-40B4-BE49-F238E27FC236}">
                <a16:creationId xmlns:a16="http://schemas.microsoft.com/office/drawing/2014/main" id="{779E1817-2953-D0B4-C9D5-881A42B6A8EA}"/>
              </a:ext>
            </a:extLst>
          </p:cNvPr>
          <p:cNvSpPr>
            <a:spLocks noGrp="1"/>
          </p:cNvSpPr>
          <p:nvPr>
            <p:ph type="subTitle" idx="1"/>
          </p:nvPr>
        </p:nvSpPr>
        <p:spPr>
          <a:xfrm>
            <a:off x="232187" y="1189486"/>
            <a:ext cx="4602843" cy="213456"/>
          </a:xfrm>
        </p:spPr>
        <p:txBody>
          <a:bodyPr/>
          <a:lstStyle>
            <a:lvl1pPr marL="0" indent="0" algn="l">
              <a:lnSpc>
                <a:spcPct val="102000"/>
              </a:lnSpc>
              <a:buNone/>
              <a:defRPr sz="1400"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dirty="0"/>
              <a:t>Click to edit Master subtitle style</a:t>
            </a:r>
            <a:endParaRPr lang="en-US" dirty="0"/>
          </a:p>
        </p:txBody>
      </p:sp>
      <p:sp>
        <p:nvSpPr>
          <p:cNvPr id="14" name="Text Placeholder 7">
            <a:extLst>
              <a:ext uri="{FF2B5EF4-FFF2-40B4-BE49-F238E27FC236}">
                <a16:creationId xmlns:a16="http://schemas.microsoft.com/office/drawing/2014/main" id="{07E486CC-8E58-F4F3-4634-4AE092FEAC04}"/>
              </a:ext>
            </a:extLst>
          </p:cNvPr>
          <p:cNvSpPr>
            <a:spLocks noGrp="1"/>
          </p:cNvSpPr>
          <p:nvPr>
            <p:ph type="body" sz="quarter" idx="18"/>
          </p:nvPr>
        </p:nvSpPr>
        <p:spPr>
          <a:xfrm>
            <a:off x="233741" y="483382"/>
            <a:ext cx="4601692"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GB" dirty="0"/>
              <a:t>Click to edit Master text styles</a:t>
            </a:r>
          </a:p>
        </p:txBody>
      </p:sp>
      <p:sp>
        <p:nvSpPr>
          <p:cNvPr id="15" name="Title 14">
            <a:extLst>
              <a:ext uri="{FF2B5EF4-FFF2-40B4-BE49-F238E27FC236}">
                <a16:creationId xmlns:a16="http://schemas.microsoft.com/office/drawing/2014/main" id="{941164E2-FA32-2E59-889B-92733B24D757}"/>
              </a:ext>
            </a:extLst>
          </p:cNvPr>
          <p:cNvSpPr>
            <a:spLocks noGrp="1"/>
          </p:cNvSpPr>
          <p:nvPr>
            <p:ph type="title"/>
          </p:nvPr>
        </p:nvSpPr>
        <p:spPr>
          <a:xfrm>
            <a:off x="229727" y="640922"/>
            <a:ext cx="4602843" cy="540384"/>
          </a:xfrm>
        </p:spPr>
        <p:txBody>
          <a:bodyPr/>
          <a:lstStyle/>
          <a:p>
            <a:r>
              <a:rPr lang="en-GB" dirty="0"/>
              <a:t>Click to edit Master title style</a:t>
            </a:r>
          </a:p>
        </p:txBody>
      </p:sp>
    </p:spTree>
    <p:extLst>
      <p:ext uri="{BB962C8B-B14F-4D97-AF65-F5344CB8AC3E}">
        <p14:creationId xmlns:p14="http://schemas.microsoft.com/office/powerpoint/2010/main" val="70529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heading full bleed image">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dirty="0"/>
              <a:t>Rathbones Investment Management</a:t>
            </a:r>
          </a:p>
          <a:p>
            <a:r>
              <a:rPr lang="en-GB" dirty="0"/>
              <a:t>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pic>
        <p:nvPicPr>
          <p:cNvPr id="2" name="Picture Placeholder 6">
            <a:extLst>
              <a:ext uri="{FF2B5EF4-FFF2-40B4-BE49-F238E27FC236}">
                <a16:creationId xmlns:a16="http://schemas.microsoft.com/office/drawing/2014/main" id="{1127753F-9EE1-7734-3D52-65B4E40FAF96}"/>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4" name="Text Placeholder 7">
            <a:extLst>
              <a:ext uri="{FF2B5EF4-FFF2-40B4-BE49-F238E27FC236}">
                <a16:creationId xmlns:a16="http://schemas.microsoft.com/office/drawing/2014/main" id="{C8B7E382-FA6E-FB90-0846-A031AE08897C}"/>
              </a:ext>
            </a:extLst>
          </p:cNvPr>
          <p:cNvSpPr>
            <a:spLocks noGrp="1"/>
          </p:cNvSpPr>
          <p:nvPr>
            <p:ph type="body" sz="quarter" idx="17"/>
          </p:nvPr>
        </p:nvSpPr>
        <p:spPr>
          <a:xfrm>
            <a:off x="233741" y="6451777"/>
            <a:ext cx="4602843" cy="191872"/>
          </a:xfrm>
        </p:spPr>
        <p:txBody>
          <a:bodyPr anchor="b"/>
          <a:lstStyle>
            <a:lvl1pPr>
              <a:lnSpc>
                <a:spcPct val="98000"/>
              </a:lnSpc>
              <a:defRPr sz="636" b="0" spc="-8" baseline="0">
                <a:solidFill>
                  <a:schemeClr val="bg1"/>
                </a:solidFill>
                <a:latin typeface="+mn-lt"/>
              </a:defRPr>
            </a:lvl1pPr>
            <a:lvl2pPr>
              <a:lnSpc>
                <a:spcPct val="98000"/>
              </a:lnSpc>
              <a:defRPr sz="636" b="0" spc="-8" baseline="0">
                <a:solidFill>
                  <a:schemeClr val="bg1"/>
                </a:solidFill>
                <a:latin typeface="+mn-lt"/>
              </a:defRPr>
            </a:lvl2pPr>
          </a:lstStyle>
          <a:p>
            <a:pPr lvl="0"/>
            <a:r>
              <a:rPr lang="en-GB"/>
              <a:t>Click to edit Master text styles</a:t>
            </a:r>
          </a:p>
          <a:p>
            <a:pPr lvl="1"/>
            <a:r>
              <a:rPr lang="en-GB"/>
              <a:t>Second level</a:t>
            </a:r>
          </a:p>
        </p:txBody>
      </p:sp>
      <p:sp>
        <p:nvSpPr>
          <p:cNvPr id="7" name="Subtitle 2">
            <a:extLst>
              <a:ext uri="{FF2B5EF4-FFF2-40B4-BE49-F238E27FC236}">
                <a16:creationId xmlns:a16="http://schemas.microsoft.com/office/drawing/2014/main" id="{6CF4357F-0427-3D0D-9FC0-A18B2FE5A7EA}"/>
              </a:ext>
            </a:extLst>
          </p:cNvPr>
          <p:cNvSpPr>
            <a:spLocks noGrp="1"/>
          </p:cNvSpPr>
          <p:nvPr>
            <p:ph type="subTitle" idx="1"/>
          </p:nvPr>
        </p:nvSpPr>
        <p:spPr>
          <a:xfrm>
            <a:off x="232187" y="1189486"/>
            <a:ext cx="6215517" cy="213456"/>
          </a:xfrm>
        </p:spPr>
        <p:txBody>
          <a:bodyPr/>
          <a:lstStyle>
            <a:lvl1pPr marL="0" indent="0" algn="l">
              <a:lnSpc>
                <a:spcPct val="102000"/>
              </a:lnSpc>
              <a:buNone/>
              <a:defRPr sz="1400" b="0" i="0">
                <a:solidFill>
                  <a:schemeClr val="bg1"/>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9" name="Text Placeholder 7">
            <a:extLst>
              <a:ext uri="{FF2B5EF4-FFF2-40B4-BE49-F238E27FC236}">
                <a16:creationId xmlns:a16="http://schemas.microsoft.com/office/drawing/2014/main" id="{3E14C89E-2890-8F20-D9A8-EBDE24F9BE61}"/>
              </a:ext>
            </a:extLst>
          </p:cNvPr>
          <p:cNvSpPr>
            <a:spLocks noGrp="1"/>
          </p:cNvSpPr>
          <p:nvPr>
            <p:ph type="body" sz="quarter" idx="18"/>
          </p:nvPr>
        </p:nvSpPr>
        <p:spPr>
          <a:xfrm>
            <a:off x="233742" y="483382"/>
            <a:ext cx="6213962" cy="135743"/>
          </a:xfrm>
        </p:spPr>
        <p:txBody>
          <a:bodyPr>
            <a:spAutoFit/>
          </a:bodyPr>
          <a:lstStyle>
            <a:lvl1pPr>
              <a:lnSpc>
                <a:spcPct val="98000"/>
              </a:lnSpc>
              <a:defRPr sz="900" b="0" i="0" cap="all" baseline="0">
                <a:solidFill>
                  <a:schemeClr val="bg1"/>
                </a:solidFill>
                <a:latin typeface="Rathbones Sans" pitchFamily="2" charset="0"/>
              </a:defRPr>
            </a:lvl1pPr>
          </a:lstStyle>
          <a:p>
            <a:pPr lvl="0"/>
            <a:r>
              <a:rPr lang="en-GB"/>
              <a:t>Click to edit Master text styles</a:t>
            </a:r>
          </a:p>
        </p:txBody>
      </p:sp>
      <p:sp>
        <p:nvSpPr>
          <p:cNvPr id="10" name="Title 9">
            <a:extLst>
              <a:ext uri="{FF2B5EF4-FFF2-40B4-BE49-F238E27FC236}">
                <a16:creationId xmlns:a16="http://schemas.microsoft.com/office/drawing/2014/main" id="{C464414C-05F4-EDEC-E4A1-E1318660847D}"/>
              </a:ext>
            </a:extLst>
          </p:cNvPr>
          <p:cNvSpPr>
            <a:spLocks noGrp="1"/>
          </p:cNvSpPr>
          <p:nvPr>
            <p:ph type="title"/>
          </p:nvPr>
        </p:nvSpPr>
        <p:spPr>
          <a:xfrm>
            <a:off x="229727" y="640923"/>
            <a:ext cx="6215517" cy="270192"/>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12480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DC485F-96B3-E4A5-F905-896DD24B25FA}"/>
              </a:ext>
            </a:extLst>
          </p:cNvPr>
          <p:cNvSpPr>
            <a:spLocks noGrp="1"/>
          </p:cNvSpPr>
          <p:nvPr>
            <p:ph type="pic" sz="quarter" idx="16"/>
          </p:nvPr>
        </p:nvSpPr>
        <p:spPr>
          <a:xfrm>
            <a:off x="0" y="0"/>
            <a:ext cx="9906000" cy="6858000"/>
          </a:xfrm>
        </p:spPr>
        <p:txBody>
          <a:bodyPr>
            <a:noAutofit/>
          </a:bodyPr>
          <a:lstStyle>
            <a:lvl1pPr>
              <a:defRPr>
                <a:solidFill>
                  <a:schemeClr val="bg1"/>
                </a:solidFill>
              </a:defRPr>
            </a:lvl1pPr>
          </a:lstStyle>
          <a:p>
            <a:r>
              <a:rPr lang="en-GB" dirty="0"/>
              <a:t>Click icon to add picture</a:t>
            </a:r>
          </a:p>
        </p:txBody>
      </p:sp>
      <p:sp>
        <p:nvSpPr>
          <p:cNvPr id="9" name="Title 1">
            <a:extLst>
              <a:ext uri="{FF2B5EF4-FFF2-40B4-BE49-F238E27FC236}">
                <a16:creationId xmlns:a16="http://schemas.microsoft.com/office/drawing/2014/main" id="{D53D6382-F608-3306-1FF3-84FEF1555106}"/>
              </a:ext>
            </a:extLst>
          </p:cNvPr>
          <p:cNvSpPr>
            <a:spLocks noGrp="1"/>
          </p:cNvSpPr>
          <p:nvPr>
            <p:ph type="ctrTitle" hasCustomPrompt="1"/>
          </p:nvPr>
        </p:nvSpPr>
        <p:spPr>
          <a:xfrm>
            <a:off x="1238250" y="2174546"/>
            <a:ext cx="7429500" cy="2529072"/>
          </a:xfrm>
        </p:spPr>
        <p:txBody>
          <a:bodyPr anchor="ctr">
            <a:noAutofit/>
          </a:bodyPr>
          <a:lstStyle>
            <a:lvl1pPr algn="ctr">
              <a:lnSpc>
                <a:spcPct val="90000"/>
              </a:lnSpc>
              <a:defRPr sz="3260">
                <a:solidFill>
                  <a:schemeClr val="bg1"/>
                </a:solidFill>
              </a:defRPr>
            </a:lvl1pPr>
          </a:lstStyle>
          <a:p>
            <a:r>
              <a:rPr lang="en-US"/>
              <a:t>Click to edit </a:t>
            </a:r>
            <a:br>
              <a:rPr lang="en-US"/>
            </a:br>
            <a:r>
              <a:rPr lang="en-US"/>
              <a:t>Master title style</a:t>
            </a:r>
          </a:p>
        </p:txBody>
      </p:sp>
      <p:sp>
        <p:nvSpPr>
          <p:cNvPr id="4" name="Picture Placeholder 10">
            <a:extLst>
              <a:ext uri="{FF2B5EF4-FFF2-40B4-BE49-F238E27FC236}">
                <a16:creationId xmlns:a16="http://schemas.microsoft.com/office/drawing/2014/main" id="{F32F55C9-E973-51CD-0C53-9EE26E785407}"/>
              </a:ext>
            </a:extLst>
          </p:cNvPr>
          <p:cNvSpPr>
            <a:spLocks noGrp="1"/>
          </p:cNvSpPr>
          <p:nvPr>
            <p:ph type="pic" sz="quarter" idx="14"/>
          </p:nvPr>
        </p:nvSpPr>
        <p:spPr>
          <a:xfrm>
            <a:off x="8295841" y="6479905"/>
            <a:ext cx="1379227" cy="148864"/>
          </a:xfrm>
        </p:spPr>
        <p:txBody>
          <a:bodyPr>
            <a:noAutofit/>
          </a:bodyPr>
          <a:lstStyle>
            <a:lvl1pPr>
              <a:defRPr sz="795">
                <a:solidFill>
                  <a:schemeClr val="bg1"/>
                </a:solidFill>
              </a:defRPr>
            </a:lvl1pPr>
          </a:lstStyle>
          <a:p>
            <a:r>
              <a:rPr lang="en-GB" dirty="0"/>
              <a:t>Click icon to add picture</a:t>
            </a:r>
          </a:p>
        </p:txBody>
      </p:sp>
      <p:sp>
        <p:nvSpPr>
          <p:cNvPr id="12" name="Footer Placeholder 4">
            <a:extLst>
              <a:ext uri="{FF2B5EF4-FFF2-40B4-BE49-F238E27FC236}">
                <a16:creationId xmlns:a16="http://schemas.microsoft.com/office/drawing/2014/main" id="{BEAF5F00-7D40-9E85-A3DA-B4DBD303E9ED}"/>
              </a:ext>
            </a:extLst>
          </p:cNvPr>
          <p:cNvSpPr>
            <a:spLocks noGrp="1"/>
          </p:cNvSpPr>
          <p:nvPr>
            <p:ph type="ftr" sz="quarter" idx="11"/>
          </p:nvPr>
        </p:nvSpPr>
        <p:spPr>
          <a:xfrm>
            <a:off x="232187" y="200884"/>
            <a:ext cx="6215517" cy="359780"/>
          </a:xfrm>
        </p:spPr>
        <p:txBody>
          <a:bodyPr wrap="square">
            <a:spAutoFit/>
          </a:bodyPr>
          <a:lstStyle>
            <a:lvl1pPr>
              <a:defRPr>
                <a:solidFill>
                  <a:schemeClr val="bg1"/>
                </a:solidFill>
              </a:defRPr>
            </a:lvl1pPr>
          </a:lstStyle>
          <a:p>
            <a:r>
              <a:rPr lang="en-GB" dirty="0"/>
              <a:t>Rathbones Investment Management</a:t>
            </a:r>
          </a:p>
          <a:p>
            <a:r>
              <a:rPr lang="en-GB" dirty="0"/>
              <a:t>
</a:t>
            </a:r>
          </a:p>
        </p:txBody>
      </p:sp>
      <p:sp>
        <p:nvSpPr>
          <p:cNvPr id="13" name="Slide Number Placeholder 5">
            <a:extLst>
              <a:ext uri="{FF2B5EF4-FFF2-40B4-BE49-F238E27FC236}">
                <a16:creationId xmlns:a16="http://schemas.microsoft.com/office/drawing/2014/main" id="{C685F23E-7F86-74EF-743A-63DB7FD7988D}"/>
              </a:ext>
            </a:extLst>
          </p:cNvPr>
          <p:cNvSpPr>
            <a:spLocks noGrp="1"/>
          </p:cNvSpPr>
          <p:nvPr>
            <p:ph type="sldNum" sz="quarter" idx="12"/>
          </p:nvPr>
        </p:nvSpPr>
        <p:spPr>
          <a:xfrm>
            <a:off x="9099796" y="200883"/>
            <a:ext cx="573373" cy="95937"/>
          </a:xfrm>
        </p:spPr>
        <p:txBody>
          <a:bodyPr/>
          <a:lstStyle>
            <a:lvl1pPr>
              <a:defRPr>
                <a:solidFill>
                  <a:schemeClr val="bg1"/>
                </a:solidFill>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405278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1">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A25BCC-9BFF-2C7B-C726-CAE50443088A}"/>
              </a:ext>
            </a:extLst>
          </p:cNvPr>
          <p:cNvSpPr>
            <a:spLocks noGrp="1"/>
          </p:cNvSpPr>
          <p:nvPr>
            <p:ph type="body" sz="quarter" idx="13" hasCustomPrompt="1"/>
          </p:nvPr>
        </p:nvSpPr>
        <p:spPr>
          <a:xfrm>
            <a:off x="1626071" y="2844018"/>
            <a:ext cx="6653859" cy="1134051"/>
          </a:xfrm>
        </p:spPr>
        <p:txBody>
          <a:bodyPr anchor="ctr"/>
          <a:lstStyle>
            <a:lvl1pPr algn="ctr">
              <a:lnSpc>
                <a:spcPct val="97000"/>
              </a:lnSpc>
              <a:defRPr sz="1431" b="0" cap="all" spc="20" baseline="0">
                <a:solidFill>
                  <a:schemeClr val="bg1"/>
                </a:solidFill>
                <a:latin typeface="+mj-lt"/>
              </a:defRPr>
            </a:lvl1pPr>
            <a:lvl2pPr algn="ctr">
              <a:lnSpc>
                <a:spcPct val="95000"/>
              </a:lnSpc>
              <a:spcBef>
                <a:spcPts val="1431"/>
              </a:spcBef>
              <a:defRPr sz="1113" spc="-8" baseline="0">
                <a:solidFill>
                  <a:schemeClr val="bg1"/>
                </a:solidFill>
                <a:latin typeface="+mj-lt"/>
              </a:defRPr>
            </a:lvl2pPr>
            <a:lvl3pPr algn="ctr">
              <a:lnSpc>
                <a:spcPct val="95000"/>
              </a:lnSpc>
              <a:defRPr sz="1113" b="0">
                <a:solidFill>
                  <a:schemeClr val="bg1"/>
                </a:solidFill>
                <a:latin typeface="+mn-lt"/>
              </a:defRPr>
            </a:lvl3pPr>
            <a:lvl4pPr algn="ctr">
              <a:lnSpc>
                <a:spcPct val="95000"/>
              </a:lnSpc>
              <a:defRPr>
                <a:solidFill>
                  <a:schemeClr val="bg1"/>
                </a:solidFill>
              </a:defRPr>
            </a:lvl4pPr>
            <a:lvl5pPr algn="ctr">
              <a:lnSpc>
                <a:spcPct val="95000"/>
              </a:lnSpc>
              <a:defRPr>
                <a:solidFill>
                  <a:schemeClr val="bg1"/>
                </a:solidFill>
              </a:defRPr>
            </a:lvl5pPr>
          </a:lstStyle>
          <a:p>
            <a:pPr lvl="0"/>
            <a:r>
              <a:rPr lang="en-GB"/>
              <a:t>Click to edit Master</a:t>
            </a:r>
            <a:br>
              <a:rPr lang="en-GB"/>
            </a:br>
            <a:r>
              <a:rPr lang="en-GB"/>
              <a:t>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Placeholder 6">
            <a:extLst>
              <a:ext uri="{FF2B5EF4-FFF2-40B4-BE49-F238E27FC236}">
                <a16:creationId xmlns:a16="http://schemas.microsoft.com/office/drawing/2014/main" id="{95DE6457-FC58-E423-7126-1576F0DFB9A3}"/>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9" name="Footer Placeholder 4">
            <a:extLst>
              <a:ext uri="{FF2B5EF4-FFF2-40B4-BE49-F238E27FC236}">
                <a16:creationId xmlns:a16="http://schemas.microsoft.com/office/drawing/2014/main" id="{ABB31BAB-815E-F847-3DF4-BC1820AD6014}"/>
              </a:ext>
            </a:extLst>
          </p:cNvPr>
          <p:cNvSpPr>
            <a:spLocks noGrp="1"/>
          </p:cNvSpPr>
          <p:nvPr>
            <p:ph type="ftr" sz="quarter" idx="11"/>
          </p:nvPr>
        </p:nvSpPr>
        <p:spPr>
          <a:xfrm>
            <a:off x="232187" y="200884"/>
            <a:ext cx="6215517" cy="359780"/>
          </a:xfrm>
        </p:spPr>
        <p:txBody>
          <a:bodyPr wrap="square">
            <a:spAutoFit/>
          </a:bodyPr>
          <a:lstStyle>
            <a:lvl1pPr>
              <a:defRPr>
                <a:solidFill>
                  <a:schemeClr val="bg1"/>
                </a:solidFill>
              </a:defRPr>
            </a:lvl1pPr>
          </a:lstStyle>
          <a:p>
            <a:r>
              <a:rPr lang="en-GB" dirty="0"/>
              <a:t>Rathbones Investment Management</a:t>
            </a:r>
          </a:p>
          <a:p>
            <a:r>
              <a:rPr lang="en-GB" dirty="0"/>
              <a:t>
</a:t>
            </a:r>
          </a:p>
        </p:txBody>
      </p:sp>
      <p:sp>
        <p:nvSpPr>
          <p:cNvPr id="11" name="Slide Number Placeholder 5">
            <a:extLst>
              <a:ext uri="{FF2B5EF4-FFF2-40B4-BE49-F238E27FC236}">
                <a16:creationId xmlns:a16="http://schemas.microsoft.com/office/drawing/2014/main" id="{59128BC0-077F-D2E0-FE4B-D13641477D67}"/>
              </a:ext>
            </a:extLst>
          </p:cNvPr>
          <p:cNvSpPr>
            <a:spLocks noGrp="1"/>
          </p:cNvSpPr>
          <p:nvPr>
            <p:ph type="sldNum" sz="quarter" idx="12"/>
          </p:nvPr>
        </p:nvSpPr>
        <p:spPr>
          <a:xfrm>
            <a:off x="9099796" y="200883"/>
            <a:ext cx="573373" cy="95937"/>
          </a:xfrm>
        </p:spPr>
        <p:txBody>
          <a:bodyPr/>
          <a:lstStyle>
            <a:lvl1pPr>
              <a:defRPr>
                <a:solidFill>
                  <a:schemeClr val="bg1"/>
                </a:solidFill>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11011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Rathbones Investment Management</a:t>
            </a:r>
          </a:p>
          <a:p>
            <a:r>
              <a:rPr lang="en-GB" dirty="0"/>
              <a:t>
</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9" y="1584523"/>
            <a:ext cx="2186427" cy="2138722"/>
          </a:xfrm>
          <a:noFill/>
          <a:ln>
            <a:noFill/>
          </a:ln>
        </p:spPr>
        <p:txBody>
          <a:bodyPr>
            <a:noAutofit/>
          </a:bodyPr>
          <a:lstStyle/>
          <a:p>
            <a:r>
              <a:rPr lang="en-GB" dirty="0"/>
              <a:t>Click icon to add picture</a:t>
            </a:r>
          </a:p>
        </p:txBody>
      </p:sp>
      <p:sp>
        <p:nvSpPr>
          <p:cNvPr id="3" name="Subtitle 2">
            <a:extLst>
              <a:ext uri="{FF2B5EF4-FFF2-40B4-BE49-F238E27FC236}">
                <a16:creationId xmlns:a16="http://schemas.microsoft.com/office/drawing/2014/main" id="{207F4EF2-3E57-74DD-344F-59DCA9E4821F}"/>
              </a:ext>
            </a:extLst>
          </p:cNvPr>
          <p:cNvSpPr>
            <a:spLocks noGrp="1"/>
          </p:cNvSpPr>
          <p:nvPr>
            <p:ph type="subTitle" idx="1"/>
          </p:nvPr>
        </p:nvSpPr>
        <p:spPr>
          <a:xfrm>
            <a:off x="232187" y="1189486"/>
            <a:ext cx="6215517" cy="213456"/>
          </a:xfrm>
        </p:spPr>
        <p:txBody>
          <a:bodyPr/>
          <a:lstStyle>
            <a:lvl1pPr marL="0" indent="0" algn="l">
              <a:lnSpc>
                <a:spcPct val="102000"/>
              </a:lnSpc>
              <a:buNone/>
              <a:defRPr sz="1400"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4" name="Text Placeholder 7">
            <a:extLst>
              <a:ext uri="{FF2B5EF4-FFF2-40B4-BE49-F238E27FC236}">
                <a16:creationId xmlns:a16="http://schemas.microsoft.com/office/drawing/2014/main" id="{F8AA3967-D339-7DB3-3094-5C86AE26F50D}"/>
              </a:ext>
            </a:extLst>
          </p:cNvPr>
          <p:cNvSpPr>
            <a:spLocks noGrp="1"/>
          </p:cNvSpPr>
          <p:nvPr>
            <p:ph type="body" sz="quarter" idx="18"/>
          </p:nvPr>
        </p:nvSpPr>
        <p:spPr>
          <a:xfrm>
            <a:off x="233742" y="483382"/>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GB"/>
              <a:t>Click to edit Master text styles</a:t>
            </a:r>
          </a:p>
        </p:txBody>
      </p:sp>
      <p:sp>
        <p:nvSpPr>
          <p:cNvPr id="11" name="Picture Placeholder 13">
            <a:extLst>
              <a:ext uri="{FF2B5EF4-FFF2-40B4-BE49-F238E27FC236}">
                <a16:creationId xmlns:a16="http://schemas.microsoft.com/office/drawing/2014/main" id="{E86D27AF-1B59-161B-57CA-93D269671655}"/>
              </a:ext>
            </a:extLst>
          </p:cNvPr>
          <p:cNvSpPr>
            <a:spLocks noGrp="1"/>
          </p:cNvSpPr>
          <p:nvPr>
            <p:ph type="pic" sz="quarter" idx="20"/>
          </p:nvPr>
        </p:nvSpPr>
        <p:spPr>
          <a:xfrm>
            <a:off x="2652396" y="1584523"/>
            <a:ext cx="2186427" cy="2138722"/>
          </a:xfrm>
          <a:noFill/>
          <a:ln>
            <a:noFill/>
          </a:ln>
        </p:spPr>
        <p:txBody>
          <a:bodyPr>
            <a:noAutofit/>
          </a:bodyPr>
          <a:lstStyle/>
          <a:p>
            <a:r>
              <a:rPr lang="en-GB" dirty="0"/>
              <a:t>Click icon to add picture</a:t>
            </a:r>
          </a:p>
        </p:txBody>
      </p:sp>
      <p:sp>
        <p:nvSpPr>
          <p:cNvPr id="13" name="Picture Placeholder 13">
            <a:extLst>
              <a:ext uri="{FF2B5EF4-FFF2-40B4-BE49-F238E27FC236}">
                <a16:creationId xmlns:a16="http://schemas.microsoft.com/office/drawing/2014/main" id="{FE497AA2-9A28-1511-D03F-2C6D4CBB526B}"/>
              </a:ext>
            </a:extLst>
          </p:cNvPr>
          <p:cNvSpPr>
            <a:spLocks noGrp="1"/>
          </p:cNvSpPr>
          <p:nvPr>
            <p:ph type="pic" sz="quarter" idx="22"/>
          </p:nvPr>
        </p:nvSpPr>
        <p:spPr>
          <a:xfrm>
            <a:off x="5072604" y="1584523"/>
            <a:ext cx="2186427" cy="2138722"/>
          </a:xfrm>
          <a:noFill/>
          <a:ln>
            <a:noFill/>
          </a:ln>
        </p:spPr>
        <p:txBody>
          <a:bodyPr>
            <a:noAutofit/>
          </a:bodyPr>
          <a:lstStyle/>
          <a:p>
            <a:r>
              <a:rPr lang="en-GB" dirty="0"/>
              <a:t>Click icon to add picture</a:t>
            </a:r>
          </a:p>
        </p:txBody>
      </p:sp>
      <p:sp>
        <p:nvSpPr>
          <p:cNvPr id="18" name="Picture Placeholder 13">
            <a:extLst>
              <a:ext uri="{FF2B5EF4-FFF2-40B4-BE49-F238E27FC236}">
                <a16:creationId xmlns:a16="http://schemas.microsoft.com/office/drawing/2014/main" id="{C3C92536-6A50-E816-FA45-3D88CD74F2C1}"/>
              </a:ext>
            </a:extLst>
          </p:cNvPr>
          <p:cNvSpPr>
            <a:spLocks noGrp="1"/>
          </p:cNvSpPr>
          <p:nvPr>
            <p:ph type="pic" sz="quarter" idx="24"/>
          </p:nvPr>
        </p:nvSpPr>
        <p:spPr>
          <a:xfrm>
            <a:off x="7492811" y="1584523"/>
            <a:ext cx="2186427" cy="2138722"/>
          </a:xfrm>
          <a:noFill/>
          <a:ln>
            <a:noFill/>
          </a:ln>
        </p:spPr>
        <p:txBody>
          <a:bodyPr>
            <a:noAutofit/>
          </a:bodyPr>
          <a:lstStyle/>
          <a:p>
            <a:r>
              <a:rPr lang="en-GB" dirty="0"/>
              <a:t>Click icon to add picture</a:t>
            </a:r>
          </a:p>
        </p:txBody>
      </p:sp>
      <p:sp>
        <p:nvSpPr>
          <p:cNvPr id="22" name="Text Placeholder 7">
            <a:extLst>
              <a:ext uri="{FF2B5EF4-FFF2-40B4-BE49-F238E27FC236}">
                <a16:creationId xmlns:a16="http://schemas.microsoft.com/office/drawing/2014/main" id="{2A6D40C1-AADE-C0C0-A814-D1A46DB743B5}"/>
              </a:ext>
            </a:extLst>
          </p:cNvPr>
          <p:cNvSpPr>
            <a:spLocks noGrp="1"/>
          </p:cNvSpPr>
          <p:nvPr>
            <p:ph type="body" sz="quarter" idx="25"/>
          </p:nvPr>
        </p:nvSpPr>
        <p:spPr>
          <a:xfrm>
            <a:off x="232189" y="3922982"/>
            <a:ext cx="2186427" cy="800797"/>
          </a:xfrm>
        </p:spPr>
        <p:txBody>
          <a:bodyPr/>
          <a:lstStyle>
            <a:lvl1pPr>
              <a:lnSpc>
                <a:spcPct val="106000"/>
              </a:lnSpc>
              <a:defRPr sz="900">
                <a:solidFill>
                  <a:schemeClr val="tx1"/>
                </a:solidFill>
              </a:defRPr>
            </a:lvl1pPr>
            <a:lvl2pPr>
              <a:lnSpc>
                <a:spcPct val="106000"/>
              </a:lnSpc>
              <a:spcAft>
                <a:spcPts val="835"/>
              </a:spcAft>
              <a:defRPr sz="9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7">
            <a:extLst>
              <a:ext uri="{FF2B5EF4-FFF2-40B4-BE49-F238E27FC236}">
                <a16:creationId xmlns:a16="http://schemas.microsoft.com/office/drawing/2014/main" id="{BAD2957B-A2BA-59D3-6623-F863899E07EF}"/>
              </a:ext>
            </a:extLst>
          </p:cNvPr>
          <p:cNvSpPr>
            <a:spLocks noGrp="1"/>
          </p:cNvSpPr>
          <p:nvPr>
            <p:ph type="body" sz="quarter" idx="26"/>
          </p:nvPr>
        </p:nvSpPr>
        <p:spPr>
          <a:xfrm>
            <a:off x="2652396" y="3922982"/>
            <a:ext cx="2186427" cy="800797"/>
          </a:xfrm>
        </p:spPr>
        <p:txBody>
          <a:bodyPr/>
          <a:lstStyle>
            <a:lvl1pPr>
              <a:lnSpc>
                <a:spcPct val="106000"/>
              </a:lnSpc>
              <a:defRPr sz="900">
                <a:solidFill>
                  <a:schemeClr val="tx1"/>
                </a:solidFill>
              </a:defRPr>
            </a:lvl1pPr>
            <a:lvl2pPr>
              <a:lnSpc>
                <a:spcPct val="106000"/>
              </a:lnSpc>
              <a:spcAft>
                <a:spcPts val="835"/>
              </a:spcAft>
              <a:defRPr sz="9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7">
            <a:extLst>
              <a:ext uri="{FF2B5EF4-FFF2-40B4-BE49-F238E27FC236}">
                <a16:creationId xmlns:a16="http://schemas.microsoft.com/office/drawing/2014/main" id="{CC035EAA-8493-53AD-0081-D5A894688A40}"/>
              </a:ext>
            </a:extLst>
          </p:cNvPr>
          <p:cNvSpPr>
            <a:spLocks noGrp="1"/>
          </p:cNvSpPr>
          <p:nvPr>
            <p:ph type="body" sz="quarter" idx="27"/>
          </p:nvPr>
        </p:nvSpPr>
        <p:spPr>
          <a:xfrm>
            <a:off x="5072604" y="3922982"/>
            <a:ext cx="2186427" cy="800797"/>
          </a:xfrm>
        </p:spPr>
        <p:txBody>
          <a:bodyPr/>
          <a:lstStyle>
            <a:lvl1pPr>
              <a:lnSpc>
                <a:spcPct val="106000"/>
              </a:lnSpc>
              <a:defRPr sz="900">
                <a:solidFill>
                  <a:schemeClr val="tx1"/>
                </a:solidFill>
              </a:defRPr>
            </a:lvl1pPr>
            <a:lvl2pPr>
              <a:lnSpc>
                <a:spcPct val="106000"/>
              </a:lnSpc>
              <a:spcAft>
                <a:spcPts val="835"/>
              </a:spcAft>
              <a:defRPr sz="9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Text Placeholder 7">
            <a:extLst>
              <a:ext uri="{FF2B5EF4-FFF2-40B4-BE49-F238E27FC236}">
                <a16:creationId xmlns:a16="http://schemas.microsoft.com/office/drawing/2014/main" id="{1FF8E681-5418-3D16-1331-F634AB5B1128}"/>
              </a:ext>
            </a:extLst>
          </p:cNvPr>
          <p:cNvSpPr>
            <a:spLocks noGrp="1"/>
          </p:cNvSpPr>
          <p:nvPr>
            <p:ph type="body" sz="quarter" idx="28"/>
          </p:nvPr>
        </p:nvSpPr>
        <p:spPr>
          <a:xfrm>
            <a:off x="7492811" y="3922982"/>
            <a:ext cx="2186427" cy="800797"/>
          </a:xfrm>
        </p:spPr>
        <p:txBody>
          <a:bodyPr/>
          <a:lstStyle>
            <a:lvl1pPr>
              <a:lnSpc>
                <a:spcPct val="106000"/>
              </a:lnSpc>
              <a:defRPr sz="900">
                <a:solidFill>
                  <a:schemeClr val="tx1"/>
                </a:solidFill>
              </a:defRPr>
            </a:lvl1pPr>
            <a:lvl2pPr>
              <a:lnSpc>
                <a:spcPct val="106000"/>
              </a:lnSpc>
              <a:spcAft>
                <a:spcPts val="835"/>
              </a:spcAft>
              <a:defRPr sz="9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Placeholder 6">
            <a:extLst>
              <a:ext uri="{FF2B5EF4-FFF2-40B4-BE49-F238E27FC236}">
                <a16:creationId xmlns:a16="http://schemas.microsoft.com/office/drawing/2014/main" id="{61EDE33F-CE80-D244-FAE8-61BC7D074B20}"/>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10" name="Text Placeholder 7">
            <a:extLst>
              <a:ext uri="{FF2B5EF4-FFF2-40B4-BE49-F238E27FC236}">
                <a16:creationId xmlns:a16="http://schemas.microsoft.com/office/drawing/2014/main" id="{09F96BBC-1741-0759-3131-C3F867E39420}"/>
              </a:ext>
            </a:extLst>
          </p:cNvPr>
          <p:cNvSpPr>
            <a:spLocks noGrp="1"/>
          </p:cNvSpPr>
          <p:nvPr>
            <p:ph type="body" sz="quarter" idx="17"/>
          </p:nvPr>
        </p:nvSpPr>
        <p:spPr>
          <a:xfrm>
            <a:off x="233741" y="6432566"/>
            <a:ext cx="4602843" cy="211083"/>
          </a:xfrm>
        </p:spPr>
        <p:txBody>
          <a:bodyPr anchor="b"/>
          <a:lstStyle>
            <a:lvl1pPr>
              <a:lnSpc>
                <a:spcPct val="98000"/>
              </a:lnSpc>
              <a:defRPr sz="700" b="0" spc="-8" baseline="0">
                <a:solidFill>
                  <a:srgbClr val="323E48"/>
                </a:solidFill>
                <a:latin typeface="+mn-lt"/>
              </a:defRPr>
            </a:lvl1pPr>
            <a:lvl2pPr>
              <a:lnSpc>
                <a:spcPct val="98000"/>
              </a:lnSpc>
              <a:defRPr sz="700" b="0" spc="-8" baseline="0">
                <a:solidFill>
                  <a:srgbClr val="323E48"/>
                </a:solidFill>
                <a:latin typeface="+mn-lt"/>
              </a:defRPr>
            </a:lvl2pPr>
          </a:lstStyle>
          <a:p>
            <a:pPr lvl="0"/>
            <a:r>
              <a:rPr lang="en-GB"/>
              <a:t>Click to edit Master text styles</a:t>
            </a:r>
          </a:p>
          <a:p>
            <a:pPr lvl="1"/>
            <a:r>
              <a:rPr lang="en-GB"/>
              <a:t>Second level</a:t>
            </a:r>
          </a:p>
        </p:txBody>
      </p:sp>
      <p:sp>
        <p:nvSpPr>
          <p:cNvPr id="16" name="Title 15">
            <a:extLst>
              <a:ext uri="{FF2B5EF4-FFF2-40B4-BE49-F238E27FC236}">
                <a16:creationId xmlns:a16="http://schemas.microsoft.com/office/drawing/2014/main" id="{B08ED8C5-4B56-8AB3-51E1-FB8F47664261}"/>
              </a:ext>
            </a:extLst>
          </p:cNvPr>
          <p:cNvSpPr>
            <a:spLocks noGrp="1"/>
          </p:cNvSpPr>
          <p:nvPr>
            <p:ph type="title"/>
          </p:nvPr>
        </p:nvSpPr>
        <p:spPr>
          <a:xfrm>
            <a:off x="229727" y="640923"/>
            <a:ext cx="6215517" cy="270192"/>
          </a:xfrm>
        </p:spPr>
        <p:txBody>
          <a:bodyPr/>
          <a:lstStyle/>
          <a:p>
            <a:r>
              <a:rPr lang="en-GB"/>
              <a:t>Click to edit Master title style</a:t>
            </a:r>
          </a:p>
        </p:txBody>
      </p:sp>
    </p:spTree>
    <p:extLst>
      <p:ext uri="{BB962C8B-B14F-4D97-AF65-F5344CB8AC3E}">
        <p14:creationId xmlns:p14="http://schemas.microsoft.com/office/powerpoint/2010/main" val="194359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Rathbones Investment Management</a:t>
            </a:r>
          </a:p>
          <a:p>
            <a:r>
              <a:rPr lang="en-GB" dirty="0"/>
              <a:t>
</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1" y="1551836"/>
            <a:ext cx="6351926" cy="980781"/>
          </a:xfrm>
        </p:spPr>
        <p:txBody>
          <a:bodyPr/>
          <a:lstStyle>
            <a:lvl1pPr>
              <a:lnSpc>
                <a:spcPct val="101000"/>
              </a:lnSpc>
              <a:defRPr sz="1200" b="1" i="0" spc="-16" baseline="0">
                <a:latin typeface="Rathbones Sans" pitchFamily="2" charset="0"/>
              </a:defRPr>
            </a:lvl1pPr>
            <a:lvl2pPr>
              <a:lnSpc>
                <a:spcPct val="101000"/>
              </a:lnSpc>
              <a:spcAft>
                <a:spcPts val="1352"/>
              </a:spcAft>
              <a:defRPr sz="1200" spc="-16" baseline="0"/>
            </a:lvl2pPr>
            <a:lvl3pPr>
              <a:defRPr sz="900"/>
            </a:lvl3pPr>
            <a:lvl4pPr>
              <a:defRPr sz="900"/>
            </a:lvl4pPr>
            <a:lvl5pP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Placeholder 6">
            <a:extLst>
              <a:ext uri="{FF2B5EF4-FFF2-40B4-BE49-F238E27FC236}">
                <a16:creationId xmlns:a16="http://schemas.microsoft.com/office/drawing/2014/main" id="{6E7794CC-7108-493C-2A00-5BAE5C3C1BBC}"/>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7" name="Text Placeholder 7">
            <a:extLst>
              <a:ext uri="{FF2B5EF4-FFF2-40B4-BE49-F238E27FC236}">
                <a16:creationId xmlns:a16="http://schemas.microsoft.com/office/drawing/2014/main" id="{5178FB3C-FEF2-BE24-C5AD-6D8C4818EE93}"/>
              </a:ext>
            </a:extLst>
          </p:cNvPr>
          <p:cNvSpPr>
            <a:spLocks noGrp="1"/>
          </p:cNvSpPr>
          <p:nvPr>
            <p:ph type="body" sz="quarter" idx="17"/>
          </p:nvPr>
        </p:nvSpPr>
        <p:spPr>
          <a:xfrm>
            <a:off x="233741" y="6451777"/>
            <a:ext cx="4602843" cy="191872"/>
          </a:xfrm>
        </p:spPr>
        <p:txBody>
          <a:bodyPr anchor="b"/>
          <a:lstStyle>
            <a:lvl1pPr>
              <a:lnSpc>
                <a:spcPct val="98000"/>
              </a:lnSpc>
              <a:defRPr sz="636" b="0" spc="-8" baseline="0">
                <a:solidFill>
                  <a:srgbClr val="323E48"/>
                </a:solidFill>
                <a:latin typeface="+mn-lt"/>
              </a:defRPr>
            </a:lvl1pPr>
            <a:lvl2pPr>
              <a:lnSpc>
                <a:spcPct val="98000"/>
              </a:lnSpc>
              <a:defRPr sz="636" b="0" spc="-8" baseline="0">
                <a:solidFill>
                  <a:srgbClr val="323E48"/>
                </a:solidFill>
                <a:latin typeface="+mn-lt"/>
              </a:defRPr>
            </a:lvl2pPr>
          </a:lstStyle>
          <a:p>
            <a:pPr lvl="0"/>
            <a:r>
              <a:rPr lang="en-GB"/>
              <a:t>Click to edit Master text styles</a:t>
            </a:r>
          </a:p>
          <a:p>
            <a:pPr lvl="1"/>
            <a:r>
              <a:rPr lang="en-GB"/>
              <a:t>Second level</a:t>
            </a:r>
          </a:p>
        </p:txBody>
      </p:sp>
      <p:sp>
        <p:nvSpPr>
          <p:cNvPr id="9" name="Subtitle 2">
            <a:extLst>
              <a:ext uri="{FF2B5EF4-FFF2-40B4-BE49-F238E27FC236}">
                <a16:creationId xmlns:a16="http://schemas.microsoft.com/office/drawing/2014/main" id="{12A1E7B6-2B22-28B3-9FC7-AE93823E3FFA}"/>
              </a:ext>
            </a:extLst>
          </p:cNvPr>
          <p:cNvSpPr>
            <a:spLocks noGrp="1"/>
          </p:cNvSpPr>
          <p:nvPr>
            <p:ph type="subTitle" idx="1"/>
          </p:nvPr>
        </p:nvSpPr>
        <p:spPr>
          <a:xfrm>
            <a:off x="232187" y="1189486"/>
            <a:ext cx="6215517" cy="213456"/>
          </a:xfrm>
        </p:spPr>
        <p:txBody>
          <a:bodyPr/>
          <a:lstStyle>
            <a:lvl1pPr marL="0" indent="0" algn="l">
              <a:lnSpc>
                <a:spcPct val="102000"/>
              </a:lnSpc>
              <a:buNone/>
              <a:defRPr sz="1400"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9FFA5D6B-D127-9F2D-3CA7-70BCDCC5244F}"/>
              </a:ext>
            </a:extLst>
          </p:cNvPr>
          <p:cNvSpPr>
            <a:spLocks noGrp="1"/>
          </p:cNvSpPr>
          <p:nvPr>
            <p:ph type="body" sz="quarter" idx="18"/>
          </p:nvPr>
        </p:nvSpPr>
        <p:spPr>
          <a:xfrm>
            <a:off x="233742" y="483382"/>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GB" dirty="0"/>
              <a:t>Click to edit Master text styles</a:t>
            </a:r>
          </a:p>
        </p:txBody>
      </p:sp>
      <p:sp>
        <p:nvSpPr>
          <p:cNvPr id="12" name="Title 11">
            <a:extLst>
              <a:ext uri="{FF2B5EF4-FFF2-40B4-BE49-F238E27FC236}">
                <a16:creationId xmlns:a16="http://schemas.microsoft.com/office/drawing/2014/main" id="{D1D615B9-11FD-342B-BB0E-5A66BAC42B3E}"/>
              </a:ext>
            </a:extLst>
          </p:cNvPr>
          <p:cNvSpPr>
            <a:spLocks noGrp="1"/>
          </p:cNvSpPr>
          <p:nvPr>
            <p:ph type="title"/>
          </p:nvPr>
        </p:nvSpPr>
        <p:spPr>
          <a:xfrm>
            <a:off x="229727" y="640923"/>
            <a:ext cx="6215517" cy="270192"/>
          </a:xfrm>
        </p:spPr>
        <p:txBody>
          <a:bodyPr/>
          <a:lstStyle/>
          <a:p>
            <a:r>
              <a:rPr lang="en-GB"/>
              <a:t>Click to edit Master title style</a:t>
            </a:r>
          </a:p>
        </p:txBody>
      </p:sp>
      <p:sp>
        <p:nvSpPr>
          <p:cNvPr id="11" name="Rectangle 10">
            <a:extLst>
              <a:ext uri="{FF2B5EF4-FFF2-40B4-BE49-F238E27FC236}">
                <a16:creationId xmlns:a16="http://schemas.microsoft.com/office/drawing/2014/main" id="{E75C5AC4-4857-42D1-A8C4-4FD62A9F480E}"/>
              </a:ext>
            </a:extLst>
          </p:cNvPr>
          <p:cNvSpPr/>
          <p:nvPr userDrawn="1"/>
        </p:nvSpPr>
        <p:spPr>
          <a:xfrm>
            <a:off x="5068888" y="1211106"/>
            <a:ext cx="2992438" cy="2281674"/>
          </a:xfrm>
          <a:prstGeom prst="rect">
            <a:avLst/>
          </a:prstGeom>
          <a:solidFill>
            <a:srgbClr val="04164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4410F4C-2C35-414A-886C-8ABFDC37EB16}"/>
              </a:ext>
            </a:extLst>
          </p:cNvPr>
          <p:cNvSpPr/>
          <p:nvPr userDrawn="1"/>
        </p:nvSpPr>
        <p:spPr>
          <a:xfrm>
            <a:off x="5068889" y="3879414"/>
            <a:ext cx="2992438" cy="2281674"/>
          </a:xfrm>
          <a:prstGeom prst="rect">
            <a:avLst/>
          </a:prstGeom>
          <a:solidFill>
            <a:srgbClr val="04164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500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Rathbones Investment Management</a:t>
            </a:r>
          </a:p>
          <a:p>
            <a:r>
              <a:rPr lang="en-GB" dirty="0"/>
              <a:t>
</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18" name="Text Placeholder 7">
            <a:extLst>
              <a:ext uri="{FF2B5EF4-FFF2-40B4-BE49-F238E27FC236}">
                <a16:creationId xmlns:a16="http://schemas.microsoft.com/office/drawing/2014/main" id="{0D2027CC-F729-A7CE-9FB1-B8DBA119B7A5}"/>
              </a:ext>
            </a:extLst>
          </p:cNvPr>
          <p:cNvSpPr>
            <a:spLocks noGrp="1"/>
          </p:cNvSpPr>
          <p:nvPr>
            <p:ph type="body" sz="quarter" idx="20"/>
          </p:nvPr>
        </p:nvSpPr>
        <p:spPr>
          <a:xfrm>
            <a:off x="233742" y="1551836"/>
            <a:ext cx="3841492" cy="778784"/>
          </a:xfrm>
        </p:spPr>
        <p:txBody>
          <a:bodyPr/>
          <a:lstStyle>
            <a:lvl1pPr>
              <a:lnSpc>
                <a:spcPct val="106000"/>
              </a:lnSpc>
              <a:defRPr sz="875" spc="-12" baseline="0"/>
            </a:lvl1pPr>
            <a:lvl2pPr>
              <a:lnSpc>
                <a:spcPct val="106000"/>
              </a:lnSpc>
              <a:spcAft>
                <a:spcPts val="1193"/>
              </a:spcAft>
              <a:defRPr sz="875" spc="-12" baseline="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7">
            <a:extLst>
              <a:ext uri="{FF2B5EF4-FFF2-40B4-BE49-F238E27FC236}">
                <a16:creationId xmlns:a16="http://schemas.microsoft.com/office/drawing/2014/main" id="{B5D0EA14-436F-F2B7-EA07-204E6D435DB5}"/>
              </a:ext>
            </a:extLst>
          </p:cNvPr>
          <p:cNvSpPr>
            <a:spLocks noGrp="1"/>
          </p:cNvSpPr>
          <p:nvPr>
            <p:ph type="body" sz="quarter" idx="22"/>
          </p:nvPr>
        </p:nvSpPr>
        <p:spPr>
          <a:xfrm>
            <a:off x="5068695" y="1551836"/>
            <a:ext cx="3841492" cy="778784"/>
          </a:xfrm>
        </p:spPr>
        <p:txBody>
          <a:bodyPr/>
          <a:lstStyle>
            <a:lvl1pPr>
              <a:lnSpc>
                <a:spcPct val="106000"/>
              </a:lnSpc>
              <a:defRPr sz="875" spc="-12" baseline="0"/>
            </a:lvl1pPr>
            <a:lvl2pPr>
              <a:lnSpc>
                <a:spcPct val="106000"/>
              </a:lnSpc>
              <a:spcAft>
                <a:spcPts val="1193"/>
              </a:spcAft>
              <a:defRPr sz="875" spc="-12" baseline="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Placeholder 6">
            <a:extLst>
              <a:ext uri="{FF2B5EF4-FFF2-40B4-BE49-F238E27FC236}">
                <a16:creationId xmlns:a16="http://schemas.microsoft.com/office/drawing/2014/main" id="{7D58BE23-C12C-7ED2-8B5A-AD4F3E001EFE}"/>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95840" y="6479881"/>
            <a:ext cx="1371914" cy="148789"/>
          </a:xfrm>
          <a:prstGeom prst="rect">
            <a:avLst/>
          </a:prstGeom>
        </p:spPr>
      </p:pic>
      <p:sp>
        <p:nvSpPr>
          <p:cNvPr id="7" name="Text Placeholder 7">
            <a:extLst>
              <a:ext uri="{FF2B5EF4-FFF2-40B4-BE49-F238E27FC236}">
                <a16:creationId xmlns:a16="http://schemas.microsoft.com/office/drawing/2014/main" id="{6EA65C3B-3C60-654C-4032-05238B0FE797}"/>
              </a:ext>
            </a:extLst>
          </p:cNvPr>
          <p:cNvSpPr>
            <a:spLocks noGrp="1"/>
          </p:cNvSpPr>
          <p:nvPr>
            <p:ph type="body" sz="quarter" idx="17"/>
          </p:nvPr>
        </p:nvSpPr>
        <p:spPr>
          <a:xfrm>
            <a:off x="233741" y="6451777"/>
            <a:ext cx="4602843" cy="191872"/>
          </a:xfrm>
        </p:spPr>
        <p:txBody>
          <a:bodyPr anchor="b"/>
          <a:lstStyle>
            <a:lvl1pPr>
              <a:lnSpc>
                <a:spcPct val="98000"/>
              </a:lnSpc>
              <a:defRPr sz="636" b="0" spc="-8" baseline="0">
                <a:solidFill>
                  <a:srgbClr val="323E48"/>
                </a:solidFill>
                <a:latin typeface="+mn-lt"/>
              </a:defRPr>
            </a:lvl1pPr>
            <a:lvl2pPr>
              <a:lnSpc>
                <a:spcPct val="98000"/>
              </a:lnSpc>
              <a:defRPr sz="636" b="0" spc="-8" baseline="0">
                <a:solidFill>
                  <a:srgbClr val="323E48"/>
                </a:solidFill>
                <a:latin typeface="+mn-lt"/>
              </a:defRPr>
            </a:lvl2pPr>
          </a:lstStyle>
          <a:p>
            <a:pPr lvl="0"/>
            <a:r>
              <a:rPr lang="en-GB"/>
              <a:t>Click to edit Master text styles</a:t>
            </a:r>
          </a:p>
          <a:p>
            <a:pPr lvl="1"/>
            <a:r>
              <a:rPr lang="en-GB"/>
              <a:t>Second level</a:t>
            </a:r>
          </a:p>
        </p:txBody>
      </p:sp>
      <p:sp>
        <p:nvSpPr>
          <p:cNvPr id="8" name="Subtitle 2">
            <a:extLst>
              <a:ext uri="{FF2B5EF4-FFF2-40B4-BE49-F238E27FC236}">
                <a16:creationId xmlns:a16="http://schemas.microsoft.com/office/drawing/2014/main" id="{A6200A49-DF22-8EE8-BFD7-D585B2FC52A0}"/>
              </a:ext>
            </a:extLst>
          </p:cNvPr>
          <p:cNvSpPr>
            <a:spLocks noGrp="1"/>
          </p:cNvSpPr>
          <p:nvPr>
            <p:ph type="subTitle" idx="1"/>
          </p:nvPr>
        </p:nvSpPr>
        <p:spPr>
          <a:xfrm>
            <a:off x="232187" y="1189486"/>
            <a:ext cx="6215517" cy="206124"/>
          </a:xfrm>
        </p:spPr>
        <p:txBody>
          <a:bodyPr/>
          <a:lstStyle>
            <a:lvl1pPr marL="0" indent="0" algn="l">
              <a:lnSpc>
                <a:spcPct val="102000"/>
              </a:lnSpc>
              <a:buNone/>
              <a:defRPr sz="1352" b="0" i="0">
                <a:solidFill>
                  <a:schemeClr val="bg2"/>
                </a:solidFill>
                <a:latin typeface="Rathbones Sans" pitchFamily="2" charset="0"/>
              </a:defRPr>
            </a:lvl1pPr>
            <a:lvl2pPr marL="363547" indent="0" algn="ctr">
              <a:buNone/>
              <a:defRPr sz="1590"/>
            </a:lvl2pPr>
            <a:lvl3pPr marL="727095" indent="0" algn="ctr">
              <a:buNone/>
              <a:defRPr sz="1431"/>
            </a:lvl3pPr>
            <a:lvl4pPr marL="1090642" indent="0" algn="ctr">
              <a:buNone/>
              <a:defRPr sz="1272"/>
            </a:lvl4pPr>
            <a:lvl5pPr marL="1454189" indent="0" algn="ctr">
              <a:buNone/>
              <a:defRPr sz="1272"/>
            </a:lvl5pPr>
            <a:lvl6pPr marL="1817736" indent="0" algn="ctr">
              <a:buNone/>
              <a:defRPr sz="1272"/>
            </a:lvl6pPr>
            <a:lvl7pPr marL="2181284" indent="0" algn="ctr">
              <a:buNone/>
              <a:defRPr sz="1272"/>
            </a:lvl7pPr>
            <a:lvl8pPr marL="2544831" indent="0" algn="ctr">
              <a:buNone/>
              <a:defRPr sz="1272"/>
            </a:lvl8pPr>
            <a:lvl9pPr marL="2908378" indent="0" algn="ctr">
              <a:buNone/>
              <a:defRPr sz="1272"/>
            </a:lvl9pPr>
          </a:lstStyle>
          <a:p>
            <a:r>
              <a:rPr lang="en-GB"/>
              <a:t>Click to edit Master subtitle style</a:t>
            </a:r>
            <a:endParaRPr lang="en-US"/>
          </a:p>
        </p:txBody>
      </p:sp>
      <p:sp>
        <p:nvSpPr>
          <p:cNvPr id="9" name="Text Placeholder 7">
            <a:extLst>
              <a:ext uri="{FF2B5EF4-FFF2-40B4-BE49-F238E27FC236}">
                <a16:creationId xmlns:a16="http://schemas.microsoft.com/office/drawing/2014/main" id="{B6953E2E-A713-65FF-4B5E-85493CC69618}"/>
              </a:ext>
            </a:extLst>
          </p:cNvPr>
          <p:cNvSpPr>
            <a:spLocks noGrp="1"/>
          </p:cNvSpPr>
          <p:nvPr>
            <p:ph type="body" sz="quarter" idx="18"/>
          </p:nvPr>
        </p:nvSpPr>
        <p:spPr>
          <a:xfrm>
            <a:off x="233742" y="483382"/>
            <a:ext cx="6213962" cy="131909"/>
          </a:xfrm>
        </p:spPr>
        <p:txBody>
          <a:bodyPr>
            <a:spAutoFit/>
          </a:bodyPr>
          <a:lstStyle>
            <a:lvl1pPr>
              <a:lnSpc>
                <a:spcPct val="98000"/>
              </a:lnSpc>
              <a:defRPr sz="875" b="0" i="0" cap="all" baseline="0">
                <a:solidFill>
                  <a:schemeClr val="bg2"/>
                </a:solidFill>
                <a:latin typeface="Rathbones Sans" pitchFamily="2" charset="0"/>
              </a:defRPr>
            </a:lvl1pPr>
          </a:lstStyle>
          <a:p>
            <a:pPr lvl="0"/>
            <a:r>
              <a:rPr lang="en-GB"/>
              <a:t>Click to edit Master text styles</a:t>
            </a:r>
          </a:p>
        </p:txBody>
      </p:sp>
      <p:sp>
        <p:nvSpPr>
          <p:cNvPr id="10" name="Title 9">
            <a:extLst>
              <a:ext uri="{FF2B5EF4-FFF2-40B4-BE49-F238E27FC236}">
                <a16:creationId xmlns:a16="http://schemas.microsoft.com/office/drawing/2014/main" id="{AFFFC19F-EA74-9EAB-CEB7-0C8D1676FC02}"/>
              </a:ext>
            </a:extLst>
          </p:cNvPr>
          <p:cNvSpPr>
            <a:spLocks noGrp="1"/>
          </p:cNvSpPr>
          <p:nvPr>
            <p:ph type="title"/>
          </p:nvPr>
        </p:nvSpPr>
        <p:spPr>
          <a:xfrm>
            <a:off x="229727" y="640923"/>
            <a:ext cx="6215517" cy="270192"/>
          </a:xfrm>
        </p:spPr>
        <p:txBody>
          <a:bodyPr/>
          <a:lstStyle/>
          <a:p>
            <a:r>
              <a:rPr lang="en-GB"/>
              <a:t>Click to edit Master title style</a:t>
            </a:r>
          </a:p>
        </p:txBody>
      </p:sp>
    </p:spTree>
    <p:extLst>
      <p:ext uri="{BB962C8B-B14F-4D97-AF65-F5344CB8AC3E}">
        <p14:creationId xmlns:p14="http://schemas.microsoft.com/office/powerpoint/2010/main" val="362421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27" y="640922"/>
            <a:ext cx="6215517" cy="566309"/>
          </a:xfrm>
          <a:prstGeom prst="rect">
            <a:avLst/>
          </a:prstGeom>
        </p:spPr>
        <p:txBody>
          <a:bodyPr vert="horz" wrap="square" lIns="0" tIns="0" rIns="0" bIns="0" rtlCol="0" anchor="t">
            <a:sp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33742" y="1556558"/>
            <a:ext cx="6213962" cy="720454"/>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232187" y="200884"/>
            <a:ext cx="6215517" cy="359780"/>
          </a:xfrm>
          <a:prstGeom prst="rect">
            <a:avLst/>
          </a:prstGeom>
        </p:spPr>
        <p:txBody>
          <a:bodyPr vert="horz" wrap="square" lIns="0" tIns="0" rIns="0" bIns="0" rtlCol="0" anchor="t">
            <a:spAutoFit/>
          </a:bodyPr>
          <a:lstStyle>
            <a:lvl1pPr algn="l">
              <a:lnSpc>
                <a:spcPct val="98000"/>
              </a:lnSpc>
              <a:defRPr sz="795">
                <a:solidFill>
                  <a:schemeClr val="tx1"/>
                </a:solidFill>
              </a:defRPr>
            </a:lvl1pPr>
          </a:lstStyle>
          <a:p>
            <a:r>
              <a:rPr lang="en-GB" dirty="0"/>
              <a:t>Rathbones Investment Management</a:t>
            </a:r>
          </a:p>
          <a:p>
            <a:r>
              <a:rPr lang="en-GB" dirty="0"/>
              <a:t>
</a:t>
            </a:r>
          </a:p>
        </p:txBody>
      </p:sp>
      <p:sp>
        <p:nvSpPr>
          <p:cNvPr id="6" name="Slide Number Placeholder 5"/>
          <p:cNvSpPr>
            <a:spLocks noGrp="1"/>
          </p:cNvSpPr>
          <p:nvPr>
            <p:ph type="sldNum" sz="quarter" idx="4"/>
          </p:nvPr>
        </p:nvSpPr>
        <p:spPr>
          <a:xfrm>
            <a:off x="9099796" y="200883"/>
            <a:ext cx="573373" cy="120674"/>
          </a:xfrm>
          <a:prstGeom prst="rect">
            <a:avLst/>
          </a:prstGeom>
        </p:spPr>
        <p:txBody>
          <a:bodyPr vert="horz" wrap="square" lIns="0" tIns="0" rIns="0" bIns="0" rtlCol="0" anchor="t">
            <a:spAutoFit/>
          </a:bodyPr>
          <a:lstStyle>
            <a:lvl1pPr algn="r">
              <a:lnSpc>
                <a:spcPct val="98000"/>
              </a:lnSpc>
              <a:defRPr sz="800">
                <a:solidFill>
                  <a:schemeClr val="tx1"/>
                </a:solidFill>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549883396"/>
      </p:ext>
    </p:extLst>
  </p:cSld>
  <p:clrMap bg1="lt1" tx1="dk1" bg2="lt2" tx2="dk2" accent1="accent1" accent2="accent2" accent3="accent3" accent4="accent4" accent5="accent5" accent6="accent6" hlink="hlink" folHlink="folHlink"/>
  <p:sldLayoutIdLst>
    <p:sldLayoutId id="2147483798" r:id="rId1"/>
    <p:sldLayoutId id="2147483759" r:id="rId2"/>
    <p:sldLayoutId id="2147483795" r:id="rId3"/>
    <p:sldLayoutId id="2147483793" r:id="rId4"/>
    <p:sldLayoutId id="2147483761" r:id="rId5"/>
    <p:sldLayoutId id="2147483765" r:id="rId6"/>
    <p:sldLayoutId id="2147483768" r:id="rId7"/>
    <p:sldLayoutId id="2147483772" r:id="rId8"/>
    <p:sldLayoutId id="2147483774" r:id="rId9"/>
    <p:sldLayoutId id="2147483778" r:id="rId10"/>
    <p:sldLayoutId id="2147483782" r:id="rId11"/>
    <p:sldLayoutId id="2147483784" r:id="rId12"/>
    <p:sldLayoutId id="2147483788" r:id="rId13"/>
  </p:sldLayoutIdLst>
  <p:hf hdr="0" dt="0"/>
  <p:txStyles>
    <p:titleStyle>
      <a:lvl1pPr algn="l" defTabSz="727095" rtl="0" eaLnBrk="1" latinLnBrk="0" hangingPunct="1">
        <a:lnSpc>
          <a:spcPct val="92000"/>
        </a:lnSpc>
        <a:spcBef>
          <a:spcPct val="0"/>
        </a:spcBef>
        <a:buNone/>
        <a:defRPr sz="2000" b="0" i="0" kern="1200" cap="all" baseline="0">
          <a:solidFill>
            <a:schemeClr val="bg2"/>
          </a:solidFill>
          <a:latin typeface="+mj-lt"/>
          <a:ea typeface="+mj-ea"/>
          <a:cs typeface="+mj-cs"/>
        </a:defRPr>
      </a:lvl1pPr>
    </p:titleStyle>
    <p:body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p:bodyStyle>
    <p:otherStyle>
      <a:defPPr>
        <a:defRPr lang="en-US"/>
      </a:defPPr>
      <a:lvl1pPr marL="0" algn="l" defTabSz="727095" rtl="0" eaLnBrk="1" latinLnBrk="0" hangingPunct="1">
        <a:defRPr sz="1431" kern="1200">
          <a:solidFill>
            <a:schemeClr val="tx1"/>
          </a:solidFill>
          <a:latin typeface="+mn-lt"/>
          <a:ea typeface="+mn-ea"/>
          <a:cs typeface="+mn-cs"/>
        </a:defRPr>
      </a:lvl1pPr>
      <a:lvl2pPr marL="363547" algn="l" defTabSz="727095" rtl="0" eaLnBrk="1" latinLnBrk="0" hangingPunct="1">
        <a:defRPr sz="1431" kern="1200">
          <a:solidFill>
            <a:schemeClr val="tx1"/>
          </a:solidFill>
          <a:latin typeface="+mn-lt"/>
          <a:ea typeface="+mn-ea"/>
          <a:cs typeface="+mn-cs"/>
        </a:defRPr>
      </a:lvl2pPr>
      <a:lvl3pPr marL="727095" algn="l" defTabSz="727095" rtl="0" eaLnBrk="1" latinLnBrk="0" hangingPunct="1">
        <a:defRPr sz="1431" kern="1200">
          <a:solidFill>
            <a:schemeClr val="tx1"/>
          </a:solidFill>
          <a:latin typeface="+mn-lt"/>
          <a:ea typeface="+mn-ea"/>
          <a:cs typeface="+mn-cs"/>
        </a:defRPr>
      </a:lvl3pPr>
      <a:lvl4pPr marL="1090642" algn="l" defTabSz="727095" rtl="0" eaLnBrk="1" latinLnBrk="0" hangingPunct="1">
        <a:defRPr sz="1431" kern="1200">
          <a:solidFill>
            <a:schemeClr val="tx1"/>
          </a:solidFill>
          <a:latin typeface="+mn-lt"/>
          <a:ea typeface="+mn-ea"/>
          <a:cs typeface="+mn-cs"/>
        </a:defRPr>
      </a:lvl4pPr>
      <a:lvl5pPr marL="1454189" algn="l" defTabSz="727095" rtl="0" eaLnBrk="1" latinLnBrk="0" hangingPunct="1">
        <a:defRPr sz="1431" kern="1200">
          <a:solidFill>
            <a:schemeClr val="tx1"/>
          </a:solidFill>
          <a:latin typeface="+mn-lt"/>
          <a:ea typeface="+mn-ea"/>
          <a:cs typeface="+mn-cs"/>
        </a:defRPr>
      </a:lvl5pPr>
      <a:lvl6pPr marL="1817736" algn="l" defTabSz="727095" rtl="0" eaLnBrk="1" latinLnBrk="0" hangingPunct="1">
        <a:defRPr sz="1431" kern="1200">
          <a:solidFill>
            <a:schemeClr val="tx1"/>
          </a:solidFill>
          <a:latin typeface="+mn-lt"/>
          <a:ea typeface="+mn-ea"/>
          <a:cs typeface="+mn-cs"/>
        </a:defRPr>
      </a:lvl6pPr>
      <a:lvl7pPr marL="2181284" algn="l" defTabSz="727095" rtl="0" eaLnBrk="1" latinLnBrk="0" hangingPunct="1">
        <a:defRPr sz="1431" kern="1200">
          <a:solidFill>
            <a:schemeClr val="tx1"/>
          </a:solidFill>
          <a:latin typeface="+mn-lt"/>
          <a:ea typeface="+mn-ea"/>
          <a:cs typeface="+mn-cs"/>
        </a:defRPr>
      </a:lvl7pPr>
      <a:lvl8pPr marL="2544831" algn="l" defTabSz="727095" rtl="0" eaLnBrk="1" latinLnBrk="0" hangingPunct="1">
        <a:defRPr sz="1431" kern="1200">
          <a:solidFill>
            <a:schemeClr val="tx1"/>
          </a:solidFill>
          <a:latin typeface="+mn-lt"/>
          <a:ea typeface="+mn-ea"/>
          <a:cs typeface="+mn-cs"/>
        </a:defRPr>
      </a:lvl8pPr>
      <a:lvl9pPr marL="2908378" algn="l" defTabSz="727095" rtl="0" eaLnBrk="1" latinLnBrk="0" hangingPunct="1">
        <a:defRPr sz="1431" kern="1200">
          <a:solidFill>
            <a:schemeClr val="tx1"/>
          </a:solidFill>
          <a:latin typeface="+mn-lt"/>
          <a:ea typeface="+mn-ea"/>
          <a:cs typeface="+mn-cs"/>
        </a:defRPr>
      </a:lvl9pPr>
    </p:otherStyle>
  </p:txStyles>
  <p:extLst>
    <p:ext uri="{27BBF7A9-308A-43DC-89C8-2F10F3537804}">
      <p15:sldGuideLst xmlns:p15="http://schemas.microsoft.com/office/powerpoint/2012/main">
        <p15:guide id="87" orient="horz" pos="997" userDrawn="1">
          <p15:clr>
            <a:srgbClr val="F26B43"/>
          </p15:clr>
        </p15:guide>
        <p15:guide id="88" pos="3120" userDrawn="1">
          <p15:clr>
            <a:srgbClr val="F26B43"/>
          </p15:clr>
        </p15:guide>
        <p15:guide id="89" pos="507" userDrawn="1">
          <p15:clr>
            <a:srgbClr val="F26B43"/>
          </p15:clr>
        </p15:guide>
        <p15:guide id="90" pos="146" userDrawn="1">
          <p15:clr>
            <a:srgbClr val="F26B43"/>
          </p15:clr>
        </p15:guide>
        <p15:guide id="91" pos="654" userDrawn="1">
          <p15:clr>
            <a:srgbClr val="F26B43"/>
          </p15:clr>
        </p15:guide>
        <p15:guide id="92" pos="1015" userDrawn="1">
          <p15:clr>
            <a:srgbClr val="F26B43"/>
          </p15:clr>
        </p15:guide>
        <p15:guide id="93" pos="1161" userDrawn="1">
          <p15:clr>
            <a:srgbClr val="F26B43"/>
          </p15:clr>
        </p15:guide>
        <p15:guide id="94" pos="1524" userDrawn="1">
          <p15:clr>
            <a:srgbClr val="F26B43"/>
          </p15:clr>
        </p15:guide>
        <p15:guide id="95" pos="1669" userDrawn="1">
          <p15:clr>
            <a:srgbClr val="F26B43"/>
          </p15:clr>
        </p15:guide>
        <p15:guide id="96" pos="2031" userDrawn="1">
          <p15:clr>
            <a:srgbClr val="F26B43"/>
          </p15:clr>
        </p15:guide>
        <p15:guide id="97" pos="2177" userDrawn="1">
          <p15:clr>
            <a:srgbClr val="F26B43"/>
          </p15:clr>
        </p15:guide>
        <p15:guide id="98" pos="2538" userDrawn="1">
          <p15:clr>
            <a:srgbClr val="F26B43"/>
          </p15:clr>
        </p15:guide>
        <p15:guide id="99" pos="2685" userDrawn="1">
          <p15:clr>
            <a:srgbClr val="F26B43"/>
          </p15:clr>
        </p15:guide>
        <p15:guide id="100" pos="3047" userDrawn="1">
          <p15:clr>
            <a:srgbClr val="F26B43"/>
          </p15:clr>
        </p15:guide>
        <p15:guide id="101" pos="3193" userDrawn="1">
          <p15:clr>
            <a:srgbClr val="F26B43"/>
          </p15:clr>
        </p15:guide>
        <p15:guide id="102" pos="3554" userDrawn="1">
          <p15:clr>
            <a:srgbClr val="F26B43"/>
          </p15:clr>
        </p15:guide>
        <p15:guide id="103" pos="3700" userDrawn="1">
          <p15:clr>
            <a:srgbClr val="F26B43"/>
          </p15:clr>
        </p15:guide>
        <p15:guide id="104" pos="4062" userDrawn="1">
          <p15:clr>
            <a:srgbClr val="F26B43"/>
          </p15:clr>
        </p15:guide>
        <p15:guide id="105" pos="4208" userDrawn="1">
          <p15:clr>
            <a:srgbClr val="F26B43"/>
          </p15:clr>
        </p15:guide>
        <p15:guide id="106" pos="4570" userDrawn="1">
          <p15:clr>
            <a:srgbClr val="F26B43"/>
          </p15:clr>
        </p15:guide>
        <p15:guide id="107" pos="4716" userDrawn="1">
          <p15:clr>
            <a:srgbClr val="F26B43"/>
          </p15:clr>
        </p15:guide>
        <p15:guide id="108" pos="5078" userDrawn="1">
          <p15:clr>
            <a:srgbClr val="F26B43"/>
          </p15:clr>
        </p15:guide>
        <p15:guide id="109" pos="5223" userDrawn="1">
          <p15:clr>
            <a:srgbClr val="F26B43"/>
          </p15:clr>
        </p15:guide>
        <p15:guide id="110" pos="5586" userDrawn="1">
          <p15:clr>
            <a:srgbClr val="F26B43"/>
          </p15:clr>
        </p15:guide>
        <p15:guide id="111" pos="5732" userDrawn="1">
          <p15:clr>
            <a:srgbClr val="F26B43"/>
          </p15:clr>
        </p15:guide>
        <p15:guide id="112" pos="6093" userDrawn="1">
          <p15:clr>
            <a:srgbClr val="F26B43"/>
          </p15:clr>
        </p15:guide>
        <p15:guide id="113" orient="horz" pos="179" userDrawn="1">
          <p15:clr>
            <a:srgbClr val="F26B43"/>
          </p15:clr>
        </p15:guide>
        <p15:guide id="114" orient="horz" pos="4169" userDrawn="1">
          <p15:clr>
            <a:srgbClr val="F26B43"/>
          </p15:clr>
        </p15:guide>
        <p15:guide id="115"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pink flowers on a tree&#10;&#10;Description automatically generated">
            <a:extLst>
              <a:ext uri="{FF2B5EF4-FFF2-40B4-BE49-F238E27FC236}">
                <a16:creationId xmlns:a16="http://schemas.microsoft.com/office/drawing/2014/main" id="{7CAD4FC6-934D-D1A0-A875-B4A453AEE3A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1" y="0"/>
            <a:ext cx="9905999" cy="6858000"/>
          </a:xfrm>
          <a:prstGeom prst="rect">
            <a:avLst/>
          </a:prstGeom>
        </p:spPr>
      </p:pic>
      <p:sp>
        <p:nvSpPr>
          <p:cNvPr id="3" name="Subtitle 2">
            <a:extLst>
              <a:ext uri="{FF2B5EF4-FFF2-40B4-BE49-F238E27FC236}">
                <a16:creationId xmlns:a16="http://schemas.microsoft.com/office/drawing/2014/main" id="{40EEA2E2-1BE4-EB5D-8D0A-395BF067FF84}"/>
              </a:ext>
            </a:extLst>
          </p:cNvPr>
          <p:cNvSpPr>
            <a:spLocks noGrp="1"/>
          </p:cNvSpPr>
          <p:nvPr>
            <p:ph type="subTitle" idx="1"/>
          </p:nvPr>
        </p:nvSpPr>
        <p:spPr>
          <a:xfrm>
            <a:off x="231775" y="6402844"/>
            <a:ext cx="3817608" cy="215444"/>
          </a:xfrm>
        </p:spPr>
        <p:txBody>
          <a:bodyPr/>
          <a:lstStyle/>
          <a:p>
            <a:r>
              <a:rPr lang="en-GB" sz="1400" dirty="0">
                <a:latin typeface="+mn-lt"/>
              </a:rPr>
              <a:t>Second quarter 2024</a:t>
            </a:r>
          </a:p>
        </p:txBody>
      </p:sp>
      <p:sp>
        <p:nvSpPr>
          <p:cNvPr id="12" name="Title 11">
            <a:extLst>
              <a:ext uri="{FF2B5EF4-FFF2-40B4-BE49-F238E27FC236}">
                <a16:creationId xmlns:a16="http://schemas.microsoft.com/office/drawing/2014/main" id="{B7939654-B8D7-4FF7-BB12-1AA95BD44013}"/>
              </a:ext>
            </a:extLst>
          </p:cNvPr>
          <p:cNvSpPr>
            <a:spLocks noGrp="1"/>
          </p:cNvSpPr>
          <p:nvPr>
            <p:ph type="ctrTitle"/>
          </p:nvPr>
        </p:nvSpPr>
        <p:spPr>
          <a:xfrm>
            <a:off x="0" y="2946642"/>
            <a:ext cx="9906000" cy="984885"/>
          </a:xfrm>
        </p:spPr>
        <p:txBody>
          <a:bodyPr/>
          <a:lstStyle/>
          <a:p>
            <a:pPr>
              <a:lnSpc>
                <a:spcPct val="100000"/>
              </a:lnSpc>
              <a:spcAft>
                <a:spcPts val="3000"/>
              </a:spcAft>
            </a:pPr>
            <a:r>
              <a:rPr lang="en-GB" sz="3200" dirty="0"/>
              <a:t>Five key issues shaping </a:t>
            </a:r>
            <a:br>
              <a:rPr lang="en-GB" sz="3200" dirty="0"/>
            </a:br>
            <a:r>
              <a:rPr lang="en-GB" sz="3200" dirty="0"/>
              <a:t>current investment strategy</a:t>
            </a:r>
          </a:p>
        </p:txBody>
      </p:sp>
      <p:pic>
        <p:nvPicPr>
          <p:cNvPr id="10" name="Picture 9">
            <a:extLst>
              <a:ext uri="{FF2B5EF4-FFF2-40B4-BE49-F238E27FC236}">
                <a16:creationId xmlns:a16="http://schemas.microsoft.com/office/drawing/2014/main" id="{9B0E3F68-62AA-FB47-0639-B06DDC27F9F3}"/>
              </a:ext>
            </a:extLst>
          </p:cNvPr>
          <p:cNvPicPr>
            <a:picLocks noChangeAspect="1"/>
          </p:cNvPicPr>
          <p:nvPr/>
        </p:nvPicPr>
        <p:blipFill>
          <a:blip r:embed="rId5"/>
          <a:stretch>
            <a:fillRect/>
          </a:stretch>
        </p:blipFill>
        <p:spPr>
          <a:xfrm>
            <a:off x="3279680" y="510852"/>
            <a:ext cx="3402059" cy="389363"/>
          </a:xfrm>
          <a:prstGeom prst="rect">
            <a:avLst/>
          </a:prstGeom>
        </p:spPr>
      </p:pic>
    </p:spTree>
    <p:extLst>
      <p:ext uri="{BB962C8B-B14F-4D97-AF65-F5344CB8AC3E}">
        <p14:creationId xmlns:p14="http://schemas.microsoft.com/office/powerpoint/2010/main" val="227691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ECE7A1-AB39-42B8-8E57-C66D4772C68C}"/>
              </a:ext>
            </a:extLst>
          </p:cNvPr>
          <p:cNvSpPr>
            <a:spLocks noGrp="1"/>
          </p:cNvSpPr>
          <p:nvPr>
            <p:ph type="sldNum" sz="quarter" idx="12"/>
          </p:nvPr>
        </p:nvSpPr>
        <p:spPr/>
        <p:txBody>
          <a:bodyPr/>
          <a:lstStyle/>
          <a:p>
            <a:fld id="{91D568E7-61F5-D04E-995D-81EF41C01A2A}" type="slidenum">
              <a:rPr lang="en-GB" smtClean="0"/>
              <a:pPr/>
              <a:t>2</a:t>
            </a:fld>
            <a:endParaRPr lang="en-GB" dirty="0"/>
          </a:p>
        </p:txBody>
      </p:sp>
      <p:sp>
        <p:nvSpPr>
          <p:cNvPr id="7" name="Title 6">
            <a:extLst>
              <a:ext uri="{FF2B5EF4-FFF2-40B4-BE49-F238E27FC236}">
                <a16:creationId xmlns:a16="http://schemas.microsoft.com/office/drawing/2014/main" id="{74F68CFC-03A9-4597-A2F1-866A682F6A5E}"/>
              </a:ext>
            </a:extLst>
          </p:cNvPr>
          <p:cNvSpPr>
            <a:spLocks noGrp="1"/>
          </p:cNvSpPr>
          <p:nvPr>
            <p:ph type="title"/>
          </p:nvPr>
        </p:nvSpPr>
        <p:spPr>
          <a:xfrm>
            <a:off x="229727" y="640922"/>
            <a:ext cx="9443442" cy="566309"/>
          </a:xfrm>
        </p:spPr>
        <p:txBody>
          <a:bodyPr/>
          <a:lstStyle/>
          <a:p>
            <a:r>
              <a:rPr lang="en-GB" dirty="0"/>
              <a:t>Five key issues shaping current investment strategy</a:t>
            </a:r>
          </a:p>
        </p:txBody>
      </p:sp>
      <p:sp>
        <p:nvSpPr>
          <p:cNvPr id="8" name="Footer Placeholder 7">
            <a:extLst>
              <a:ext uri="{FF2B5EF4-FFF2-40B4-BE49-F238E27FC236}">
                <a16:creationId xmlns:a16="http://schemas.microsoft.com/office/drawing/2014/main" id="{DDDF84FF-FFFF-4AD7-9003-963884FD1C82}"/>
              </a:ext>
            </a:extLst>
          </p:cNvPr>
          <p:cNvSpPr>
            <a:spLocks noGrp="1"/>
          </p:cNvSpPr>
          <p:nvPr>
            <p:ph type="ftr" sz="quarter" idx="3"/>
          </p:nvPr>
        </p:nvSpPr>
        <p:spPr/>
        <p:txBody>
          <a:bodyPr/>
          <a:lstStyle/>
          <a:p>
            <a:r>
              <a:rPr lang="en-GB" dirty="0"/>
              <a:t>Rathbones Investment Management</a:t>
            </a:r>
          </a:p>
          <a:p>
            <a:r>
              <a:rPr lang="en-GB" dirty="0"/>
              <a:t>
</a:t>
            </a:r>
          </a:p>
        </p:txBody>
      </p:sp>
      <p:graphicFrame>
        <p:nvGraphicFramePr>
          <p:cNvPr id="15" name="Content Placeholder 12">
            <a:extLst>
              <a:ext uri="{FF2B5EF4-FFF2-40B4-BE49-F238E27FC236}">
                <a16:creationId xmlns:a16="http://schemas.microsoft.com/office/drawing/2014/main" id="{3C073439-3EC3-41F8-A914-9521B1A7AA71}"/>
              </a:ext>
            </a:extLst>
          </p:cNvPr>
          <p:cNvGraphicFramePr>
            <a:graphicFrameLocks/>
          </p:cNvGraphicFramePr>
          <p:nvPr>
            <p:extLst>
              <p:ext uri="{D42A27DB-BD31-4B8C-83A1-F6EECF244321}">
                <p14:modId xmlns:p14="http://schemas.microsoft.com/office/powerpoint/2010/main" val="1850720314"/>
              </p:ext>
            </p:extLst>
          </p:nvPr>
        </p:nvGraphicFramePr>
        <p:xfrm>
          <a:off x="219347" y="1204359"/>
          <a:ext cx="6650580" cy="2814430"/>
        </p:xfrm>
        <a:graphic>
          <a:graphicData uri="http://schemas.openxmlformats.org/drawingml/2006/table">
            <a:tbl>
              <a:tblPr bandRow="1">
                <a:tableStyleId>{2D5ABB26-0587-4C30-8999-92F81FD0307C}</a:tableStyleId>
              </a:tblPr>
              <a:tblGrid>
                <a:gridCol w="504353">
                  <a:extLst>
                    <a:ext uri="{9D8B030D-6E8A-4147-A177-3AD203B41FA5}">
                      <a16:colId xmlns:a16="http://schemas.microsoft.com/office/drawing/2014/main" val="2810734820"/>
                    </a:ext>
                  </a:extLst>
                </a:gridCol>
                <a:gridCol w="5679904">
                  <a:extLst>
                    <a:ext uri="{9D8B030D-6E8A-4147-A177-3AD203B41FA5}">
                      <a16:colId xmlns:a16="http://schemas.microsoft.com/office/drawing/2014/main" val="20000"/>
                    </a:ext>
                  </a:extLst>
                </a:gridCol>
                <a:gridCol w="466323">
                  <a:extLst>
                    <a:ext uri="{9D8B030D-6E8A-4147-A177-3AD203B41FA5}">
                      <a16:colId xmlns:a16="http://schemas.microsoft.com/office/drawing/2014/main" val="20001"/>
                    </a:ext>
                  </a:extLst>
                </a:gridCol>
              </a:tblGrid>
              <a:tr h="432000">
                <a:tc>
                  <a:txBody>
                    <a:bodyPr/>
                    <a:lstStyle/>
                    <a:p>
                      <a:r>
                        <a:rPr lang="en-GB" sz="1600" i="0" strike="noStrike" dirty="0">
                          <a:solidFill>
                            <a:srgbClr val="000000"/>
                          </a:solidFill>
                          <a:latin typeface="+mn-lt"/>
                          <a:cs typeface="Arial" panose="020B0604020202020204" pitchFamily="34" charset="0"/>
                        </a:rPr>
                        <a:t>1.</a:t>
                      </a:r>
                    </a:p>
                  </a:txBody>
                  <a:tcPr marL="36000" marR="36000" marT="18000" marB="54000">
                    <a:lnB w="9525" cap="flat" cmpd="sng" algn="ctr">
                      <a:solidFill>
                        <a:schemeClr val="tx1">
                          <a:lumMod val="50000"/>
                        </a:schemeClr>
                      </a:solidFill>
                      <a:prstDash val="solid"/>
                      <a:round/>
                      <a:headEnd type="none" w="med" len="med"/>
                      <a:tailEnd type="none" w="med" len="med"/>
                    </a:lnB>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b="1" i="0" strike="noStrike" dirty="0">
                          <a:solidFill>
                            <a:srgbClr val="000000"/>
                          </a:solidFill>
                          <a:latin typeface="+mn-lt"/>
                          <a:cs typeface="Arial" panose="020B0604020202020204" pitchFamily="34" charset="0"/>
                        </a:rPr>
                        <a:t>On the road to recovery</a:t>
                      </a:r>
                    </a:p>
                    <a:p>
                      <a:pPr marL="0" marR="0" indent="0" algn="l" defTabSz="1043056" rtl="0" eaLnBrk="1" fontAlgn="auto" latinLnBrk="0" hangingPunct="1">
                        <a:lnSpc>
                          <a:spcPct val="100000"/>
                        </a:lnSpc>
                        <a:spcBef>
                          <a:spcPts val="0"/>
                        </a:spcBef>
                        <a:spcAft>
                          <a:spcPts val="0"/>
                        </a:spcAft>
                        <a:buClrTx/>
                        <a:buSzTx/>
                        <a:buFontTx/>
                        <a:buNone/>
                        <a:tabLst/>
                        <a:defRPr/>
                      </a:pPr>
                      <a:r>
                        <a:rPr lang="en-GB" sz="1600" i="0" strike="noStrike" dirty="0">
                          <a:solidFill>
                            <a:srgbClr val="000000"/>
                          </a:solidFill>
                          <a:latin typeface="+mn-lt"/>
                          <a:cs typeface="Arial" panose="020B0604020202020204" pitchFamily="34" charset="0"/>
                        </a:rPr>
                        <a:t>The investment outlook is turning more positive</a:t>
                      </a:r>
                    </a:p>
                  </a:txBody>
                  <a:tcPr marL="36000" marR="36000" marT="18000" marB="54000">
                    <a:lnB w="9525" cap="flat" cmpd="sng" algn="ctr">
                      <a:solidFill>
                        <a:schemeClr val="tx1">
                          <a:lumMod val="50000"/>
                        </a:schemeClr>
                      </a:solidFill>
                      <a:prstDash val="solid"/>
                      <a:round/>
                      <a:headEnd type="none" w="med" len="med"/>
                      <a:tailEnd type="none" w="med" len="med"/>
                    </a:lnB>
                  </a:tcPr>
                </a:tc>
                <a:tc>
                  <a:txBody>
                    <a:bodyPr/>
                    <a:lstStyle/>
                    <a:p>
                      <a:pPr algn="r"/>
                      <a:r>
                        <a:rPr lang="en-GB" sz="1600" i="0" strike="noStrike" dirty="0">
                          <a:solidFill>
                            <a:srgbClr val="000000"/>
                          </a:solidFill>
                          <a:latin typeface="+mn-lt"/>
                          <a:cs typeface="Arial" panose="020B0604020202020204" pitchFamily="34" charset="0"/>
                        </a:rPr>
                        <a:t>3</a:t>
                      </a:r>
                    </a:p>
                  </a:txBody>
                  <a:tcPr marL="36000" marR="36000" marT="18000" marB="54000" anchor="b">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575710">
                <a:tc>
                  <a:txBody>
                    <a:bodyPr/>
                    <a:lstStyle/>
                    <a:p>
                      <a:r>
                        <a:rPr lang="en-GB" sz="1600" i="0" strike="noStrike" dirty="0">
                          <a:solidFill>
                            <a:srgbClr val="000000"/>
                          </a:solidFill>
                          <a:latin typeface="+mn-lt"/>
                          <a:cs typeface="Arial" panose="020B0604020202020204" pitchFamily="34" charset="0"/>
                        </a:rPr>
                        <a:t>2.</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b="1" i="0" strike="noStrike" dirty="0">
                          <a:solidFill>
                            <a:srgbClr val="000000"/>
                          </a:solidFill>
                          <a:latin typeface="+mn-lt"/>
                          <a:cs typeface="Arial" panose="020B0604020202020204" pitchFamily="34" charset="0"/>
                        </a:rPr>
                        <a:t>When small is beautiful</a:t>
                      </a:r>
                    </a:p>
                    <a:p>
                      <a:pPr marL="0" marR="0" indent="0" algn="l" defTabSz="1043056" rtl="0" eaLnBrk="1" fontAlgn="auto" latinLnBrk="0" hangingPunct="1">
                        <a:lnSpc>
                          <a:spcPct val="100000"/>
                        </a:lnSpc>
                        <a:spcBef>
                          <a:spcPts val="0"/>
                        </a:spcBef>
                        <a:spcAft>
                          <a:spcPts val="0"/>
                        </a:spcAft>
                        <a:buClrTx/>
                        <a:buSzTx/>
                        <a:buFontTx/>
                        <a:buNone/>
                        <a:tabLst/>
                        <a:defRPr/>
                      </a:pPr>
                      <a:r>
                        <a:rPr lang="en-GB" sz="1600" b="0" i="0" strike="noStrike" kern="1200" dirty="0">
                          <a:solidFill>
                            <a:srgbClr val="000000"/>
                          </a:solidFill>
                          <a:effectLst/>
                          <a:latin typeface="+mn-lt"/>
                          <a:ea typeface="+mn-ea"/>
                          <a:cs typeface="Arial" panose="020B0604020202020204" pitchFamily="34" charset="0"/>
                        </a:rPr>
                        <a:t>Big gains for big stocks obscure some hidden gems</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i="0" strike="noStrike" dirty="0">
                          <a:solidFill>
                            <a:srgbClr val="000000"/>
                          </a:solidFill>
                          <a:latin typeface="+mn-lt"/>
                          <a:cs typeface="Arial" panose="020B0604020202020204" pitchFamily="34" charset="0"/>
                        </a:rPr>
                        <a:t>4</a:t>
                      </a:r>
                    </a:p>
                  </a:txBody>
                  <a:tcPr marL="36000" marR="36000" marT="18000" marB="54000" anchor="b">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r>
                        <a:rPr lang="en-GB" sz="1600" i="0" strike="noStrike" dirty="0">
                          <a:solidFill>
                            <a:srgbClr val="000000"/>
                          </a:solidFill>
                          <a:latin typeface="+mn-lt"/>
                          <a:cs typeface="Arial" panose="020B0604020202020204" pitchFamily="34" charset="0"/>
                        </a:rPr>
                        <a:t>3.</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r>
                        <a:rPr lang="en-GB" sz="1600" b="1" i="0" strike="noStrike" dirty="0">
                          <a:solidFill>
                            <a:srgbClr val="000000"/>
                          </a:solidFill>
                          <a:latin typeface="+mn-lt"/>
                          <a:cs typeface="Arial" panose="020B0604020202020204" pitchFamily="34" charset="0"/>
                        </a:rPr>
                        <a:t>Unsung heroes</a:t>
                      </a:r>
                    </a:p>
                    <a:p>
                      <a:r>
                        <a:rPr lang="en-GB" sz="1600" i="0" strike="noStrike" kern="1200" dirty="0">
                          <a:solidFill>
                            <a:srgbClr val="000000"/>
                          </a:solidFill>
                          <a:latin typeface="+mn-lt"/>
                          <a:ea typeface="+mn-ea"/>
                          <a:cs typeface="Arial" panose="020B0604020202020204" pitchFamily="34" charset="0"/>
                        </a:rPr>
                        <a:t>The magnificent seven are not the only stock market stars</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i="0" strike="noStrike" dirty="0">
                          <a:solidFill>
                            <a:srgbClr val="000000"/>
                          </a:solidFill>
                          <a:latin typeface="+mn-lt"/>
                          <a:cs typeface="Arial" panose="020B0604020202020204" pitchFamily="34" charset="0"/>
                        </a:rPr>
                        <a:t>5</a:t>
                      </a:r>
                    </a:p>
                  </a:txBody>
                  <a:tcPr marL="36000" marR="36000" marT="18000" marB="54000" anchor="b">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r>
                        <a:rPr lang="en-GB" sz="1600" i="0" u="none" strike="noStrike" dirty="0">
                          <a:solidFill>
                            <a:srgbClr val="000000"/>
                          </a:solidFill>
                          <a:latin typeface="+mn-lt"/>
                          <a:cs typeface="Arial" panose="020B0604020202020204" pitchFamily="34" charset="0"/>
                        </a:rPr>
                        <a:t>4.</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b="1" i="0" strike="noStrike" kern="1200" dirty="0">
                          <a:solidFill>
                            <a:srgbClr val="000000"/>
                          </a:solidFill>
                          <a:effectLst/>
                          <a:latin typeface="+mn-lt"/>
                          <a:ea typeface="+mn-ea"/>
                          <a:cs typeface="Arial" panose="020B0604020202020204" pitchFamily="34" charset="0"/>
                        </a:rPr>
                        <a:t>Catching up with China</a:t>
                      </a:r>
                      <a:endParaRPr lang="en-GB" sz="1600" b="1" i="0" strike="noStrike" dirty="0">
                        <a:solidFill>
                          <a:srgbClr val="000000"/>
                        </a:solidFill>
                        <a:latin typeface="+mn-lt"/>
                        <a:cs typeface="Arial" panose="020B0604020202020204" pitchFamily="34" charset="0"/>
                      </a:endParaRPr>
                    </a:p>
                    <a:p>
                      <a:pPr marL="0" marR="0" indent="0" algn="l" defTabSz="1043056" rtl="0" eaLnBrk="1" fontAlgn="auto" latinLnBrk="0" hangingPunct="1">
                        <a:lnSpc>
                          <a:spcPct val="100000"/>
                        </a:lnSpc>
                        <a:spcBef>
                          <a:spcPts val="0"/>
                        </a:spcBef>
                        <a:spcAft>
                          <a:spcPts val="0"/>
                        </a:spcAft>
                        <a:buClrTx/>
                        <a:buSzTx/>
                        <a:buFontTx/>
                        <a:buNone/>
                        <a:tabLst/>
                        <a:defRPr/>
                      </a:pPr>
                      <a:r>
                        <a:rPr lang="en-GB" sz="1600" i="0" strike="noStrike" dirty="0">
                          <a:solidFill>
                            <a:srgbClr val="000000"/>
                          </a:solidFill>
                          <a:latin typeface="+mn-lt"/>
                          <a:cs typeface="Arial" panose="020B0604020202020204" pitchFamily="34" charset="0"/>
                        </a:rPr>
                        <a:t>Can India meet optimistic growth expectations?</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i="0" strike="noStrike" dirty="0">
                          <a:solidFill>
                            <a:srgbClr val="000000"/>
                          </a:solidFill>
                          <a:latin typeface="+mn-lt"/>
                          <a:cs typeface="Arial" panose="020B0604020202020204" pitchFamily="34" charset="0"/>
                        </a:rPr>
                        <a:t>6</a:t>
                      </a:r>
                    </a:p>
                  </a:txBody>
                  <a:tcPr marL="36000" marR="36000" marT="18000" marB="54000" anchor="b">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r>
                        <a:rPr lang="en-GB" sz="1600" i="0" strike="noStrike" dirty="0">
                          <a:solidFill>
                            <a:srgbClr val="000000"/>
                          </a:solidFill>
                          <a:latin typeface="+mn-lt"/>
                          <a:cs typeface="Arial" panose="020B0604020202020204" pitchFamily="34" charset="0"/>
                        </a:rPr>
                        <a:t>5.</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r>
                        <a:rPr lang="en-GB" sz="1600" b="1" i="0" u="none" strike="noStrike" kern="1200" dirty="0">
                          <a:solidFill>
                            <a:srgbClr val="000000"/>
                          </a:solidFill>
                          <a:effectLst/>
                          <a:latin typeface="+mn-lt"/>
                          <a:ea typeface="+mn-ea"/>
                          <a:cs typeface="Arial" panose="020B0604020202020204" pitchFamily="34" charset="0"/>
                        </a:rPr>
                        <a:t>Go slow to go fast</a:t>
                      </a:r>
                      <a:endParaRPr lang="en-GB" sz="1600" b="1" i="0" u="none" strike="noStrike" dirty="0">
                        <a:solidFill>
                          <a:srgbClr val="000000"/>
                        </a:solidFill>
                        <a:latin typeface="+mn-lt"/>
                        <a:cs typeface="Arial" panose="020B0604020202020204" pitchFamily="34" charset="0"/>
                      </a:endParaRPr>
                    </a:p>
                    <a:p>
                      <a:r>
                        <a:rPr lang="en-GB" sz="1600" i="0" u="none" strike="noStrike" dirty="0">
                          <a:solidFill>
                            <a:srgbClr val="000000"/>
                          </a:solidFill>
                          <a:latin typeface="+mn-lt"/>
                          <a:cs typeface="Arial" panose="020B0604020202020204" pitchFamily="34" charset="0"/>
                        </a:rPr>
                        <a:t>How to harness the power of AI for good</a:t>
                      </a:r>
                    </a:p>
                  </a:txBody>
                  <a:tcPr marL="36000" marR="36000" marT="18000" marB="54000">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i="0" strike="noStrike" dirty="0">
                          <a:solidFill>
                            <a:srgbClr val="000000"/>
                          </a:solidFill>
                          <a:latin typeface="+mn-lt"/>
                          <a:cs typeface="Arial" panose="020B0604020202020204" pitchFamily="34" charset="0"/>
                        </a:rPr>
                        <a:t>7</a:t>
                      </a:r>
                    </a:p>
                  </a:txBody>
                  <a:tcPr marL="36000" marR="36000" marT="18000" marB="54000" anchor="b">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346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66502-6134-4CFD-A1FA-13C0D80BD3F4}"/>
              </a:ext>
            </a:extLst>
          </p:cNvPr>
          <p:cNvSpPr>
            <a:spLocks noGrp="1"/>
          </p:cNvSpPr>
          <p:nvPr>
            <p:ph type="ftr" sz="quarter" idx="11"/>
          </p:nvPr>
        </p:nvSpPr>
        <p:spPr/>
        <p:txBody>
          <a:bodyPr/>
          <a:lstStyle/>
          <a:p>
            <a:r>
              <a:rPr lang="en-GB" dirty="0"/>
              <a:t>Rathbones Investment Management</a:t>
            </a:r>
          </a:p>
          <a:p>
            <a:r>
              <a:rPr lang="en-GB" dirty="0"/>
              <a:t>
</a:t>
            </a:r>
          </a:p>
        </p:txBody>
      </p:sp>
      <p:sp>
        <p:nvSpPr>
          <p:cNvPr id="3" name="Slide Number Placeholder 2">
            <a:extLst>
              <a:ext uri="{FF2B5EF4-FFF2-40B4-BE49-F238E27FC236}">
                <a16:creationId xmlns:a16="http://schemas.microsoft.com/office/drawing/2014/main" id="{498B790D-AB94-4919-BD64-B92235EFCD0D}"/>
              </a:ext>
            </a:extLst>
          </p:cNvPr>
          <p:cNvSpPr>
            <a:spLocks noGrp="1"/>
          </p:cNvSpPr>
          <p:nvPr>
            <p:ph type="sldNum" sz="quarter" idx="12"/>
          </p:nvPr>
        </p:nvSpPr>
        <p:spPr/>
        <p:txBody>
          <a:bodyPr/>
          <a:lstStyle/>
          <a:p>
            <a:fld id="{91D568E7-61F5-D04E-995D-81EF41C01A2A}" type="slidenum">
              <a:rPr lang="en-GB" smtClean="0"/>
              <a:t>3</a:t>
            </a:fld>
            <a:endParaRPr lang="en-GB" dirty="0"/>
          </a:p>
        </p:txBody>
      </p:sp>
      <p:sp>
        <p:nvSpPr>
          <p:cNvPr id="4" name="Text Placeholder 3">
            <a:extLst>
              <a:ext uri="{FF2B5EF4-FFF2-40B4-BE49-F238E27FC236}">
                <a16:creationId xmlns:a16="http://schemas.microsoft.com/office/drawing/2014/main" id="{F48BF4B3-5BA9-48A8-A96F-CBB029DE65FD}"/>
              </a:ext>
            </a:extLst>
          </p:cNvPr>
          <p:cNvSpPr>
            <a:spLocks noGrp="1"/>
          </p:cNvSpPr>
          <p:nvPr>
            <p:ph type="body" sz="quarter" idx="13"/>
          </p:nvPr>
        </p:nvSpPr>
        <p:spPr>
          <a:xfrm>
            <a:off x="233742" y="1196975"/>
            <a:ext cx="4719258" cy="5047536"/>
          </a:xfrm>
        </p:spPr>
        <p:txBody>
          <a:bodyPr/>
          <a:lstStyle/>
          <a:p>
            <a:pPr>
              <a:lnSpc>
                <a:spcPct val="100000"/>
              </a:lnSpc>
              <a:spcAft>
                <a:spcPts val="1200"/>
              </a:spcAft>
            </a:pPr>
            <a:r>
              <a:rPr lang="en-GB" b="0" dirty="0">
                <a:latin typeface="+mn-lt"/>
              </a:rPr>
              <a:t>Navigating markets has felt like unexplored territory over the past few years. More recently we’ve observed landmarks that suggest we’re on the road to a lasting recovery. Overall, we’ve seen enough to turn more positive about what’s around the corner. </a:t>
            </a:r>
          </a:p>
          <a:p>
            <a:pPr>
              <a:lnSpc>
                <a:spcPct val="100000"/>
              </a:lnSpc>
              <a:spcAft>
                <a:spcPts val="1200"/>
              </a:spcAft>
            </a:pPr>
            <a:r>
              <a:rPr lang="en-GB" b="0" dirty="0">
                <a:latin typeface="+mn-lt"/>
              </a:rPr>
              <a:t>Forward-looking surveys of the housing market have bounced in both the US and the UK (figure 1). US initial claims for unemployment insurance have been trending down since mid-2023. Across advanced economies, we’ve seen more evidence that we’re past the worst when it comes to banks tightening their lending standards. </a:t>
            </a:r>
          </a:p>
          <a:p>
            <a:pPr>
              <a:lnSpc>
                <a:spcPct val="100000"/>
              </a:lnSpc>
              <a:spcAft>
                <a:spcPts val="1200"/>
              </a:spcAft>
            </a:pPr>
            <a:r>
              <a:rPr lang="en-GB" b="0" dirty="0">
                <a:latin typeface="+mn-lt"/>
              </a:rPr>
              <a:t>A few factors have probably contributed to the improvement over the past few months. Most significantly, the enormous shocks to food and energy supplies caused by the invasion of Ukraine have reversed remarkably quickly. </a:t>
            </a:r>
          </a:p>
          <a:p>
            <a:pPr>
              <a:lnSpc>
                <a:spcPct val="100000"/>
              </a:lnSpc>
              <a:spcAft>
                <a:spcPts val="1200"/>
              </a:spcAft>
            </a:pPr>
            <a:r>
              <a:rPr lang="en-GB" b="0" dirty="0">
                <a:latin typeface="+mn-lt"/>
              </a:rPr>
              <a:t>It’s important to emphasise that there are still risks on the road ahead. In the unusual economic cycle that has followed the pandemic, many of the leading indicators we monitor have been a less reliable guide to growth than in the past. </a:t>
            </a:r>
          </a:p>
          <a:p>
            <a:pPr>
              <a:lnSpc>
                <a:spcPct val="100000"/>
              </a:lnSpc>
              <a:spcAft>
                <a:spcPts val="1200"/>
              </a:spcAft>
            </a:pPr>
            <a:r>
              <a:rPr lang="en-GB" b="0" dirty="0">
                <a:latin typeface="+mn-lt"/>
              </a:rPr>
              <a:t>We’ve turned more positive on equities. In doing so, we’ve taken a selective approach. Stocks have rallied strongly already since late last year, with major indices like the S&amp;P 500 at all-time highs. It’s true that the US normally trades at a premium to the rest of the world, but that premium is currently far larger than usual (figure 2). That makes us wary of simply adding to areas that have already factored in the improvement in the global economy.</a:t>
            </a:r>
          </a:p>
        </p:txBody>
      </p:sp>
      <p:sp>
        <p:nvSpPr>
          <p:cNvPr id="7" name="Text Placeholder 6">
            <a:extLst>
              <a:ext uri="{FF2B5EF4-FFF2-40B4-BE49-F238E27FC236}">
                <a16:creationId xmlns:a16="http://schemas.microsoft.com/office/drawing/2014/main" id="{D75274EB-FF6F-44B4-9CBC-CB5ECFB8FC53}"/>
              </a:ext>
            </a:extLst>
          </p:cNvPr>
          <p:cNvSpPr>
            <a:spLocks noGrp="1"/>
          </p:cNvSpPr>
          <p:nvPr>
            <p:ph type="body" sz="quarter" idx="18"/>
          </p:nvPr>
        </p:nvSpPr>
        <p:spPr/>
        <p:txBody>
          <a:bodyPr/>
          <a:lstStyle/>
          <a:p>
            <a:r>
              <a:rPr lang="en-GB" dirty="0"/>
              <a:t>1. On the road to recovery</a:t>
            </a:r>
          </a:p>
        </p:txBody>
      </p:sp>
      <p:sp>
        <p:nvSpPr>
          <p:cNvPr id="8" name="Title 7">
            <a:extLst>
              <a:ext uri="{FF2B5EF4-FFF2-40B4-BE49-F238E27FC236}">
                <a16:creationId xmlns:a16="http://schemas.microsoft.com/office/drawing/2014/main" id="{08B83716-C769-4F27-835E-DB29464A9D66}"/>
              </a:ext>
            </a:extLst>
          </p:cNvPr>
          <p:cNvSpPr>
            <a:spLocks noGrp="1"/>
          </p:cNvSpPr>
          <p:nvPr>
            <p:ph type="title"/>
          </p:nvPr>
        </p:nvSpPr>
        <p:spPr>
          <a:xfrm>
            <a:off x="229727" y="640923"/>
            <a:ext cx="9441810" cy="283154"/>
          </a:xfrm>
        </p:spPr>
        <p:txBody>
          <a:bodyPr/>
          <a:lstStyle/>
          <a:p>
            <a:r>
              <a:rPr lang="en-GB" dirty="0">
                <a:solidFill>
                  <a:srgbClr val="28406E"/>
                </a:solidFill>
                <a:effectLst/>
                <a:latin typeface="Rathbones Sans" pitchFamily="2" charset="0"/>
              </a:rPr>
              <a:t>The investment outlook is turning more positive</a:t>
            </a:r>
          </a:p>
        </p:txBody>
      </p:sp>
      <p:sp>
        <p:nvSpPr>
          <p:cNvPr id="15" name="Text Placeholder 6">
            <a:extLst>
              <a:ext uri="{FF2B5EF4-FFF2-40B4-BE49-F238E27FC236}">
                <a16:creationId xmlns:a16="http://schemas.microsoft.com/office/drawing/2014/main" id="{59520E82-B174-4550-8414-93F5752609D6}"/>
              </a:ext>
            </a:extLst>
          </p:cNvPr>
          <p:cNvSpPr txBox="1">
            <a:spLocks/>
          </p:cNvSpPr>
          <p:nvPr/>
        </p:nvSpPr>
        <p:spPr>
          <a:xfrm>
            <a:off x="8291513" y="1211106"/>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1"/>
              </a:spcAft>
              <a:tabLst>
                <a:tab pos="0" algn="l"/>
              </a:tabLst>
            </a:pPr>
            <a:r>
              <a:rPr lang="en-GB" sz="800" b="1" strike="noStrike" spc="-1" dirty="0">
                <a:solidFill>
                  <a:srgbClr val="3A3B3C"/>
                </a:solidFill>
                <a:latin typeface="Arial"/>
                <a:ea typeface="DejaVu Sans"/>
              </a:rPr>
              <a:t>Figure 1</a:t>
            </a:r>
            <a:endParaRPr lang="en-GB" sz="800" b="0" strike="noStrike" spc="-1" dirty="0">
              <a:latin typeface="Arial"/>
            </a:endParaRPr>
          </a:p>
          <a:p>
            <a:pPr>
              <a:lnSpc>
                <a:spcPct val="100000"/>
              </a:lnSpc>
              <a:spcAft>
                <a:spcPts val="601"/>
              </a:spcAft>
              <a:tabLst>
                <a:tab pos="0" algn="l"/>
              </a:tabLst>
            </a:pPr>
            <a:r>
              <a:rPr lang="en-GB" sz="800" b="0" spc="-1" dirty="0">
                <a:solidFill>
                  <a:srgbClr val="3A3B3C"/>
                </a:solidFill>
                <a:latin typeface="Arial"/>
              </a:rPr>
              <a:t>Momentum has stalled on bringing inflation down, although it is now very close to the ECB’s 2% target.</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Eurostat, Rathbones</a:t>
            </a:r>
            <a:endParaRPr lang="en-GB" sz="800" b="0" strike="noStrike" spc="-1" dirty="0">
              <a:latin typeface="Arial"/>
            </a:endParaRPr>
          </a:p>
        </p:txBody>
      </p:sp>
      <p:sp>
        <p:nvSpPr>
          <p:cNvPr id="16" name="Text Placeholder 6">
            <a:extLst>
              <a:ext uri="{FF2B5EF4-FFF2-40B4-BE49-F238E27FC236}">
                <a16:creationId xmlns:a16="http://schemas.microsoft.com/office/drawing/2014/main" id="{640DE6E7-33BF-48AD-BDD0-DAA6D9129628}"/>
              </a:ext>
            </a:extLst>
          </p:cNvPr>
          <p:cNvSpPr txBox="1">
            <a:spLocks/>
          </p:cNvSpPr>
          <p:nvPr/>
        </p:nvSpPr>
        <p:spPr>
          <a:xfrm>
            <a:off x="8290412" y="3854453"/>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2</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This chart shows prices relative to earnings forecasts for the next 12 months for Europe’s stock market compared to the US. While Europe has historically tended to be cheaper on this basis, the difference is currently larger than usual.</a:t>
            </a:r>
          </a:p>
          <a:p>
            <a:pPr lvl="1">
              <a:lnSpc>
                <a:spcPct val="100000"/>
              </a:lnSpc>
              <a:spcAft>
                <a:spcPts val="600"/>
              </a:spcAft>
            </a:pPr>
            <a:r>
              <a:rPr lang="en-GB" sz="800" dirty="0">
                <a:latin typeface="Arial" panose="020B0604020202020204" pitchFamily="34" charset="0"/>
                <a:cs typeface="Arial" panose="020B0604020202020204" pitchFamily="34" charset="0"/>
              </a:rPr>
              <a:t>Source: LSEG, Rathbones</a:t>
            </a:r>
          </a:p>
        </p:txBody>
      </p:sp>
      <p:sp>
        <p:nvSpPr>
          <p:cNvPr id="5" name="Text Placeholder 5">
            <a:extLst>
              <a:ext uri="{FF2B5EF4-FFF2-40B4-BE49-F238E27FC236}">
                <a16:creationId xmlns:a16="http://schemas.microsoft.com/office/drawing/2014/main" id="{8C58259D-E0C1-4610-D2C8-E2BBEA17080E}"/>
              </a:ext>
            </a:extLst>
          </p:cNvPr>
          <p:cNvSpPr txBox="1">
            <a:spLocks/>
          </p:cNvSpPr>
          <p:nvPr/>
        </p:nvSpPr>
        <p:spPr>
          <a:xfrm>
            <a:off x="5116514" y="1248788"/>
            <a:ext cx="2992438" cy="148887"/>
          </a:xfrm>
          <a:prstGeom prst="rect">
            <a:avLst/>
          </a:prstGeom>
        </p:spPr>
        <p:txBody>
          <a:bodyPr vert="horz" wrap="square" lIns="0" tIns="0" rIns="0" bIns="0" rtlCol="0">
            <a:spAutoFit/>
          </a:bodyPr>
          <a:lstStyle>
            <a:lvl1pPr marL="0" indent="0" algn="l" defTabSz="727095" rtl="0" eaLnBrk="1" latinLnBrk="0" hangingPunct="1">
              <a:lnSpc>
                <a:spcPct val="98000"/>
              </a:lnSpc>
              <a:spcBef>
                <a:spcPts val="0"/>
              </a:spcBef>
              <a:buFont typeface="Arial" panose="020B0604020202020204" pitchFamily="34" charset="0"/>
              <a:buNone/>
              <a:defRPr sz="900" b="0" i="0" kern="1200" cap="all" baseline="0">
                <a:solidFill>
                  <a:schemeClr val="bg2"/>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lvl="3">
              <a:lnSpc>
                <a:spcPts val="1250"/>
              </a:lnSpc>
            </a:pPr>
            <a:r>
              <a:rPr lang="en-GB" sz="900" dirty="0">
                <a:solidFill>
                  <a:schemeClr val="bg2"/>
                </a:solidFill>
                <a:latin typeface="+mj-lt"/>
              </a:rPr>
              <a:t>Euro area inflation</a:t>
            </a:r>
          </a:p>
        </p:txBody>
      </p:sp>
      <p:sp>
        <p:nvSpPr>
          <p:cNvPr id="6" name="Text Placeholder 8">
            <a:extLst>
              <a:ext uri="{FF2B5EF4-FFF2-40B4-BE49-F238E27FC236}">
                <a16:creationId xmlns:a16="http://schemas.microsoft.com/office/drawing/2014/main" id="{8CACB0C3-788A-548F-1F37-99514A1288A4}"/>
              </a:ext>
            </a:extLst>
          </p:cNvPr>
          <p:cNvSpPr txBox="1">
            <a:spLocks/>
          </p:cNvSpPr>
          <p:nvPr/>
        </p:nvSpPr>
        <p:spPr>
          <a:xfrm>
            <a:off x="5112991"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r>
              <a:rPr lang="en-GB" sz="900" b="0" dirty="0">
                <a:solidFill>
                  <a:schemeClr val="bg2"/>
                </a:solidFill>
              </a:rPr>
              <a:t>European valuations are cheaper than usual</a:t>
            </a:r>
            <a:endParaRPr lang="en-US" sz="900" b="0" dirty="0">
              <a:solidFill>
                <a:schemeClr val="bg2"/>
              </a:solidFill>
            </a:endParaRPr>
          </a:p>
        </p:txBody>
      </p:sp>
      <p:sp>
        <p:nvSpPr>
          <p:cNvPr id="14" name="Text Placeholder 2">
            <a:extLst>
              <a:ext uri="{FF2B5EF4-FFF2-40B4-BE49-F238E27FC236}">
                <a16:creationId xmlns:a16="http://schemas.microsoft.com/office/drawing/2014/main" id="{9D0CB80B-DBD9-4FA0-B152-5A76A642AEEC}"/>
              </a:ext>
            </a:extLst>
          </p:cNvPr>
          <p:cNvSpPr txBox="1">
            <a:spLocks/>
          </p:cNvSpPr>
          <p:nvPr/>
        </p:nvSpPr>
        <p:spPr>
          <a:xfrm>
            <a:off x="160746" y="6409637"/>
            <a:ext cx="7831598" cy="213456"/>
          </a:xfrm>
          <a:prstGeom prst="rect">
            <a:avLst/>
          </a:prstGeom>
          <a:ln w="3175">
            <a:noFill/>
          </a:ln>
        </p:spPr>
        <p:txBody>
          <a:bodyPr anchor="ctr" anchorCtr="0"/>
          <a:lstStyle>
            <a:defPPr>
              <a:defRPr lang="en-US"/>
            </a:defPPr>
            <a:lvl1pPr marR="0" lvl="0" eaLnBrk="0" latinLnBrk="0" hangingPunct="0">
              <a:spcBef>
                <a:spcPts val="0"/>
              </a:spcBef>
              <a:buClr>
                <a:schemeClr val="tx1"/>
              </a:buClr>
              <a:buSzTx/>
              <a:tabLst/>
              <a:defRPr kumimoji="0" sz="1200" b="1" i="0" u="none" strike="noStrike" cap="none" spc="0" normalizeH="0" baseline="0">
                <a:ln>
                  <a:noFill/>
                </a:ln>
                <a:effectLst/>
                <a:uLnTx/>
                <a:uFillTx/>
              </a:defRPr>
            </a:lvl1pPr>
          </a:lstStyle>
          <a:p>
            <a:r>
              <a:rPr lang="en-GB" sz="1100" dirty="0">
                <a:solidFill>
                  <a:schemeClr val="tx1">
                    <a:lumMod val="50000"/>
                  </a:schemeClr>
                </a:solidFill>
                <a:cs typeface="Arial" panose="020B0604020202020204" pitchFamily="34" charset="0"/>
              </a:rPr>
              <a:t>The value of investments and the income from them may go down as well as up and you may not get back your original investment. Past performance should not be seen as an indication of future performance</a:t>
            </a:r>
            <a:r>
              <a:rPr lang="en-US" sz="1100" dirty="0">
                <a:solidFill>
                  <a:schemeClr val="tx1">
                    <a:lumMod val="50000"/>
                  </a:schemeClr>
                </a:solidFill>
                <a:cs typeface="Arial" panose="020B0604020202020204" pitchFamily="34" charset="0"/>
              </a:rPr>
              <a:t>.</a:t>
            </a:r>
            <a:endParaRPr lang="en-GB" sz="1100" dirty="0">
              <a:solidFill>
                <a:schemeClr val="tx1">
                  <a:lumMod val="50000"/>
                </a:schemeClr>
              </a:solidFill>
              <a:cs typeface="Arial" panose="020B0604020202020204" pitchFamily="34" charset="0"/>
            </a:endParaRPr>
          </a:p>
        </p:txBody>
      </p:sp>
      <p:pic>
        <p:nvPicPr>
          <p:cNvPr id="18" name="Picture 17">
            <a:extLst>
              <a:ext uri="{FF2B5EF4-FFF2-40B4-BE49-F238E27FC236}">
                <a16:creationId xmlns:a16="http://schemas.microsoft.com/office/drawing/2014/main" id="{F252694C-791F-A736-8C9E-737D19E70A7E}"/>
              </a:ext>
            </a:extLst>
          </p:cNvPr>
          <p:cNvPicPr>
            <a:picLocks noChangeAspect="1"/>
          </p:cNvPicPr>
          <p:nvPr/>
        </p:nvPicPr>
        <p:blipFill>
          <a:blip r:embed="rId3"/>
          <a:stretch>
            <a:fillRect/>
          </a:stretch>
        </p:blipFill>
        <p:spPr>
          <a:xfrm>
            <a:off x="5102340" y="4236842"/>
            <a:ext cx="2921000" cy="1892300"/>
          </a:xfrm>
          <a:prstGeom prst="rect">
            <a:avLst/>
          </a:prstGeom>
        </p:spPr>
      </p:pic>
      <p:pic>
        <p:nvPicPr>
          <p:cNvPr id="9" name="Picture 8">
            <a:extLst>
              <a:ext uri="{FF2B5EF4-FFF2-40B4-BE49-F238E27FC236}">
                <a16:creationId xmlns:a16="http://schemas.microsoft.com/office/drawing/2014/main" id="{263D4C17-B8BE-F7A1-B04D-0A1477C0C8BF}"/>
              </a:ext>
            </a:extLst>
          </p:cNvPr>
          <p:cNvPicPr>
            <a:picLocks noChangeAspect="1"/>
          </p:cNvPicPr>
          <p:nvPr/>
        </p:nvPicPr>
        <p:blipFill>
          <a:blip r:embed="rId4"/>
          <a:stretch>
            <a:fillRect/>
          </a:stretch>
        </p:blipFill>
        <p:spPr>
          <a:xfrm>
            <a:off x="5086982" y="1525557"/>
            <a:ext cx="2921000" cy="1866900"/>
          </a:xfrm>
          <a:prstGeom prst="rect">
            <a:avLst/>
          </a:prstGeom>
        </p:spPr>
      </p:pic>
    </p:spTree>
    <p:extLst>
      <p:ext uri="{BB962C8B-B14F-4D97-AF65-F5344CB8AC3E}">
        <p14:creationId xmlns:p14="http://schemas.microsoft.com/office/powerpoint/2010/main" val="124561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66502-6134-4CFD-A1FA-13C0D80BD3F4}"/>
              </a:ext>
            </a:extLst>
          </p:cNvPr>
          <p:cNvSpPr>
            <a:spLocks noGrp="1"/>
          </p:cNvSpPr>
          <p:nvPr>
            <p:ph type="ftr" sz="quarter" idx="11"/>
          </p:nvPr>
        </p:nvSpPr>
        <p:spPr>
          <a:xfrm>
            <a:off x="232187" y="200884"/>
            <a:ext cx="6215517" cy="176766"/>
          </a:xfrm>
        </p:spPr>
        <p:txBody>
          <a:bodyPr/>
          <a:lstStyle/>
          <a:p>
            <a:r>
              <a:rPr lang="en-GB" dirty="0"/>
              <a:t>Rathbones Investment Management</a:t>
            </a:r>
          </a:p>
          <a:p>
            <a:r>
              <a:rPr lang="en-GB" dirty="0"/>
              <a:t>
</a:t>
            </a:r>
          </a:p>
        </p:txBody>
      </p:sp>
      <p:sp>
        <p:nvSpPr>
          <p:cNvPr id="3" name="Slide Number Placeholder 2">
            <a:extLst>
              <a:ext uri="{FF2B5EF4-FFF2-40B4-BE49-F238E27FC236}">
                <a16:creationId xmlns:a16="http://schemas.microsoft.com/office/drawing/2014/main" id="{498B790D-AB94-4919-BD64-B92235EFCD0D}"/>
              </a:ext>
            </a:extLst>
          </p:cNvPr>
          <p:cNvSpPr>
            <a:spLocks noGrp="1"/>
          </p:cNvSpPr>
          <p:nvPr>
            <p:ph type="sldNum" sz="quarter" idx="12"/>
          </p:nvPr>
        </p:nvSpPr>
        <p:spPr/>
        <p:txBody>
          <a:bodyPr/>
          <a:lstStyle/>
          <a:p>
            <a:fld id="{91D568E7-61F5-D04E-995D-81EF41C01A2A}" type="slidenum">
              <a:rPr lang="en-GB" smtClean="0"/>
              <a:t>4</a:t>
            </a:fld>
            <a:endParaRPr lang="en-GB" dirty="0"/>
          </a:p>
        </p:txBody>
      </p:sp>
      <p:sp>
        <p:nvSpPr>
          <p:cNvPr id="4" name="Text Placeholder 3">
            <a:extLst>
              <a:ext uri="{FF2B5EF4-FFF2-40B4-BE49-F238E27FC236}">
                <a16:creationId xmlns:a16="http://schemas.microsoft.com/office/drawing/2014/main" id="{F48BF4B3-5BA9-48A8-A96F-CBB029DE65FD}"/>
              </a:ext>
            </a:extLst>
          </p:cNvPr>
          <p:cNvSpPr>
            <a:spLocks noGrp="1"/>
          </p:cNvSpPr>
          <p:nvPr>
            <p:ph type="body" sz="quarter" idx="13"/>
          </p:nvPr>
        </p:nvSpPr>
        <p:spPr>
          <a:xfrm>
            <a:off x="233742" y="1187350"/>
            <a:ext cx="4719258" cy="4524315"/>
          </a:xfrm>
        </p:spPr>
        <p:txBody>
          <a:bodyPr/>
          <a:lstStyle/>
          <a:p>
            <a:pPr>
              <a:lnSpc>
                <a:spcPct val="100000"/>
              </a:lnSpc>
              <a:spcAft>
                <a:spcPts val="1200"/>
              </a:spcAft>
            </a:pPr>
            <a:r>
              <a:rPr lang="en-GB" b="0" dirty="0">
                <a:latin typeface="+mn-lt"/>
              </a:rPr>
              <a:t>A handful of the largest stocks were the only game in town for much of last year, as a batch of tech titans raced ahead of the rest (figure 3). But this seemingly relentless focus on the largest players may have left their far smaller counterparts underappreciated. We’ve been exploring the investment opportunities among overlooked small and mid-sized companies.</a:t>
            </a:r>
          </a:p>
          <a:p>
            <a:pPr>
              <a:lnSpc>
                <a:spcPct val="100000"/>
              </a:lnSpc>
              <a:spcAft>
                <a:spcPts val="1200"/>
              </a:spcAft>
            </a:pPr>
            <a:r>
              <a:rPr lang="en-GB" b="0" dirty="0">
                <a:latin typeface="+mn-lt"/>
              </a:rPr>
              <a:t>On most conventional measures of valuation (such as prices relative to earnings, sales, cash flows or the book value of companies’ assets) large stocks have become much more expensive, whereas in most cases the opposite has happened to smaller stocks.</a:t>
            </a:r>
          </a:p>
          <a:p>
            <a:pPr>
              <a:lnSpc>
                <a:spcPct val="100000"/>
              </a:lnSpc>
              <a:spcAft>
                <a:spcPts val="1200"/>
              </a:spcAft>
            </a:pPr>
            <a:r>
              <a:rPr lang="en-GB" b="0" dirty="0">
                <a:latin typeface="+mn-lt"/>
              </a:rPr>
              <a:t>As a result, what was a gap between the valuations of large and small stocks has turned into a gulf. The difference is now about as large as it was at the end of the dotcom era nearly a quarter of a century ago. (Figure 4 shows the US as an example, but the gap between the valuations of large and smaller stocks is very large by past standards in Europe too.) </a:t>
            </a:r>
          </a:p>
          <a:p>
            <a:pPr>
              <a:lnSpc>
                <a:spcPct val="100000"/>
              </a:lnSpc>
              <a:spcAft>
                <a:spcPts val="1200"/>
              </a:spcAft>
            </a:pPr>
            <a:r>
              <a:rPr lang="en-GB" b="0" dirty="0">
                <a:latin typeface="+mn-lt"/>
              </a:rPr>
              <a:t>The key thing to emphasise is that we don’t have to accept the average. This is an area where an active approach – careful selection of funds and/or stocks – can pay off. We don’t need to simply buy the broadest indices of smaller stocks. High-quality options do exist among smaller companies, so it’s a question of avoiding the few highly indebted or unprofitable firms. </a:t>
            </a:r>
          </a:p>
        </p:txBody>
      </p:sp>
      <p:sp>
        <p:nvSpPr>
          <p:cNvPr id="7" name="Text Placeholder 6">
            <a:extLst>
              <a:ext uri="{FF2B5EF4-FFF2-40B4-BE49-F238E27FC236}">
                <a16:creationId xmlns:a16="http://schemas.microsoft.com/office/drawing/2014/main" id="{D75274EB-FF6F-44B4-9CBC-CB5ECFB8FC53}"/>
              </a:ext>
            </a:extLst>
          </p:cNvPr>
          <p:cNvSpPr>
            <a:spLocks noGrp="1"/>
          </p:cNvSpPr>
          <p:nvPr>
            <p:ph type="body" sz="quarter" idx="18"/>
          </p:nvPr>
        </p:nvSpPr>
        <p:spPr>
          <a:xfrm>
            <a:off x="233742" y="483382"/>
            <a:ext cx="6213962" cy="271485"/>
          </a:xfrm>
        </p:spPr>
        <p:txBody>
          <a:bodyPr/>
          <a:lstStyle/>
          <a:p>
            <a:r>
              <a:rPr lang="en-GB" dirty="0"/>
              <a:t>2. WHEN Small is beautiful</a:t>
            </a:r>
          </a:p>
          <a:p>
            <a:endParaRPr lang="en-GB" dirty="0"/>
          </a:p>
        </p:txBody>
      </p:sp>
      <p:sp>
        <p:nvSpPr>
          <p:cNvPr id="8" name="Title 7">
            <a:extLst>
              <a:ext uri="{FF2B5EF4-FFF2-40B4-BE49-F238E27FC236}">
                <a16:creationId xmlns:a16="http://schemas.microsoft.com/office/drawing/2014/main" id="{08B83716-C769-4F27-835E-DB29464A9D66}"/>
              </a:ext>
            </a:extLst>
          </p:cNvPr>
          <p:cNvSpPr>
            <a:spLocks noGrp="1"/>
          </p:cNvSpPr>
          <p:nvPr>
            <p:ph type="title"/>
          </p:nvPr>
        </p:nvSpPr>
        <p:spPr>
          <a:xfrm>
            <a:off x="229727" y="640923"/>
            <a:ext cx="9441810" cy="283154"/>
          </a:xfrm>
        </p:spPr>
        <p:txBody>
          <a:bodyPr/>
          <a:lstStyle/>
          <a:p>
            <a:r>
              <a:rPr lang="en-GB" dirty="0"/>
              <a:t>Big gains for big stocks obscure some hidden gems</a:t>
            </a:r>
          </a:p>
        </p:txBody>
      </p:sp>
      <p:sp>
        <p:nvSpPr>
          <p:cNvPr id="15" name="Text Placeholder 6">
            <a:extLst>
              <a:ext uri="{FF2B5EF4-FFF2-40B4-BE49-F238E27FC236}">
                <a16:creationId xmlns:a16="http://schemas.microsoft.com/office/drawing/2014/main" id="{59520E82-B174-4550-8414-93F5752609D6}"/>
              </a:ext>
            </a:extLst>
          </p:cNvPr>
          <p:cNvSpPr txBox="1">
            <a:spLocks/>
          </p:cNvSpPr>
          <p:nvPr/>
        </p:nvSpPr>
        <p:spPr>
          <a:xfrm>
            <a:off x="8291513" y="1211106"/>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3</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Small and mid-sized companies have lagged the gains in their larger rivals by an unusually large margin over the past year. </a:t>
            </a:r>
          </a:p>
          <a:p>
            <a:pPr lvl="1">
              <a:lnSpc>
                <a:spcPct val="100000"/>
              </a:lnSpc>
              <a:spcAft>
                <a:spcPts val="600"/>
              </a:spcAft>
            </a:pPr>
            <a:r>
              <a:rPr lang="en-GB" sz="800" dirty="0">
                <a:latin typeface="Arial" panose="020B0604020202020204" pitchFamily="34" charset="0"/>
                <a:cs typeface="Arial" panose="020B0604020202020204" pitchFamily="34" charset="0"/>
              </a:rPr>
              <a:t>Source: Factset</a:t>
            </a:r>
          </a:p>
        </p:txBody>
      </p:sp>
      <p:sp>
        <p:nvSpPr>
          <p:cNvPr id="16" name="Text Placeholder 6">
            <a:extLst>
              <a:ext uri="{FF2B5EF4-FFF2-40B4-BE49-F238E27FC236}">
                <a16:creationId xmlns:a16="http://schemas.microsoft.com/office/drawing/2014/main" id="{640DE6E7-33BF-48AD-BDD0-DAA6D9129628}"/>
              </a:ext>
            </a:extLst>
          </p:cNvPr>
          <p:cNvSpPr txBox="1">
            <a:spLocks/>
          </p:cNvSpPr>
          <p:nvPr/>
        </p:nvSpPr>
        <p:spPr>
          <a:xfrm>
            <a:off x="8290412" y="3854453"/>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4</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The difference in prices relative to earnings forecasts for the next 12 months (‘forward PEs’) for large verses small and mid-sized companies has widened substantially over the past few years.</a:t>
            </a:r>
          </a:p>
          <a:p>
            <a:pPr lvl="1">
              <a:lnSpc>
                <a:spcPct val="100000"/>
              </a:lnSpc>
              <a:spcAft>
                <a:spcPts val="600"/>
              </a:spcAft>
            </a:pPr>
            <a:r>
              <a:rPr lang="en-GB" sz="800" dirty="0">
                <a:latin typeface="Arial" panose="020B0604020202020204" pitchFamily="34" charset="0"/>
                <a:cs typeface="Arial" panose="020B0604020202020204" pitchFamily="34" charset="0"/>
              </a:rPr>
              <a:t>Source: Factset, Rathbones</a:t>
            </a:r>
          </a:p>
        </p:txBody>
      </p:sp>
      <p:sp>
        <p:nvSpPr>
          <p:cNvPr id="5" name="Text Placeholder 5">
            <a:extLst>
              <a:ext uri="{FF2B5EF4-FFF2-40B4-BE49-F238E27FC236}">
                <a16:creationId xmlns:a16="http://schemas.microsoft.com/office/drawing/2014/main" id="{A91594AA-A55E-1E49-E50F-5E375586A4CC}"/>
              </a:ext>
            </a:extLst>
          </p:cNvPr>
          <p:cNvSpPr txBox="1">
            <a:spLocks/>
          </p:cNvSpPr>
          <p:nvPr/>
        </p:nvSpPr>
        <p:spPr>
          <a:xfrm>
            <a:off x="5116514" y="1248788"/>
            <a:ext cx="2992438" cy="148887"/>
          </a:xfrm>
          <a:prstGeom prst="rect">
            <a:avLst/>
          </a:prstGeom>
        </p:spPr>
        <p:txBody>
          <a:bodyPr vert="horz" wrap="square" lIns="0" tIns="0" rIns="0" bIns="0" rtlCol="0">
            <a:spAutoFit/>
          </a:bodyPr>
          <a:lstStyle>
            <a:lvl1pPr marL="0" indent="0" algn="l" defTabSz="727095" rtl="0" eaLnBrk="1" latinLnBrk="0" hangingPunct="1">
              <a:lnSpc>
                <a:spcPct val="98000"/>
              </a:lnSpc>
              <a:spcBef>
                <a:spcPts val="0"/>
              </a:spcBef>
              <a:buFont typeface="Arial" panose="020B0604020202020204" pitchFamily="34" charset="0"/>
              <a:buNone/>
              <a:defRPr sz="900" b="0" i="0" kern="1200" cap="all" baseline="0">
                <a:solidFill>
                  <a:schemeClr val="bg2"/>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lvl="3">
              <a:lnSpc>
                <a:spcPts val="1250"/>
              </a:lnSpc>
            </a:pPr>
            <a:r>
              <a:rPr lang="en-GB" sz="900" dirty="0">
                <a:solidFill>
                  <a:schemeClr val="bg2"/>
                </a:solidFill>
                <a:latin typeface="+mj-lt"/>
              </a:rPr>
              <a:t>Larger companies roared ahead last year</a:t>
            </a:r>
          </a:p>
        </p:txBody>
      </p:sp>
      <p:sp>
        <p:nvSpPr>
          <p:cNvPr id="6" name="Text Placeholder 8">
            <a:extLst>
              <a:ext uri="{FF2B5EF4-FFF2-40B4-BE49-F238E27FC236}">
                <a16:creationId xmlns:a16="http://schemas.microsoft.com/office/drawing/2014/main" id="{AC858D7C-F6D0-6EC3-CC55-4F17856BBDD2}"/>
              </a:ext>
            </a:extLst>
          </p:cNvPr>
          <p:cNvSpPr txBox="1">
            <a:spLocks/>
          </p:cNvSpPr>
          <p:nvPr/>
        </p:nvSpPr>
        <p:spPr>
          <a:xfrm>
            <a:off x="5112991"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lvl="3">
              <a:lnSpc>
                <a:spcPts val="1250"/>
              </a:lnSpc>
            </a:pPr>
            <a:r>
              <a:rPr lang="en-GB" sz="900" dirty="0">
                <a:solidFill>
                  <a:schemeClr val="bg2"/>
                </a:solidFill>
                <a:latin typeface="+mj-lt"/>
              </a:rPr>
              <a:t>Mind the gap in valuations</a:t>
            </a:r>
          </a:p>
        </p:txBody>
      </p:sp>
      <p:sp>
        <p:nvSpPr>
          <p:cNvPr id="14" name="Text Placeholder 2">
            <a:extLst>
              <a:ext uri="{FF2B5EF4-FFF2-40B4-BE49-F238E27FC236}">
                <a16:creationId xmlns:a16="http://schemas.microsoft.com/office/drawing/2014/main" id="{03522D9A-006A-35AF-EAD0-892D849E186C}"/>
              </a:ext>
            </a:extLst>
          </p:cNvPr>
          <p:cNvSpPr txBox="1">
            <a:spLocks/>
          </p:cNvSpPr>
          <p:nvPr/>
        </p:nvSpPr>
        <p:spPr>
          <a:xfrm>
            <a:off x="160746" y="6409637"/>
            <a:ext cx="7831598" cy="213456"/>
          </a:xfrm>
          <a:prstGeom prst="rect">
            <a:avLst/>
          </a:prstGeom>
          <a:ln w="3175">
            <a:noFill/>
          </a:ln>
        </p:spPr>
        <p:txBody>
          <a:bodyPr anchor="ctr" anchorCtr="0"/>
          <a:lstStyle>
            <a:defPPr>
              <a:defRPr lang="en-US"/>
            </a:defPPr>
            <a:lvl1pPr marR="0" lvl="0" eaLnBrk="0" latinLnBrk="0" hangingPunct="0">
              <a:spcBef>
                <a:spcPts val="0"/>
              </a:spcBef>
              <a:buClr>
                <a:schemeClr val="tx1"/>
              </a:buClr>
              <a:buSzTx/>
              <a:tabLst/>
              <a:defRPr kumimoji="0" sz="1200" b="1" i="0" u="none" strike="noStrike" cap="none" spc="0" normalizeH="0" baseline="0">
                <a:ln>
                  <a:noFill/>
                </a:ln>
                <a:effectLst/>
                <a:uLnTx/>
                <a:uFillTx/>
              </a:defRPr>
            </a:lvl1pPr>
          </a:lstStyle>
          <a:p>
            <a:r>
              <a:rPr lang="en-GB" sz="1100" dirty="0">
                <a:solidFill>
                  <a:schemeClr val="tx1">
                    <a:lumMod val="50000"/>
                  </a:schemeClr>
                </a:solidFill>
                <a:cs typeface="Arial" panose="020B0604020202020204" pitchFamily="34" charset="0"/>
              </a:rPr>
              <a:t>The value of investments and the income from them may go down as well as up and you may not get back your original investment. Past performance should not be seen as an indication of future performance</a:t>
            </a:r>
            <a:r>
              <a:rPr lang="en-US" sz="1100" dirty="0">
                <a:solidFill>
                  <a:schemeClr val="tx1">
                    <a:lumMod val="50000"/>
                  </a:schemeClr>
                </a:solidFill>
                <a:cs typeface="Arial" panose="020B0604020202020204" pitchFamily="34" charset="0"/>
              </a:rPr>
              <a:t>.</a:t>
            </a:r>
            <a:endParaRPr lang="en-GB" sz="1100" dirty="0">
              <a:solidFill>
                <a:schemeClr val="tx1">
                  <a:lumMod val="50000"/>
                </a:schemeClr>
              </a:solidFill>
              <a:cs typeface="Arial" panose="020B0604020202020204" pitchFamily="34" charset="0"/>
            </a:endParaRPr>
          </a:p>
        </p:txBody>
      </p:sp>
      <p:pic>
        <p:nvPicPr>
          <p:cNvPr id="12" name="Picture 11">
            <a:extLst>
              <a:ext uri="{FF2B5EF4-FFF2-40B4-BE49-F238E27FC236}">
                <a16:creationId xmlns:a16="http://schemas.microsoft.com/office/drawing/2014/main" id="{EE3E92E0-ED0C-E055-B24D-27825BB62100}"/>
              </a:ext>
            </a:extLst>
          </p:cNvPr>
          <p:cNvPicPr>
            <a:picLocks noChangeAspect="1"/>
          </p:cNvPicPr>
          <p:nvPr/>
        </p:nvPicPr>
        <p:blipFill>
          <a:blip r:embed="rId3"/>
          <a:stretch>
            <a:fillRect/>
          </a:stretch>
        </p:blipFill>
        <p:spPr>
          <a:xfrm>
            <a:off x="5089543" y="4130971"/>
            <a:ext cx="2933700" cy="1917700"/>
          </a:xfrm>
          <a:prstGeom prst="rect">
            <a:avLst/>
          </a:prstGeom>
        </p:spPr>
      </p:pic>
      <p:pic>
        <p:nvPicPr>
          <p:cNvPr id="9" name="Picture 8">
            <a:extLst>
              <a:ext uri="{FF2B5EF4-FFF2-40B4-BE49-F238E27FC236}">
                <a16:creationId xmlns:a16="http://schemas.microsoft.com/office/drawing/2014/main" id="{68B54489-EAD4-E887-2CED-44645C2AF2C1}"/>
              </a:ext>
            </a:extLst>
          </p:cNvPr>
          <p:cNvPicPr>
            <a:picLocks noChangeAspect="1"/>
          </p:cNvPicPr>
          <p:nvPr/>
        </p:nvPicPr>
        <p:blipFill>
          <a:blip r:embed="rId4"/>
          <a:stretch>
            <a:fillRect/>
          </a:stretch>
        </p:blipFill>
        <p:spPr>
          <a:xfrm>
            <a:off x="5089543" y="1549400"/>
            <a:ext cx="2933700" cy="1879600"/>
          </a:xfrm>
          <a:prstGeom prst="rect">
            <a:avLst/>
          </a:prstGeom>
        </p:spPr>
      </p:pic>
    </p:spTree>
    <p:extLst>
      <p:ext uri="{BB962C8B-B14F-4D97-AF65-F5344CB8AC3E}">
        <p14:creationId xmlns:p14="http://schemas.microsoft.com/office/powerpoint/2010/main" val="22194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66502-6134-4CFD-A1FA-13C0D80BD3F4}"/>
              </a:ext>
            </a:extLst>
          </p:cNvPr>
          <p:cNvSpPr>
            <a:spLocks noGrp="1"/>
          </p:cNvSpPr>
          <p:nvPr>
            <p:ph type="ftr" sz="quarter" idx="11"/>
          </p:nvPr>
        </p:nvSpPr>
        <p:spPr>
          <a:xfrm>
            <a:off x="232187" y="200884"/>
            <a:ext cx="6215517" cy="239809"/>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498B790D-AB94-4919-BD64-B92235EFCD0D}"/>
              </a:ext>
            </a:extLst>
          </p:cNvPr>
          <p:cNvSpPr>
            <a:spLocks noGrp="1"/>
          </p:cNvSpPr>
          <p:nvPr>
            <p:ph type="sldNum" sz="quarter" idx="12"/>
          </p:nvPr>
        </p:nvSpPr>
        <p:spPr/>
        <p:txBody>
          <a:bodyPr/>
          <a:lstStyle/>
          <a:p>
            <a:fld id="{91D568E7-61F5-D04E-995D-81EF41C01A2A}" type="slidenum">
              <a:rPr lang="en-GB" smtClean="0"/>
              <a:t>5</a:t>
            </a:fld>
            <a:endParaRPr lang="en-GB" dirty="0"/>
          </a:p>
        </p:txBody>
      </p:sp>
      <p:sp>
        <p:nvSpPr>
          <p:cNvPr id="4" name="Text Placeholder 3">
            <a:extLst>
              <a:ext uri="{FF2B5EF4-FFF2-40B4-BE49-F238E27FC236}">
                <a16:creationId xmlns:a16="http://schemas.microsoft.com/office/drawing/2014/main" id="{F48BF4B3-5BA9-48A8-A96F-CBB029DE65FD}"/>
              </a:ext>
            </a:extLst>
          </p:cNvPr>
          <p:cNvSpPr>
            <a:spLocks noGrp="1"/>
          </p:cNvSpPr>
          <p:nvPr>
            <p:ph type="body" sz="quarter" idx="13"/>
          </p:nvPr>
        </p:nvSpPr>
        <p:spPr>
          <a:xfrm>
            <a:off x="233742" y="1196975"/>
            <a:ext cx="4719258" cy="5262979"/>
          </a:xfrm>
        </p:spPr>
        <p:txBody>
          <a:bodyPr/>
          <a:lstStyle/>
          <a:p>
            <a:pPr>
              <a:lnSpc>
                <a:spcPct val="100000"/>
              </a:lnSpc>
              <a:spcAft>
                <a:spcPts val="1200"/>
              </a:spcAft>
            </a:pPr>
            <a:r>
              <a:rPr lang="en-GB" b="0" dirty="0">
                <a:latin typeface="+mn-lt"/>
              </a:rPr>
              <a:t>The American technology giants known as ‘The Magnificent Seven’ captured headlines in 2023 as they drove more than half of last year’s 24% gain in the US S&amp;P 500 index. Meanwhile, the focus on this narrow group of companies has detracted attention from other areas of the stock market that have been quietly doing very well. There are still more that appear to hold significant potential. </a:t>
            </a:r>
          </a:p>
          <a:p>
            <a:pPr>
              <a:lnSpc>
                <a:spcPct val="100000"/>
              </a:lnSpc>
              <a:spcAft>
                <a:spcPts val="1200"/>
              </a:spcAft>
            </a:pPr>
            <a:r>
              <a:rPr lang="en-GB" b="0" dirty="0">
                <a:latin typeface="+mn-lt"/>
              </a:rPr>
              <a:t>A narrow band of 11 companies, dubbed the ‘Granolas’ by investment bank Goldman Sachs, enjoyed strong outperformance against the wider Stoxx Europe 600 index in 2023 (figure 5). They are GSK, Roche, ASML, Nestle, Novartis, Novo Nordisk, L’Oreal, LVMH, AstraZeneca, SAP and Sanofi – a far more eclectic collection than the Magnificent Seven, spanning diverse sectors. This strong performance has also helped European stocks start to catch up with the US as global equity gains have broadened out this year (figure 6). </a:t>
            </a:r>
          </a:p>
          <a:p>
            <a:pPr>
              <a:lnSpc>
                <a:spcPct val="100000"/>
              </a:lnSpc>
              <a:spcAft>
                <a:spcPts val="1200"/>
              </a:spcAft>
            </a:pPr>
            <a:r>
              <a:rPr lang="en-GB" b="0" dirty="0">
                <a:latin typeface="+mn-lt"/>
              </a:rPr>
              <a:t>Another exciting avenue of growth has emerged in treating obesity through the development of semaglutide weight-loss medicines by Novo Nordisk of Denmark and its US rival Eli Lilly, with impressive results. While there are side-effects, significant weight loss and reductions in weight-related cardiac and other problems have created a significant commercial opportunity. </a:t>
            </a:r>
          </a:p>
          <a:p>
            <a:pPr>
              <a:lnSpc>
                <a:spcPct val="100000"/>
              </a:lnSpc>
              <a:spcAft>
                <a:spcPts val="1200"/>
              </a:spcAft>
            </a:pPr>
            <a:r>
              <a:rPr lang="en-GB" b="0" dirty="0">
                <a:latin typeface="+mn-lt"/>
              </a:rPr>
              <a:t>Clean energy is one area that has lagged over the last couple of years, though it still has potential. Europe has some world-leading businesses across renewable electricity generation and lower-carbon utilities. The transition to clean energy is a global shift that could support growth in these companies for many years to come.</a:t>
            </a:r>
          </a:p>
        </p:txBody>
      </p:sp>
      <p:sp>
        <p:nvSpPr>
          <p:cNvPr id="7" name="Text Placeholder 6">
            <a:extLst>
              <a:ext uri="{FF2B5EF4-FFF2-40B4-BE49-F238E27FC236}">
                <a16:creationId xmlns:a16="http://schemas.microsoft.com/office/drawing/2014/main" id="{D75274EB-FF6F-44B4-9CBC-CB5ECFB8FC53}"/>
              </a:ext>
            </a:extLst>
          </p:cNvPr>
          <p:cNvSpPr>
            <a:spLocks noGrp="1"/>
          </p:cNvSpPr>
          <p:nvPr>
            <p:ph type="body" sz="quarter" idx="18"/>
          </p:nvPr>
        </p:nvSpPr>
        <p:spPr>
          <a:xfrm>
            <a:off x="233742" y="483382"/>
            <a:ext cx="6213962" cy="135743"/>
          </a:xfrm>
        </p:spPr>
        <p:txBody>
          <a:bodyPr/>
          <a:lstStyle/>
          <a:p>
            <a:r>
              <a:rPr lang="en-GB" dirty="0"/>
              <a:t>3. Unsung heroes</a:t>
            </a:r>
          </a:p>
        </p:txBody>
      </p:sp>
      <p:sp>
        <p:nvSpPr>
          <p:cNvPr id="8" name="Title 7">
            <a:extLst>
              <a:ext uri="{FF2B5EF4-FFF2-40B4-BE49-F238E27FC236}">
                <a16:creationId xmlns:a16="http://schemas.microsoft.com/office/drawing/2014/main" id="{08B83716-C769-4F27-835E-DB29464A9D66}"/>
              </a:ext>
            </a:extLst>
          </p:cNvPr>
          <p:cNvSpPr>
            <a:spLocks noGrp="1"/>
          </p:cNvSpPr>
          <p:nvPr>
            <p:ph type="title"/>
          </p:nvPr>
        </p:nvSpPr>
        <p:spPr>
          <a:xfrm>
            <a:off x="229727" y="640923"/>
            <a:ext cx="9441810" cy="283154"/>
          </a:xfrm>
        </p:spPr>
        <p:txBody>
          <a:bodyPr/>
          <a:lstStyle/>
          <a:p>
            <a:r>
              <a:rPr lang="en-GB" dirty="0"/>
              <a:t>the magnificent seven are not the only stock market stars</a:t>
            </a:r>
          </a:p>
        </p:txBody>
      </p:sp>
      <p:sp>
        <p:nvSpPr>
          <p:cNvPr id="15" name="Text Placeholder 6">
            <a:extLst>
              <a:ext uri="{FF2B5EF4-FFF2-40B4-BE49-F238E27FC236}">
                <a16:creationId xmlns:a16="http://schemas.microsoft.com/office/drawing/2014/main" id="{59520E82-B174-4550-8414-93F5752609D6}"/>
              </a:ext>
            </a:extLst>
          </p:cNvPr>
          <p:cNvSpPr txBox="1">
            <a:spLocks/>
          </p:cNvSpPr>
          <p:nvPr/>
        </p:nvSpPr>
        <p:spPr>
          <a:xfrm>
            <a:off x="8291513" y="1211106"/>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5</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This narrow band of companies – GSK, Roche, ASML, Nestle, Novartis, Novo Nordisk, L’Oreal, LVMH, AstraZeneca, SAP and Sanofi – raced ahead of the rest of the European stock market in 2023.</a:t>
            </a:r>
          </a:p>
          <a:p>
            <a:pPr lvl="1">
              <a:lnSpc>
                <a:spcPct val="100000"/>
              </a:lnSpc>
              <a:spcAft>
                <a:spcPts val="600"/>
              </a:spcAft>
            </a:pPr>
            <a:r>
              <a:rPr lang="en-GB" sz="800" dirty="0">
                <a:latin typeface="Arial" panose="020B0604020202020204" pitchFamily="34" charset="0"/>
                <a:cs typeface="Arial" panose="020B0604020202020204" pitchFamily="34" charset="0"/>
              </a:rPr>
              <a:t>Source: Factset, Rathbones</a:t>
            </a:r>
          </a:p>
        </p:txBody>
      </p:sp>
      <p:sp>
        <p:nvSpPr>
          <p:cNvPr id="16" name="Text Placeholder 6">
            <a:extLst>
              <a:ext uri="{FF2B5EF4-FFF2-40B4-BE49-F238E27FC236}">
                <a16:creationId xmlns:a16="http://schemas.microsoft.com/office/drawing/2014/main" id="{640DE6E7-33BF-48AD-BDD0-DAA6D9129628}"/>
              </a:ext>
            </a:extLst>
          </p:cNvPr>
          <p:cNvSpPr txBox="1">
            <a:spLocks/>
          </p:cNvSpPr>
          <p:nvPr/>
        </p:nvSpPr>
        <p:spPr>
          <a:xfrm>
            <a:off x="8290412" y="3854453"/>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6</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After US tech giants dominated returns last year, gains are broadening out as recession fears recede further.</a:t>
            </a:r>
          </a:p>
          <a:p>
            <a:pPr lvl="1">
              <a:lnSpc>
                <a:spcPct val="100000"/>
              </a:lnSpc>
              <a:spcAft>
                <a:spcPts val="600"/>
              </a:spcAft>
            </a:pPr>
            <a:r>
              <a:rPr lang="en-GB" sz="800" dirty="0">
                <a:latin typeface="Arial" panose="020B0604020202020204" pitchFamily="34" charset="0"/>
                <a:cs typeface="Arial" panose="020B0604020202020204" pitchFamily="34" charset="0"/>
              </a:rPr>
              <a:t>Source: Factset, Rathbones</a:t>
            </a:r>
          </a:p>
        </p:txBody>
      </p:sp>
      <p:sp>
        <p:nvSpPr>
          <p:cNvPr id="5" name="Text Placeholder 5">
            <a:extLst>
              <a:ext uri="{FF2B5EF4-FFF2-40B4-BE49-F238E27FC236}">
                <a16:creationId xmlns:a16="http://schemas.microsoft.com/office/drawing/2014/main" id="{0144F00E-700B-6E37-7024-50E807A001FC}"/>
              </a:ext>
            </a:extLst>
          </p:cNvPr>
          <p:cNvSpPr txBox="1">
            <a:spLocks/>
          </p:cNvSpPr>
          <p:nvPr/>
        </p:nvSpPr>
        <p:spPr>
          <a:xfrm>
            <a:off x="5116514" y="1248788"/>
            <a:ext cx="2992438" cy="271485"/>
          </a:xfrm>
          <a:prstGeom prst="rect">
            <a:avLst/>
          </a:prstGeom>
        </p:spPr>
        <p:txBody>
          <a:bodyPr vert="horz" wrap="square" lIns="0" tIns="0" rIns="0" bIns="0" rtlCol="0">
            <a:spAutoFit/>
          </a:bodyPr>
          <a:lstStyle>
            <a:lvl1pPr marL="0" indent="0" algn="l" defTabSz="727095" rtl="0" eaLnBrk="1" latinLnBrk="0" hangingPunct="1">
              <a:lnSpc>
                <a:spcPct val="98000"/>
              </a:lnSpc>
              <a:spcBef>
                <a:spcPts val="0"/>
              </a:spcBef>
              <a:buFont typeface="Arial" panose="020B0604020202020204" pitchFamily="34" charset="0"/>
              <a:buNone/>
              <a:defRPr sz="900" b="0" i="0" kern="1200" cap="all" baseline="0">
                <a:solidFill>
                  <a:schemeClr val="bg2"/>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r>
              <a:rPr lang="en-GB" cap="none" dirty="0"/>
              <a:t>Strong gains for the ‘Granolas’</a:t>
            </a:r>
          </a:p>
          <a:p>
            <a:r>
              <a:rPr lang="en-GB" cap="none" dirty="0"/>
              <a:t>1 Jan 2023 = 100</a:t>
            </a:r>
            <a:endParaRPr lang="en-US" sz="900" b="0" cap="none" dirty="0">
              <a:solidFill>
                <a:schemeClr val="bg2"/>
              </a:solidFill>
            </a:endParaRPr>
          </a:p>
        </p:txBody>
      </p:sp>
      <p:sp>
        <p:nvSpPr>
          <p:cNvPr id="6" name="Text Placeholder 8">
            <a:extLst>
              <a:ext uri="{FF2B5EF4-FFF2-40B4-BE49-F238E27FC236}">
                <a16:creationId xmlns:a16="http://schemas.microsoft.com/office/drawing/2014/main" id="{0647114B-7F48-C5AD-D2AC-F61038AF2C09}"/>
              </a:ext>
            </a:extLst>
          </p:cNvPr>
          <p:cNvSpPr txBox="1">
            <a:spLocks/>
          </p:cNvSpPr>
          <p:nvPr/>
        </p:nvSpPr>
        <p:spPr>
          <a:xfrm>
            <a:off x="5112991"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r>
              <a:rPr lang="en-US" sz="900" b="0" dirty="0">
                <a:solidFill>
                  <a:schemeClr val="bg2"/>
                </a:solidFill>
              </a:rPr>
              <a:t>Europe vs the US</a:t>
            </a:r>
          </a:p>
        </p:txBody>
      </p:sp>
      <p:sp>
        <p:nvSpPr>
          <p:cNvPr id="10" name="Text Placeholder 2">
            <a:extLst>
              <a:ext uri="{FF2B5EF4-FFF2-40B4-BE49-F238E27FC236}">
                <a16:creationId xmlns:a16="http://schemas.microsoft.com/office/drawing/2014/main" id="{350B6455-F1BC-82D4-EA4E-BBB975E7B2A9}"/>
              </a:ext>
            </a:extLst>
          </p:cNvPr>
          <p:cNvSpPr txBox="1">
            <a:spLocks/>
          </p:cNvSpPr>
          <p:nvPr/>
        </p:nvSpPr>
        <p:spPr>
          <a:xfrm>
            <a:off x="160746" y="6409637"/>
            <a:ext cx="7831598" cy="213456"/>
          </a:xfrm>
          <a:prstGeom prst="rect">
            <a:avLst/>
          </a:prstGeom>
          <a:ln w="3175">
            <a:noFill/>
          </a:ln>
        </p:spPr>
        <p:txBody>
          <a:bodyPr anchor="ctr" anchorCtr="0"/>
          <a:lstStyle>
            <a:defPPr>
              <a:defRPr lang="en-US"/>
            </a:defPPr>
            <a:lvl1pPr marR="0" lvl="0" eaLnBrk="0" latinLnBrk="0" hangingPunct="0">
              <a:spcBef>
                <a:spcPts val="0"/>
              </a:spcBef>
              <a:buClr>
                <a:schemeClr val="tx1"/>
              </a:buClr>
              <a:buSzTx/>
              <a:tabLst/>
              <a:defRPr kumimoji="0" sz="1200" b="1" i="0" u="none" strike="noStrike" cap="none" spc="0" normalizeH="0" baseline="0">
                <a:ln>
                  <a:noFill/>
                </a:ln>
                <a:effectLst/>
                <a:uLnTx/>
                <a:uFillTx/>
              </a:defRPr>
            </a:lvl1pPr>
          </a:lstStyle>
          <a:p>
            <a:r>
              <a:rPr lang="en-GB" sz="1100" dirty="0">
                <a:solidFill>
                  <a:schemeClr val="tx1">
                    <a:lumMod val="50000"/>
                  </a:schemeClr>
                </a:solidFill>
                <a:cs typeface="Arial" panose="020B0604020202020204" pitchFamily="34" charset="0"/>
              </a:rPr>
              <a:t>The value of investments and the income from them may go down as well as up and you may not get back your original investment. Past performance should not be seen as an indication of future performance</a:t>
            </a:r>
            <a:r>
              <a:rPr lang="en-US" sz="1100" dirty="0">
                <a:solidFill>
                  <a:schemeClr val="tx1">
                    <a:lumMod val="50000"/>
                  </a:schemeClr>
                </a:solidFill>
                <a:cs typeface="Arial" panose="020B0604020202020204" pitchFamily="34" charset="0"/>
              </a:rPr>
              <a:t>.</a:t>
            </a:r>
            <a:endParaRPr lang="en-GB" sz="1100" dirty="0">
              <a:solidFill>
                <a:schemeClr val="tx1">
                  <a:lumMod val="50000"/>
                </a:schemeClr>
              </a:solidFill>
              <a:cs typeface="Arial" panose="020B0604020202020204" pitchFamily="34" charset="0"/>
            </a:endParaRPr>
          </a:p>
        </p:txBody>
      </p:sp>
      <p:pic>
        <p:nvPicPr>
          <p:cNvPr id="13" name="Picture 12">
            <a:extLst>
              <a:ext uri="{FF2B5EF4-FFF2-40B4-BE49-F238E27FC236}">
                <a16:creationId xmlns:a16="http://schemas.microsoft.com/office/drawing/2014/main" id="{C60D91CA-DB37-9EF0-F57D-6A84F3045423}"/>
              </a:ext>
            </a:extLst>
          </p:cNvPr>
          <p:cNvPicPr>
            <a:picLocks noChangeAspect="1"/>
          </p:cNvPicPr>
          <p:nvPr/>
        </p:nvPicPr>
        <p:blipFill>
          <a:blip r:embed="rId3"/>
          <a:stretch>
            <a:fillRect/>
          </a:stretch>
        </p:blipFill>
        <p:spPr>
          <a:xfrm>
            <a:off x="5099976" y="4237248"/>
            <a:ext cx="2908300" cy="1854200"/>
          </a:xfrm>
          <a:prstGeom prst="rect">
            <a:avLst/>
          </a:prstGeom>
        </p:spPr>
      </p:pic>
      <p:pic>
        <p:nvPicPr>
          <p:cNvPr id="11" name="Picture 10">
            <a:extLst>
              <a:ext uri="{FF2B5EF4-FFF2-40B4-BE49-F238E27FC236}">
                <a16:creationId xmlns:a16="http://schemas.microsoft.com/office/drawing/2014/main" id="{CBFB55B7-3CBF-6ACF-6A3B-A97AA4324631}"/>
              </a:ext>
            </a:extLst>
          </p:cNvPr>
          <p:cNvPicPr>
            <a:picLocks noChangeAspect="1"/>
          </p:cNvPicPr>
          <p:nvPr/>
        </p:nvPicPr>
        <p:blipFill>
          <a:blip r:embed="rId4"/>
          <a:stretch>
            <a:fillRect/>
          </a:stretch>
        </p:blipFill>
        <p:spPr>
          <a:xfrm>
            <a:off x="5106112" y="1590717"/>
            <a:ext cx="2921000" cy="1879600"/>
          </a:xfrm>
          <a:prstGeom prst="rect">
            <a:avLst/>
          </a:prstGeom>
        </p:spPr>
      </p:pic>
    </p:spTree>
    <p:extLst>
      <p:ext uri="{BB962C8B-B14F-4D97-AF65-F5344CB8AC3E}">
        <p14:creationId xmlns:p14="http://schemas.microsoft.com/office/powerpoint/2010/main" val="409427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66502-6134-4CFD-A1FA-13C0D80BD3F4}"/>
              </a:ext>
            </a:extLst>
          </p:cNvPr>
          <p:cNvSpPr>
            <a:spLocks noGrp="1"/>
          </p:cNvSpPr>
          <p:nvPr>
            <p:ph type="ftr" sz="quarter" idx="11"/>
          </p:nvPr>
        </p:nvSpPr>
        <p:spPr>
          <a:xfrm>
            <a:off x="232187" y="200884"/>
            <a:ext cx="6215517" cy="119905"/>
          </a:xfrm>
        </p:spPr>
        <p:txBody>
          <a:bodyPr/>
          <a:lstStyle/>
          <a:p>
            <a:r>
              <a:rPr lang="en-GB" dirty="0"/>
              <a:t>Rathbones Investment Management</a:t>
            </a:r>
          </a:p>
        </p:txBody>
      </p:sp>
      <p:sp>
        <p:nvSpPr>
          <p:cNvPr id="3" name="Slide Number Placeholder 2">
            <a:extLst>
              <a:ext uri="{FF2B5EF4-FFF2-40B4-BE49-F238E27FC236}">
                <a16:creationId xmlns:a16="http://schemas.microsoft.com/office/drawing/2014/main" id="{498B790D-AB94-4919-BD64-B92235EFCD0D}"/>
              </a:ext>
            </a:extLst>
          </p:cNvPr>
          <p:cNvSpPr>
            <a:spLocks noGrp="1"/>
          </p:cNvSpPr>
          <p:nvPr>
            <p:ph type="sldNum" sz="quarter" idx="12"/>
          </p:nvPr>
        </p:nvSpPr>
        <p:spPr/>
        <p:txBody>
          <a:bodyPr/>
          <a:lstStyle/>
          <a:p>
            <a:fld id="{91D568E7-61F5-D04E-995D-81EF41C01A2A}" type="slidenum">
              <a:rPr lang="en-GB" smtClean="0"/>
              <a:t>6</a:t>
            </a:fld>
            <a:endParaRPr lang="en-GB" dirty="0"/>
          </a:p>
        </p:txBody>
      </p:sp>
      <p:sp>
        <p:nvSpPr>
          <p:cNvPr id="4" name="Text Placeholder 3">
            <a:extLst>
              <a:ext uri="{FF2B5EF4-FFF2-40B4-BE49-F238E27FC236}">
                <a16:creationId xmlns:a16="http://schemas.microsoft.com/office/drawing/2014/main" id="{F48BF4B3-5BA9-48A8-A96F-CBB029DE65FD}"/>
              </a:ext>
            </a:extLst>
          </p:cNvPr>
          <p:cNvSpPr>
            <a:spLocks noGrp="1"/>
          </p:cNvSpPr>
          <p:nvPr>
            <p:ph type="body" sz="quarter" idx="13"/>
          </p:nvPr>
        </p:nvSpPr>
        <p:spPr>
          <a:xfrm>
            <a:off x="233742" y="1196975"/>
            <a:ext cx="4719258" cy="5232202"/>
          </a:xfrm>
        </p:spPr>
        <p:txBody>
          <a:bodyPr/>
          <a:lstStyle/>
          <a:p>
            <a:pPr>
              <a:lnSpc>
                <a:spcPct val="100000"/>
              </a:lnSpc>
              <a:spcAft>
                <a:spcPts val="1200"/>
              </a:spcAft>
            </a:pPr>
            <a:r>
              <a:rPr lang="en-GB" b="0" dirty="0">
                <a:latin typeface="+mn-lt"/>
              </a:rPr>
              <a:t>Slowing economic growth and rising geopolitical risk have made China an unattractive destination for investment. That’s set the spotlight on India – the world’s most populous nation, with a recent track record of strong growth and better relations with the West. </a:t>
            </a:r>
          </a:p>
          <a:p>
            <a:pPr>
              <a:lnSpc>
                <a:spcPct val="100000"/>
              </a:lnSpc>
              <a:spcAft>
                <a:spcPts val="1200"/>
              </a:spcAft>
            </a:pPr>
            <a:r>
              <a:rPr lang="en-GB" b="0" dirty="0">
                <a:latin typeface="+mn-lt"/>
              </a:rPr>
              <a:t>Our analysis suggests India may grow much faster than any other large economy over the next decade. However, investors should tread carefully when trying to tap into this positive story. Strong economic growth is contingent on further progress in some key policy areas. And in aggregate, an awful lot of good news is already priced into India’s stock market. Caution, and a more selective approach than simply buying the whole market, are warranted.</a:t>
            </a:r>
          </a:p>
          <a:p>
            <a:pPr>
              <a:lnSpc>
                <a:spcPct val="100000"/>
              </a:lnSpc>
              <a:spcAft>
                <a:spcPts val="1200"/>
              </a:spcAft>
            </a:pPr>
            <a:r>
              <a:rPr lang="en-GB" b="0" dirty="0">
                <a:latin typeface="+mn-lt"/>
              </a:rPr>
              <a:t>There is a variable that determines the contribution of labour to GDP – the share of the working-age population (figure 7) that participates in the labour force (those in or looking for work). In India, that rate is particularly low for women. Prime Minister Narendra Modi has set a goal of 50% female participation by 2047. </a:t>
            </a:r>
          </a:p>
          <a:p>
            <a:pPr>
              <a:lnSpc>
                <a:spcPct val="100000"/>
              </a:lnSpc>
              <a:spcAft>
                <a:spcPts val="1200"/>
              </a:spcAft>
            </a:pPr>
            <a:r>
              <a:rPr lang="en-GB" b="0" dirty="0">
                <a:latin typeface="+mn-lt"/>
              </a:rPr>
              <a:t>Overseas companies benefiting from India’s economic growth could be another route for investors to gain exposure at more attractive prices. Even if returns aren’t as impressive as over the past decade, Indian stocks may still provide some useful diversification. </a:t>
            </a:r>
          </a:p>
          <a:p>
            <a:pPr>
              <a:lnSpc>
                <a:spcPct val="100000"/>
              </a:lnSpc>
              <a:spcAft>
                <a:spcPts val="1200"/>
              </a:spcAft>
            </a:pPr>
            <a:r>
              <a:rPr lang="en-GB" b="0" dirty="0">
                <a:latin typeface="+mn-lt"/>
              </a:rPr>
              <a:t>The profits of Indian companies, which are largely earned at home, are likely to grow faster than those of their peers in most other major markets. But currently the price you pay to access them is high relative to history and to the rest of the world (figure 8).</a:t>
            </a:r>
          </a:p>
        </p:txBody>
      </p:sp>
      <p:sp>
        <p:nvSpPr>
          <p:cNvPr id="7" name="Text Placeholder 6">
            <a:extLst>
              <a:ext uri="{FF2B5EF4-FFF2-40B4-BE49-F238E27FC236}">
                <a16:creationId xmlns:a16="http://schemas.microsoft.com/office/drawing/2014/main" id="{D75274EB-FF6F-44B4-9CBC-CB5ECFB8FC53}"/>
              </a:ext>
            </a:extLst>
          </p:cNvPr>
          <p:cNvSpPr>
            <a:spLocks noGrp="1"/>
          </p:cNvSpPr>
          <p:nvPr>
            <p:ph type="body" sz="quarter" idx="18"/>
          </p:nvPr>
        </p:nvSpPr>
        <p:spPr>
          <a:xfrm>
            <a:off x="233742" y="483382"/>
            <a:ext cx="6213962" cy="135743"/>
          </a:xfrm>
        </p:spPr>
        <p:txBody>
          <a:bodyPr/>
          <a:lstStyle/>
          <a:p>
            <a:r>
              <a:rPr lang="en-GB" dirty="0"/>
              <a:t>4. Catching up with china</a:t>
            </a:r>
          </a:p>
        </p:txBody>
      </p:sp>
      <p:sp>
        <p:nvSpPr>
          <p:cNvPr id="8" name="Title 7">
            <a:extLst>
              <a:ext uri="{FF2B5EF4-FFF2-40B4-BE49-F238E27FC236}">
                <a16:creationId xmlns:a16="http://schemas.microsoft.com/office/drawing/2014/main" id="{08B83716-C769-4F27-835E-DB29464A9D66}"/>
              </a:ext>
            </a:extLst>
          </p:cNvPr>
          <p:cNvSpPr>
            <a:spLocks noGrp="1"/>
          </p:cNvSpPr>
          <p:nvPr>
            <p:ph type="title"/>
          </p:nvPr>
        </p:nvSpPr>
        <p:spPr>
          <a:xfrm>
            <a:off x="229727" y="640923"/>
            <a:ext cx="9441810" cy="283154"/>
          </a:xfrm>
        </p:spPr>
        <p:txBody>
          <a:bodyPr/>
          <a:lstStyle/>
          <a:p>
            <a:r>
              <a:rPr lang="en-GB" dirty="0"/>
              <a:t>Can India meet optimistic growth expectations?</a:t>
            </a:r>
          </a:p>
        </p:txBody>
      </p:sp>
      <p:sp>
        <p:nvSpPr>
          <p:cNvPr id="15" name="Text Placeholder 6">
            <a:extLst>
              <a:ext uri="{FF2B5EF4-FFF2-40B4-BE49-F238E27FC236}">
                <a16:creationId xmlns:a16="http://schemas.microsoft.com/office/drawing/2014/main" id="{59520E82-B174-4550-8414-93F5752609D6}"/>
              </a:ext>
            </a:extLst>
          </p:cNvPr>
          <p:cNvSpPr txBox="1">
            <a:spLocks/>
          </p:cNvSpPr>
          <p:nvPr/>
        </p:nvSpPr>
        <p:spPr>
          <a:xfrm>
            <a:off x="8291513" y="1211106"/>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7</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UN projections for working age-population show India bucking a global trend of a shrinking workforces. This especially contrasts with China’s expected steep decline.</a:t>
            </a:r>
          </a:p>
          <a:p>
            <a:pPr lvl="1">
              <a:lnSpc>
                <a:spcPct val="100000"/>
              </a:lnSpc>
              <a:spcAft>
                <a:spcPts val="600"/>
              </a:spcAft>
            </a:pPr>
            <a:r>
              <a:rPr lang="en-GB" sz="800" dirty="0">
                <a:latin typeface="Arial" panose="020B0604020202020204" pitchFamily="34" charset="0"/>
                <a:cs typeface="Arial" panose="020B0604020202020204" pitchFamily="34" charset="0"/>
              </a:rPr>
              <a:t>Source: UN</a:t>
            </a:r>
          </a:p>
        </p:txBody>
      </p:sp>
      <p:sp>
        <p:nvSpPr>
          <p:cNvPr id="16" name="Text Placeholder 6">
            <a:extLst>
              <a:ext uri="{FF2B5EF4-FFF2-40B4-BE49-F238E27FC236}">
                <a16:creationId xmlns:a16="http://schemas.microsoft.com/office/drawing/2014/main" id="{640DE6E7-33BF-48AD-BDD0-DAA6D9129628}"/>
              </a:ext>
            </a:extLst>
          </p:cNvPr>
          <p:cNvSpPr txBox="1">
            <a:spLocks/>
          </p:cNvSpPr>
          <p:nvPr/>
        </p:nvSpPr>
        <p:spPr>
          <a:xfrm>
            <a:off x="8290412" y="3854453"/>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8</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Share prices in India are high relative to forecasted earnings over the next 12 months, and amongst the highest in the world.</a:t>
            </a:r>
          </a:p>
          <a:p>
            <a:pPr lvl="1">
              <a:lnSpc>
                <a:spcPct val="100000"/>
              </a:lnSpc>
              <a:spcAft>
                <a:spcPts val="600"/>
              </a:spcAft>
            </a:pPr>
            <a:r>
              <a:rPr lang="en-GB" sz="800" dirty="0">
                <a:latin typeface="Arial" panose="020B0604020202020204" pitchFamily="34" charset="0"/>
                <a:cs typeface="Arial" panose="020B0604020202020204" pitchFamily="34" charset="0"/>
              </a:rPr>
              <a:t>Source: LSEG, Rathbones</a:t>
            </a:r>
          </a:p>
        </p:txBody>
      </p:sp>
      <p:sp>
        <p:nvSpPr>
          <p:cNvPr id="19" name="Text Placeholder 8">
            <a:extLst>
              <a:ext uri="{FF2B5EF4-FFF2-40B4-BE49-F238E27FC236}">
                <a16:creationId xmlns:a16="http://schemas.microsoft.com/office/drawing/2014/main" id="{2371D3F2-706B-4E28-B2A5-EF66F39DD959}"/>
              </a:ext>
            </a:extLst>
          </p:cNvPr>
          <p:cNvSpPr txBox="1">
            <a:spLocks/>
          </p:cNvSpPr>
          <p:nvPr/>
        </p:nvSpPr>
        <p:spPr>
          <a:xfrm>
            <a:off x="5112991"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endParaRPr lang="en-US" sz="900" b="0" dirty="0">
              <a:solidFill>
                <a:schemeClr val="bg2"/>
              </a:solidFill>
            </a:endParaRPr>
          </a:p>
        </p:txBody>
      </p:sp>
      <p:sp>
        <p:nvSpPr>
          <p:cNvPr id="9" name="Text Placeholder 5">
            <a:extLst>
              <a:ext uri="{FF2B5EF4-FFF2-40B4-BE49-F238E27FC236}">
                <a16:creationId xmlns:a16="http://schemas.microsoft.com/office/drawing/2014/main" id="{36FEC6CC-2647-DA7D-83F9-751C4DB45A25}"/>
              </a:ext>
            </a:extLst>
          </p:cNvPr>
          <p:cNvSpPr txBox="1">
            <a:spLocks/>
          </p:cNvSpPr>
          <p:nvPr/>
        </p:nvSpPr>
        <p:spPr>
          <a:xfrm>
            <a:off x="5113912" y="1251513"/>
            <a:ext cx="2992438" cy="156261"/>
          </a:xfrm>
          <a:prstGeom prst="rect">
            <a:avLst/>
          </a:prstGeom>
        </p:spPr>
        <p:txBody>
          <a:bodyPr vert="horz" wrap="square" lIns="0" tIns="0" rIns="0" bIns="0" rtlCol="0">
            <a:spAutoFit/>
          </a:bodyPr>
          <a:lstStyle>
            <a:lvl1pPr marL="0" indent="0" algn="l" defTabSz="727095" rtl="0" eaLnBrk="1" latinLnBrk="0" hangingPunct="1">
              <a:lnSpc>
                <a:spcPct val="98000"/>
              </a:lnSpc>
              <a:spcBef>
                <a:spcPts val="0"/>
              </a:spcBef>
              <a:buFont typeface="Arial" panose="020B0604020202020204" pitchFamily="34" charset="0"/>
              <a:buNone/>
              <a:defRPr sz="900" b="0" i="0" kern="1200" cap="all" baseline="0">
                <a:solidFill>
                  <a:schemeClr val="bg2"/>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lvl="3">
              <a:lnSpc>
                <a:spcPts val="1250"/>
              </a:lnSpc>
            </a:pPr>
            <a:r>
              <a:rPr lang="en-GB" sz="900" dirty="0">
                <a:solidFill>
                  <a:schemeClr val="bg2"/>
                </a:solidFill>
                <a:latin typeface="+mj-lt"/>
              </a:rPr>
              <a:t>Working age population projections (millions)</a:t>
            </a:r>
          </a:p>
        </p:txBody>
      </p:sp>
      <p:sp>
        <p:nvSpPr>
          <p:cNvPr id="10" name="Text Placeholder 8">
            <a:extLst>
              <a:ext uri="{FF2B5EF4-FFF2-40B4-BE49-F238E27FC236}">
                <a16:creationId xmlns:a16="http://schemas.microsoft.com/office/drawing/2014/main" id="{1984F365-0D31-73AC-8D04-A32BBEE9E69A}"/>
              </a:ext>
            </a:extLst>
          </p:cNvPr>
          <p:cNvSpPr txBox="1">
            <a:spLocks/>
          </p:cNvSpPr>
          <p:nvPr/>
        </p:nvSpPr>
        <p:spPr>
          <a:xfrm>
            <a:off x="5111310"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r>
              <a:rPr lang="en-GB" sz="900" b="0" dirty="0">
                <a:solidFill>
                  <a:schemeClr val="bg2"/>
                </a:solidFill>
              </a:rPr>
              <a:t>Prices are high in India relative to earnings </a:t>
            </a:r>
            <a:endParaRPr lang="en-US" sz="900" b="0" dirty="0">
              <a:solidFill>
                <a:schemeClr val="bg2"/>
              </a:solidFill>
            </a:endParaRPr>
          </a:p>
        </p:txBody>
      </p:sp>
      <p:sp>
        <p:nvSpPr>
          <p:cNvPr id="6" name="Text Placeholder 2">
            <a:extLst>
              <a:ext uri="{FF2B5EF4-FFF2-40B4-BE49-F238E27FC236}">
                <a16:creationId xmlns:a16="http://schemas.microsoft.com/office/drawing/2014/main" id="{65B3097F-B721-100B-D4C5-4663A91906EB}"/>
              </a:ext>
            </a:extLst>
          </p:cNvPr>
          <p:cNvSpPr txBox="1">
            <a:spLocks/>
          </p:cNvSpPr>
          <p:nvPr/>
        </p:nvSpPr>
        <p:spPr>
          <a:xfrm>
            <a:off x="160746" y="6409637"/>
            <a:ext cx="7831598" cy="213456"/>
          </a:xfrm>
          <a:prstGeom prst="rect">
            <a:avLst/>
          </a:prstGeom>
          <a:ln w="3175">
            <a:noFill/>
          </a:ln>
        </p:spPr>
        <p:txBody>
          <a:bodyPr anchor="ctr" anchorCtr="0"/>
          <a:lstStyle>
            <a:defPPr>
              <a:defRPr lang="en-US"/>
            </a:defPPr>
            <a:lvl1pPr marR="0" lvl="0" eaLnBrk="0" latinLnBrk="0" hangingPunct="0">
              <a:spcBef>
                <a:spcPts val="0"/>
              </a:spcBef>
              <a:buClr>
                <a:schemeClr val="tx1"/>
              </a:buClr>
              <a:buSzTx/>
              <a:tabLst/>
              <a:defRPr kumimoji="0" sz="1200" b="1" i="0" u="none" strike="noStrike" cap="none" spc="0" normalizeH="0" baseline="0">
                <a:ln>
                  <a:noFill/>
                </a:ln>
                <a:effectLst/>
                <a:uLnTx/>
                <a:uFillTx/>
              </a:defRPr>
            </a:lvl1pPr>
          </a:lstStyle>
          <a:p>
            <a:r>
              <a:rPr lang="en-GB" sz="1100" dirty="0">
                <a:solidFill>
                  <a:schemeClr val="tx1">
                    <a:lumMod val="50000"/>
                  </a:schemeClr>
                </a:solidFill>
                <a:cs typeface="Arial" panose="020B0604020202020204" pitchFamily="34" charset="0"/>
              </a:rPr>
              <a:t>The value of investments and the income from them may go down as well as up and you may not get back your original investment. Past performance should not be seen as an indication of future performance</a:t>
            </a:r>
            <a:r>
              <a:rPr lang="en-US" sz="1100" dirty="0">
                <a:solidFill>
                  <a:schemeClr val="tx1">
                    <a:lumMod val="50000"/>
                  </a:schemeClr>
                </a:solidFill>
                <a:cs typeface="Arial" panose="020B0604020202020204" pitchFamily="34" charset="0"/>
              </a:rPr>
              <a:t>.</a:t>
            </a:r>
            <a:endParaRPr lang="en-GB" sz="1100" dirty="0">
              <a:solidFill>
                <a:schemeClr val="tx1">
                  <a:lumMod val="50000"/>
                </a:schemeClr>
              </a:solidFill>
              <a:cs typeface="Arial" panose="020B0604020202020204" pitchFamily="34" charset="0"/>
            </a:endParaRPr>
          </a:p>
        </p:txBody>
      </p:sp>
      <p:pic>
        <p:nvPicPr>
          <p:cNvPr id="5" name="Picture 4">
            <a:extLst>
              <a:ext uri="{FF2B5EF4-FFF2-40B4-BE49-F238E27FC236}">
                <a16:creationId xmlns:a16="http://schemas.microsoft.com/office/drawing/2014/main" id="{10F3A87A-4632-F7F0-F768-E9C1DF0C5572}"/>
              </a:ext>
            </a:extLst>
          </p:cNvPr>
          <p:cNvPicPr>
            <a:picLocks noChangeAspect="1"/>
          </p:cNvPicPr>
          <p:nvPr/>
        </p:nvPicPr>
        <p:blipFill>
          <a:blip r:embed="rId3"/>
          <a:stretch>
            <a:fillRect/>
          </a:stretch>
        </p:blipFill>
        <p:spPr>
          <a:xfrm>
            <a:off x="5107556" y="4256088"/>
            <a:ext cx="2921000" cy="1905000"/>
          </a:xfrm>
          <a:prstGeom prst="rect">
            <a:avLst/>
          </a:prstGeom>
        </p:spPr>
      </p:pic>
      <p:grpSp>
        <p:nvGrpSpPr>
          <p:cNvPr id="22" name="Group 21">
            <a:extLst>
              <a:ext uri="{FF2B5EF4-FFF2-40B4-BE49-F238E27FC236}">
                <a16:creationId xmlns:a16="http://schemas.microsoft.com/office/drawing/2014/main" id="{83374998-2469-46DA-82D8-5F47AC892E12}"/>
              </a:ext>
            </a:extLst>
          </p:cNvPr>
          <p:cNvGrpSpPr/>
          <p:nvPr/>
        </p:nvGrpSpPr>
        <p:grpSpPr>
          <a:xfrm>
            <a:off x="5092732" y="1578978"/>
            <a:ext cx="2921000" cy="1854200"/>
            <a:chOff x="5092732" y="1584325"/>
            <a:chExt cx="2921000" cy="1854200"/>
          </a:xfrm>
        </p:grpSpPr>
        <p:pic>
          <p:nvPicPr>
            <p:cNvPr id="14" name="Picture 13">
              <a:extLst>
                <a:ext uri="{FF2B5EF4-FFF2-40B4-BE49-F238E27FC236}">
                  <a16:creationId xmlns:a16="http://schemas.microsoft.com/office/drawing/2014/main" id="{909D7274-709E-2F9D-CA2B-5009DA27CC74}"/>
                </a:ext>
              </a:extLst>
            </p:cNvPr>
            <p:cNvPicPr>
              <a:picLocks noChangeAspect="1"/>
            </p:cNvPicPr>
            <p:nvPr/>
          </p:nvPicPr>
          <p:blipFill rotWithShape="1">
            <a:blip r:embed="rId4"/>
            <a:srcRect l="7092" r="43869" b="90892"/>
            <a:stretch/>
          </p:blipFill>
          <p:spPr>
            <a:xfrm>
              <a:off x="5156476" y="1703479"/>
              <a:ext cx="1426180" cy="170019"/>
            </a:xfrm>
            <a:prstGeom prst="rect">
              <a:avLst/>
            </a:prstGeom>
          </p:spPr>
        </p:pic>
        <p:pic>
          <p:nvPicPr>
            <p:cNvPr id="17" name="Picture 16">
              <a:extLst>
                <a:ext uri="{FF2B5EF4-FFF2-40B4-BE49-F238E27FC236}">
                  <a16:creationId xmlns:a16="http://schemas.microsoft.com/office/drawing/2014/main" id="{0FF593B5-39B4-C796-77B2-6A631FA90E14}"/>
                </a:ext>
              </a:extLst>
            </p:cNvPr>
            <p:cNvPicPr>
              <a:picLocks noChangeAspect="1"/>
            </p:cNvPicPr>
            <p:nvPr/>
          </p:nvPicPr>
          <p:blipFill rotWithShape="1">
            <a:blip r:embed="rId4"/>
            <a:srcRect l="59685" b="88245"/>
            <a:stretch/>
          </p:blipFill>
          <p:spPr>
            <a:xfrm>
              <a:off x="6582656" y="1706268"/>
              <a:ext cx="1172478" cy="219454"/>
            </a:xfrm>
            <a:prstGeom prst="rect">
              <a:avLst/>
            </a:prstGeom>
          </p:spPr>
        </p:pic>
        <p:pic>
          <p:nvPicPr>
            <p:cNvPr id="21" name="Picture 20">
              <a:extLst>
                <a:ext uri="{FF2B5EF4-FFF2-40B4-BE49-F238E27FC236}">
                  <a16:creationId xmlns:a16="http://schemas.microsoft.com/office/drawing/2014/main" id="{835127F4-6DAD-4D3D-B007-C57E23C697E6}"/>
                </a:ext>
              </a:extLst>
            </p:cNvPr>
            <p:cNvPicPr>
              <a:picLocks noChangeAspect="1"/>
            </p:cNvPicPr>
            <p:nvPr/>
          </p:nvPicPr>
          <p:blipFill>
            <a:blip r:embed="rId5"/>
            <a:stretch>
              <a:fillRect/>
            </a:stretch>
          </p:blipFill>
          <p:spPr>
            <a:xfrm>
              <a:off x="5092732" y="1584325"/>
              <a:ext cx="2921000" cy="1854200"/>
            </a:xfrm>
            <a:prstGeom prst="rect">
              <a:avLst/>
            </a:prstGeom>
          </p:spPr>
        </p:pic>
      </p:grpSp>
    </p:spTree>
    <p:extLst>
      <p:ext uri="{BB962C8B-B14F-4D97-AF65-F5344CB8AC3E}">
        <p14:creationId xmlns:p14="http://schemas.microsoft.com/office/powerpoint/2010/main" val="102997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66502-6134-4CFD-A1FA-13C0D80BD3F4}"/>
              </a:ext>
            </a:extLst>
          </p:cNvPr>
          <p:cNvSpPr>
            <a:spLocks noGrp="1"/>
          </p:cNvSpPr>
          <p:nvPr>
            <p:ph type="ftr" sz="quarter" idx="11"/>
          </p:nvPr>
        </p:nvSpPr>
        <p:spPr>
          <a:xfrm>
            <a:off x="232187" y="200884"/>
            <a:ext cx="6215517" cy="119905"/>
          </a:xfrm>
        </p:spPr>
        <p:txBody>
          <a:bodyPr/>
          <a:lstStyle/>
          <a:p>
            <a:r>
              <a:rPr lang="en-GB" dirty="0"/>
              <a:t>Rathbones Investment Management</a:t>
            </a:r>
          </a:p>
        </p:txBody>
      </p:sp>
      <p:sp>
        <p:nvSpPr>
          <p:cNvPr id="3" name="Slide Number Placeholder 2">
            <a:extLst>
              <a:ext uri="{FF2B5EF4-FFF2-40B4-BE49-F238E27FC236}">
                <a16:creationId xmlns:a16="http://schemas.microsoft.com/office/drawing/2014/main" id="{498B790D-AB94-4919-BD64-B92235EFCD0D}"/>
              </a:ext>
            </a:extLst>
          </p:cNvPr>
          <p:cNvSpPr>
            <a:spLocks noGrp="1"/>
          </p:cNvSpPr>
          <p:nvPr>
            <p:ph type="sldNum" sz="quarter" idx="12"/>
          </p:nvPr>
        </p:nvSpPr>
        <p:spPr/>
        <p:txBody>
          <a:bodyPr/>
          <a:lstStyle/>
          <a:p>
            <a:fld id="{91D568E7-61F5-D04E-995D-81EF41C01A2A}" type="slidenum">
              <a:rPr lang="en-GB" smtClean="0"/>
              <a:t>7</a:t>
            </a:fld>
            <a:endParaRPr lang="en-GB" dirty="0"/>
          </a:p>
        </p:txBody>
      </p:sp>
      <p:sp>
        <p:nvSpPr>
          <p:cNvPr id="4" name="Text Placeholder 3">
            <a:extLst>
              <a:ext uri="{FF2B5EF4-FFF2-40B4-BE49-F238E27FC236}">
                <a16:creationId xmlns:a16="http://schemas.microsoft.com/office/drawing/2014/main" id="{F48BF4B3-5BA9-48A8-A96F-CBB029DE65FD}"/>
              </a:ext>
            </a:extLst>
          </p:cNvPr>
          <p:cNvSpPr>
            <a:spLocks noGrp="1"/>
          </p:cNvSpPr>
          <p:nvPr>
            <p:ph type="body" sz="quarter" idx="13"/>
          </p:nvPr>
        </p:nvSpPr>
        <p:spPr>
          <a:xfrm>
            <a:off x="233742" y="1196975"/>
            <a:ext cx="4719258" cy="5262979"/>
          </a:xfrm>
        </p:spPr>
        <p:txBody>
          <a:bodyPr/>
          <a:lstStyle/>
          <a:p>
            <a:pPr>
              <a:lnSpc>
                <a:spcPct val="100000"/>
              </a:lnSpc>
              <a:spcAft>
                <a:spcPts val="1200"/>
              </a:spcAft>
            </a:pPr>
            <a:r>
              <a:rPr lang="en-GB" b="0" dirty="0">
                <a:latin typeface="+mn-lt"/>
              </a:rPr>
              <a:t>The green shoots of AI’s potential for helping to solve existential problems, such as climate change, are already starting to appear. But these possibilities don’t come without accompanying environmental, social and governance (ESG) risks (see figure 9 for the main ones that government officials are prioritising). This is one area where Rathbones’ stewardship team is focusing its efforts as we engage with companies in our clients’ portfolios. </a:t>
            </a:r>
          </a:p>
          <a:p>
            <a:pPr>
              <a:lnSpc>
                <a:spcPct val="100000"/>
              </a:lnSpc>
              <a:spcAft>
                <a:spcPts val="1200"/>
              </a:spcAft>
            </a:pPr>
            <a:r>
              <a:rPr lang="en-GB" b="0" dirty="0">
                <a:latin typeface="+mn-lt"/>
              </a:rPr>
              <a:t>AI is playing an important role across a range of industries in contributing to energy efficiency gains. While data centres use vast amounts of energy and water (for cooling) to crunch the huge amounts of data AI algorithms run on, we believe the trade-off is worthwhile. Figure 10 shows how investment in AI is growing.</a:t>
            </a:r>
          </a:p>
          <a:p>
            <a:pPr>
              <a:lnSpc>
                <a:spcPct val="100000"/>
              </a:lnSpc>
              <a:spcAft>
                <a:spcPts val="1200"/>
              </a:spcAft>
            </a:pPr>
            <a:r>
              <a:rPr lang="en-GB" b="0" dirty="0">
                <a:latin typeface="+mn-lt"/>
              </a:rPr>
              <a:t>On the social front, traditional AI tools, such as real-time language translation applications, have been bringing us closer together for some time, by helping to bridge cultural barriers. Existing generative AI tools are now empowering people across the world to get better access to education. </a:t>
            </a:r>
          </a:p>
          <a:p>
            <a:pPr>
              <a:lnSpc>
                <a:spcPct val="100000"/>
              </a:lnSpc>
              <a:spcAft>
                <a:spcPts val="1200"/>
              </a:spcAft>
            </a:pPr>
            <a:r>
              <a:rPr lang="en-GB" b="0" dirty="0">
                <a:latin typeface="+mn-lt"/>
              </a:rPr>
              <a:t>Transparency around the risks a company’s use of AI poses to its customers and business, as well as board-level oversight of such risks, is expected to come into sharp focus this year at the annual general meetings (AGMs) of major US technology companies and providers of streaming services. By using our votes and influence as shareholders in the companies we own, we hope to be able to play our part in mitigating some of the potential downside that they may be exposed to from AI-related risks. </a:t>
            </a:r>
          </a:p>
        </p:txBody>
      </p:sp>
      <p:sp>
        <p:nvSpPr>
          <p:cNvPr id="7" name="Text Placeholder 6">
            <a:extLst>
              <a:ext uri="{FF2B5EF4-FFF2-40B4-BE49-F238E27FC236}">
                <a16:creationId xmlns:a16="http://schemas.microsoft.com/office/drawing/2014/main" id="{D75274EB-FF6F-44B4-9CBC-CB5ECFB8FC53}"/>
              </a:ext>
            </a:extLst>
          </p:cNvPr>
          <p:cNvSpPr>
            <a:spLocks noGrp="1"/>
          </p:cNvSpPr>
          <p:nvPr>
            <p:ph type="body" sz="quarter" idx="18"/>
          </p:nvPr>
        </p:nvSpPr>
        <p:spPr>
          <a:xfrm>
            <a:off x="233742" y="483382"/>
            <a:ext cx="6213962" cy="135743"/>
          </a:xfrm>
        </p:spPr>
        <p:txBody>
          <a:bodyPr/>
          <a:lstStyle/>
          <a:p>
            <a:r>
              <a:rPr lang="en-GB" dirty="0"/>
              <a:t>5. Go slow to go fast</a:t>
            </a:r>
          </a:p>
        </p:txBody>
      </p:sp>
      <p:sp>
        <p:nvSpPr>
          <p:cNvPr id="8" name="Title 7">
            <a:extLst>
              <a:ext uri="{FF2B5EF4-FFF2-40B4-BE49-F238E27FC236}">
                <a16:creationId xmlns:a16="http://schemas.microsoft.com/office/drawing/2014/main" id="{08B83716-C769-4F27-835E-DB29464A9D66}"/>
              </a:ext>
            </a:extLst>
          </p:cNvPr>
          <p:cNvSpPr>
            <a:spLocks noGrp="1"/>
          </p:cNvSpPr>
          <p:nvPr>
            <p:ph type="title"/>
          </p:nvPr>
        </p:nvSpPr>
        <p:spPr>
          <a:xfrm>
            <a:off x="229727" y="640923"/>
            <a:ext cx="9441810" cy="283154"/>
          </a:xfrm>
        </p:spPr>
        <p:txBody>
          <a:bodyPr/>
          <a:lstStyle/>
          <a:p>
            <a:r>
              <a:rPr lang="en-GB" dirty="0"/>
              <a:t>How to harness the power of AI for good</a:t>
            </a:r>
          </a:p>
        </p:txBody>
      </p:sp>
      <p:sp>
        <p:nvSpPr>
          <p:cNvPr id="19" name="Text Placeholder 8">
            <a:extLst>
              <a:ext uri="{FF2B5EF4-FFF2-40B4-BE49-F238E27FC236}">
                <a16:creationId xmlns:a16="http://schemas.microsoft.com/office/drawing/2014/main" id="{2371D3F2-706B-4E28-B2A5-EF66F39DD959}"/>
              </a:ext>
            </a:extLst>
          </p:cNvPr>
          <p:cNvSpPr txBox="1">
            <a:spLocks/>
          </p:cNvSpPr>
          <p:nvPr/>
        </p:nvSpPr>
        <p:spPr>
          <a:xfrm>
            <a:off x="5112991"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endParaRPr lang="en-GB" sz="900" b="0" dirty="0">
              <a:solidFill>
                <a:schemeClr val="bg2"/>
              </a:solidFill>
            </a:endParaRPr>
          </a:p>
        </p:txBody>
      </p:sp>
      <p:sp>
        <p:nvSpPr>
          <p:cNvPr id="5" name="Text Placeholder 5">
            <a:extLst>
              <a:ext uri="{FF2B5EF4-FFF2-40B4-BE49-F238E27FC236}">
                <a16:creationId xmlns:a16="http://schemas.microsoft.com/office/drawing/2014/main" id="{42DA2FCE-7481-47A9-1234-6514A31409B6}"/>
              </a:ext>
            </a:extLst>
          </p:cNvPr>
          <p:cNvSpPr txBox="1">
            <a:spLocks/>
          </p:cNvSpPr>
          <p:nvPr/>
        </p:nvSpPr>
        <p:spPr>
          <a:xfrm>
            <a:off x="5113912" y="1251513"/>
            <a:ext cx="2992438" cy="156261"/>
          </a:xfrm>
          <a:prstGeom prst="rect">
            <a:avLst/>
          </a:prstGeom>
        </p:spPr>
        <p:txBody>
          <a:bodyPr vert="horz" wrap="square" lIns="0" tIns="0" rIns="0" bIns="0" rtlCol="0">
            <a:spAutoFit/>
          </a:bodyPr>
          <a:lstStyle>
            <a:lvl1pPr marL="0" indent="0" algn="l" defTabSz="727095" rtl="0" eaLnBrk="1" latinLnBrk="0" hangingPunct="1">
              <a:lnSpc>
                <a:spcPct val="98000"/>
              </a:lnSpc>
              <a:spcBef>
                <a:spcPts val="0"/>
              </a:spcBef>
              <a:buFont typeface="Arial" panose="020B0604020202020204" pitchFamily="34" charset="0"/>
              <a:buNone/>
              <a:defRPr sz="900" b="0" i="0" kern="1200" cap="all" baseline="0">
                <a:solidFill>
                  <a:schemeClr val="bg2"/>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lvl="3">
              <a:lnSpc>
                <a:spcPts val="1250"/>
              </a:lnSpc>
            </a:pPr>
            <a:r>
              <a:rPr lang="en-GB" sz="900" dirty="0">
                <a:solidFill>
                  <a:schemeClr val="bg2"/>
                </a:solidFill>
                <a:latin typeface="+mj-lt"/>
              </a:rPr>
              <a:t>Top AI risks according to G7 officials</a:t>
            </a:r>
          </a:p>
        </p:txBody>
      </p:sp>
      <p:sp>
        <p:nvSpPr>
          <p:cNvPr id="6" name="Text Placeholder 8">
            <a:extLst>
              <a:ext uri="{FF2B5EF4-FFF2-40B4-BE49-F238E27FC236}">
                <a16:creationId xmlns:a16="http://schemas.microsoft.com/office/drawing/2014/main" id="{CA949170-0BF3-FECD-9786-EE2896973046}"/>
              </a:ext>
            </a:extLst>
          </p:cNvPr>
          <p:cNvSpPr txBox="1">
            <a:spLocks/>
          </p:cNvSpPr>
          <p:nvPr/>
        </p:nvSpPr>
        <p:spPr>
          <a:xfrm>
            <a:off x="5111310" y="3925509"/>
            <a:ext cx="2995961" cy="205462"/>
          </a:xfrm>
          <a:prstGeom prst="rect">
            <a:avLst/>
          </a:prstGeom>
        </p:spPr>
        <p:txBody>
          <a:bodyPr lIns="0" tIns="0" rIns="0" bIns="0"/>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r>
              <a:rPr lang="en-GB" sz="900" b="0" dirty="0">
                <a:solidFill>
                  <a:schemeClr val="bg2"/>
                </a:solidFill>
              </a:rPr>
              <a:t>Investing in AI (US$ billions, inflation-adjusted)</a:t>
            </a:r>
            <a:endParaRPr lang="en-US" sz="900" b="0" dirty="0">
              <a:solidFill>
                <a:schemeClr val="bg2"/>
              </a:solidFill>
            </a:endParaRPr>
          </a:p>
        </p:txBody>
      </p:sp>
      <p:sp>
        <p:nvSpPr>
          <p:cNvPr id="11" name="Text Placeholder 6">
            <a:extLst>
              <a:ext uri="{FF2B5EF4-FFF2-40B4-BE49-F238E27FC236}">
                <a16:creationId xmlns:a16="http://schemas.microsoft.com/office/drawing/2014/main" id="{E4B3B59D-FEDB-40B1-C64A-8AC9879FEF45}"/>
              </a:ext>
            </a:extLst>
          </p:cNvPr>
          <p:cNvSpPr txBox="1">
            <a:spLocks/>
          </p:cNvSpPr>
          <p:nvPr/>
        </p:nvSpPr>
        <p:spPr>
          <a:xfrm>
            <a:off x="8291513" y="1211106"/>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9</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This chart shows the combined responses of officials from the G7 group of major developed countries to the question: “What are the top five risks generative AI presents to achieving national and regional goals?” </a:t>
            </a:r>
          </a:p>
          <a:p>
            <a:pPr lvl="1">
              <a:lnSpc>
                <a:spcPct val="100000"/>
              </a:lnSpc>
              <a:spcAft>
                <a:spcPts val="600"/>
              </a:spcAft>
            </a:pPr>
            <a:r>
              <a:rPr lang="en-GB" sz="800" dirty="0">
                <a:latin typeface="Arial" panose="020B0604020202020204" pitchFamily="34" charset="0"/>
                <a:cs typeface="Arial" panose="020B0604020202020204" pitchFamily="34" charset="0"/>
              </a:rPr>
              <a:t>Source: OECD</a:t>
            </a:r>
          </a:p>
        </p:txBody>
      </p:sp>
      <p:sp>
        <p:nvSpPr>
          <p:cNvPr id="12" name="Text Placeholder 6">
            <a:extLst>
              <a:ext uri="{FF2B5EF4-FFF2-40B4-BE49-F238E27FC236}">
                <a16:creationId xmlns:a16="http://schemas.microsoft.com/office/drawing/2014/main" id="{A6B49010-2D9D-3C39-A88E-CB3C10EDB585}"/>
              </a:ext>
            </a:extLst>
          </p:cNvPr>
          <p:cNvSpPr txBox="1">
            <a:spLocks/>
          </p:cNvSpPr>
          <p:nvPr/>
        </p:nvSpPr>
        <p:spPr>
          <a:xfrm>
            <a:off x="8282023" y="3854453"/>
            <a:ext cx="1381125" cy="2306635"/>
          </a:xfrm>
          <a:prstGeom prst="rect">
            <a:avLst/>
          </a:prstGeom>
        </p:spPr>
        <p:txBody>
          <a:bodyPr lIns="0" tIns="0" rIns="0" bIns="0" anchor="b"/>
          <a:lstStyle>
            <a:lvl1pPr marL="0" indent="0" algn="l" defTabSz="727095"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27095"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27095"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27095"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27095"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8920" indent="-178920" algn="l" defTabSz="727095" rtl="0" eaLnBrk="1" latinLnBrk="0" hangingPunct="1">
              <a:lnSpc>
                <a:spcPct val="98000"/>
              </a:lnSpc>
              <a:spcBef>
                <a:spcPts val="0"/>
              </a:spcBef>
              <a:spcAft>
                <a:spcPts val="716"/>
              </a:spcAft>
              <a:buFont typeface="System Font Regular"/>
              <a:buChar char="—"/>
              <a:defRPr sz="954" kern="1200">
                <a:solidFill>
                  <a:schemeClr val="tx1"/>
                </a:solidFill>
                <a:latin typeface="+mn-lt"/>
                <a:ea typeface="+mn-ea"/>
                <a:cs typeface="+mn-cs"/>
              </a:defRPr>
            </a:lvl6pPr>
            <a:lvl7pPr marL="143136" indent="-143136" algn="l" defTabSz="727095" rtl="0" eaLnBrk="1" latinLnBrk="0" hangingPunct="1">
              <a:lnSpc>
                <a:spcPct val="98000"/>
              </a:lnSpc>
              <a:spcBef>
                <a:spcPts val="0"/>
              </a:spcBef>
              <a:spcAft>
                <a:spcPts val="716"/>
              </a:spcAft>
              <a:buFont typeface="System Font Regular"/>
              <a:buChar char="—"/>
              <a:defRPr sz="716" kern="1200">
                <a:solidFill>
                  <a:schemeClr val="tx1"/>
                </a:solidFill>
                <a:latin typeface="+mn-lt"/>
                <a:ea typeface="+mn-ea"/>
                <a:cs typeface="+mn-cs"/>
              </a:defRPr>
            </a:lvl7pPr>
            <a:lvl8pPr marL="128822" indent="-128822" algn="l" defTabSz="727095" rtl="0" eaLnBrk="1" latinLnBrk="0" hangingPunct="1">
              <a:lnSpc>
                <a:spcPct val="98000"/>
              </a:lnSpc>
              <a:spcBef>
                <a:spcPts val="0"/>
              </a:spcBef>
              <a:spcAft>
                <a:spcPts val="716"/>
              </a:spcAft>
              <a:buFont typeface="System Font Regular"/>
              <a:buChar char="—"/>
              <a:defRPr sz="636" kern="1200">
                <a:solidFill>
                  <a:schemeClr val="tx1"/>
                </a:solidFill>
                <a:latin typeface="+mn-lt"/>
                <a:ea typeface="+mn-ea"/>
                <a:cs typeface="+mn-cs"/>
              </a:defRPr>
            </a:lvl8pPr>
            <a:lvl9pPr marL="0" indent="0" algn="l" defTabSz="727095" rtl="0" eaLnBrk="1" latinLnBrk="0" hangingPunct="1">
              <a:lnSpc>
                <a:spcPct val="98000"/>
              </a:lnSpc>
              <a:spcBef>
                <a:spcPts val="0"/>
              </a:spcBef>
              <a:buFont typeface="Arial" panose="020B0604020202020204" pitchFamily="34" charset="0"/>
              <a:buNone/>
              <a:defRPr sz="636" kern="1200">
                <a:solidFill>
                  <a:schemeClr val="tx1"/>
                </a:solidFill>
                <a:latin typeface="+mn-lt"/>
                <a:ea typeface="+mn-ea"/>
                <a:cs typeface="+mn-cs"/>
              </a:defRPr>
            </a:lvl9pPr>
          </a:lstStyle>
          <a:p>
            <a:pPr>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Figure 10</a:t>
            </a:r>
          </a:p>
          <a:p>
            <a:pPr lvl="1">
              <a:lnSpc>
                <a:spcPct val="100000"/>
              </a:lnSpc>
              <a:spcAft>
                <a:spcPts val="600"/>
              </a:spcAft>
            </a:pPr>
            <a:r>
              <a:rPr lang="en-GB" sz="800" dirty="0">
                <a:solidFill>
                  <a:srgbClr val="3A3B3C"/>
                </a:solidFill>
                <a:latin typeface="Arial" panose="020B0604020202020204" pitchFamily="34" charset="0"/>
                <a:cs typeface="Arial" panose="020B0604020202020204" pitchFamily="34" charset="0"/>
              </a:rPr>
              <a:t>The amount companies have invested in AI has steadily increased each year, with a spike in 2021 as remote working spread across the globe during the pandemic.</a:t>
            </a:r>
          </a:p>
          <a:p>
            <a:pPr lvl="1">
              <a:lnSpc>
                <a:spcPct val="100000"/>
              </a:lnSpc>
              <a:spcAft>
                <a:spcPts val="600"/>
              </a:spcAft>
            </a:pPr>
            <a:r>
              <a:rPr lang="en-GB" sz="800" dirty="0">
                <a:latin typeface="Arial" panose="020B0604020202020204" pitchFamily="34" charset="0"/>
                <a:cs typeface="Arial" panose="020B0604020202020204" pitchFamily="34" charset="0"/>
              </a:rPr>
              <a:t>Source: NetBase Quid via AI Index Report (2023) </a:t>
            </a:r>
          </a:p>
        </p:txBody>
      </p:sp>
      <p:sp>
        <p:nvSpPr>
          <p:cNvPr id="13" name="Text Placeholder 2">
            <a:extLst>
              <a:ext uri="{FF2B5EF4-FFF2-40B4-BE49-F238E27FC236}">
                <a16:creationId xmlns:a16="http://schemas.microsoft.com/office/drawing/2014/main" id="{654C475D-7285-8E6B-8FE7-C788B15AFCA7}"/>
              </a:ext>
            </a:extLst>
          </p:cNvPr>
          <p:cNvSpPr txBox="1">
            <a:spLocks/>
          </p:cNvSpPr>
          <p:nvPr/>
        </p:nvSpPr>
        <p:spPr>
          <a:xfrm>
            <a:off x="160746" y="6409637"/>
            <a:ext cx="7831598" cy="213456"/>
          </a:xfrm>
          <a:prstGeom prst="rect">
            <a:avLst/>
          </a:prstGeom>
          <a:ln w="3175">
            <a:noFill/>
          </a:ln>
        </p:spPr>
        <p:txBody>
          <a:bodyPr anchor="ctr" anchorCtr="0"/>
          <a:lstStyle>
            <a:defPPr>
              <a:defRPr lang="en-US"/>
            </a:defPPr>
            <a:lvl1pPr marR="0" lvl="0" eaLnBrk="0" latinLnBrk="0" hangingPunct="0">
              <a:spcBef>
                <a:spcPts val="0"/>
              </a:spcBef>
              <a:buClr>
                <a:schemeClr val="tx1"/>
              </a:buClr>
              <a:buSzTx/>
              <a:tabLst/>
              <a:defRPr kumimoji="0" sz="1200" b="1" i="0" u="none" strike="noStrike" cap="none" spc="0" normalizeH="0" baseline="0">
                <a:ln>
                  <a:noFill/>
                </a:ln>
                <a:effectLst/>
                <a:uLnTx/>
                <a:uFillTx/>
              </a:defRPr>
            </a:lvl1pPr>
          </a:lstStyle>
          <a:p>
            <a:r>
              <a:rPr lang="en-GB" sz="1100" dirty="0">
                <a:solidFill>
                  <a:schemeClr val="tx1">
                    <a:lumMod val="50000"/>
                  </a:schemeClr>
                </a:solidFill>
                <a:cs typeface="Arial" panose="020B0604020202020204" pitchFamily="34" charset="0"/>
              </a:rPr>
              <a:t>The value of investments and the income from them may go down as well as up and you may not get back your original investment. Past performance should not be seen as an indication of future performance</a:t>
            </a:r>
            <a:r>
              <a:rPr lang="en-US" sz="1100" dirty="0">
                <a:solidFill>
                  <a:schemeClr val="tx1">
                    <a:lumMod val="50000"/>
                  </a:schemeClr>
                </a:solidFill>
                <a:cs typeface="Arial" panose="020B0604020202020204" pitchFamily="34" charset="0"/>
              </a:rPr>
              <a:t>.</a:t>
            </a:r>
            <a:endParaRPr lang="en-GB" sz="1100" dirty="0">
              <a:solidFill>
                <a:schemeClr val="tx1">
                  <a:lumMod val="50000"/>
                </a:schemeClr>
              </a:solidFill>
              <a:cs typeface="Arial" panose="020B0604020202020204" pitchFamily="34" charset="0"/>
            </a:endParaRPr>
          </a:p>
        </p:txBody>
      </p:sp>
      <p:pic>
        <p:nvPicPr>
          <p:cNvPr id="18" name="Picture 17">
            <a:extLst>
              <a:ext uri="{FF2B5EF4-FFF2-40B4-BE49-F238E27FC236}">
                <a16:creationId xmlns:a16="http://schemas.microsoft.com/office/drawing/2014/main" id="{52D449E3-6742-2FDD-394E-A772B965A9DC}"/>
              </a:ext>
            </a:extLst>
          </p:cNvPr>
          <p:cNvPicPr>
            <a:picLocks noChangeAspect="1"/>
          </p:cNvPicPr>
          <p:nvPr/>
        </p:nvPicPr>
        <p:blipFill>
          <a:blip r:embed="rId3"/>
          <a:stretch>
            <a:fillRect/>
          </a:stretch>
        </p:blipFill>
        <p:spPr>
          <a:xfrm>
            <a:off x="5076396" y="4211416"/>
            <a:ext cx="2921000" cy="1892300"/>
          </a:xfrm>
          <a:prstGeom prst="rect">
            <a:avLst/>
          </a:prstGeom>
        </p:spPr>
      </p:pic>
      <p:pic>
        <p:nvPicPr>
          <p:cNvPr id="9" name="Picture 8">
            <a:extLst>
              <a:ext uri="{FF2B5EF4-FFF2-40B4-BE49-F238E27FC236}">
                <a16:creationId xmlns:a16="http://schemas.microsoft.com/office/drawing/2014/main" id="{4ED5D72A-4D06-2E2A-E410-58E4FDC9E7C8}"/>
              </a:ext>
            </a:extLst>
          </p:cNvPr>
          <p:cNvPicPr>
            <a:picLocks noChangeAspect="1"/>
          </p:cNvPicPr>
          <p:nvPr/>
        </p:nvPicPr>
        <p:blipFill>
          <a:blip r:embed="rId4"/>
          <a:stretch>
            <a:fillRect/>
          </a:stretch>
        </p:blipFill>
        <p:spPr>
          <a:xfrm>
            <a:off x="5111090" y="1527511"/>
            <a:ext cx="2946400" cy="1943100"/>
          </a:xfrm>
          <a:prstGeom prst="rect">
            <a:avLst/>
          </a:prstGeom>
        </p:spPr>
      </p:pic>
    </p:spTree>
    <p:extLst>
      <p:ext uri="{BB962C8B-B14F-4D97-AF65-F5344CB8AC3E}">
        <p14:creationId xmlns:p14="http://schemas.microsoft.com/office/powerpoint/2010/main" val="226897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70AED3-EFC4-690F-036B-0F700A6566F7}"/>
              </a:ext>
            </a:extLst>
          </p:cNvPr>
          <p:cNvSpPr>
            <a:spLocks noGrp="1"/>
          </p:cNvSpPr>
          <p:nvPr>
            <p:ph type="ftr" sz="quarter" idx="11"/>
          </p:nvPr>
        </p:nvSpPr>
        <p:spPr/>
        <p:txBody>
          <a:bodyPr/>
          <a:lstStyle/>
          <a:p>
            <a:r>
              <a:rPr lang="en-GB" dirty="0"/>
              <a:t>Rathbones Investment Management</a:t>
            </a:r>
          </a:p>
          <a:p>
            <a:r>
              <a:rPr lang="en-GB" dirty="0"/>
              <a:t>
</a:t>
            </a:r>
          </a:p>
        </p:txBody>
      </p:sp>
      <p:sp>
        <p:nvSpPr>
          <p:cNvPr id="4" name="Slide Number Placeholder 3">
            <a:extLst>
              <a:ext uri="{FF2B5EF4-FFF2-40B4-BE49-F238E27FC236}">
                <a16:creationId xmlns:a16="http://schemas.microsoft.com/office/drawing/2014/main" id="{38DA2F40-1870-FEF8-25CA-01B445F9C159}"/>
              </a:ext>
            </a:extLst>
          </p:cNvPr>
          <p:cNvSpPr>
            <a:spLocks noGrp="1"/>
          </p:cNvSpPr>
          <p:nvPr>
            <p:ph type="sldNum" sz="quarter" idx="12"/>
          </p:nvPr>
        </p:nvSpPr>
        <p:spPr/>
        <p:txBody>
          <a:bodyPr/>
          <a:lstStyle/>
          <a:p>
            <a:fld id="{91D568E7-61F5-D04E-995D-81EF41C01A2A}" type="slidenum">
              <a:rPr lang="en-GB" smtClean="0"/>
              <a:pPr/>
              <a:t>8</a:t>
            </a:fld>
            <a:endParaRPr lang="en-GB" dirty="0"/>
          </a:p>
        </p:txBody>
      </p:sp>
      <p:sp>
        <p:nvSpPr>
          <p:cNvPr id="7" name="Title 6">
            <a:extLst>
              <a:ext uri="{FF2B5EF4-FFF2-40B4-BE49-F238E27FC236}">
                <a16:creationId xmlns:a16="http://schemas.microsoft.com/office/drawing/2014/main" id="{B7483D14-29C2-6F47-F6BB-0F93004BF481}"/>
              </a:ext>
            </a:extLst>
          </p:cNvPr>
          <p:cNvSpPr>
            <a:spLocks noGrp="1"/>
          </p:cNvSpPr>
          <p:nvPr>
            <p:ph type="title"/>
          </p:nvPr>
        </p:nvSpPr>
        <p:spPr>
          <a:xfrm>
            <a:off x="232188" y="640922"/>
            <a:ext cx="6181214" cy="283154"/>
          </a:xfrm>
        </p:spPr>
        <p:txBody>
          <a:bodyPr/>
          <a:lstStyle/>
          <a:p>
            <a:r>
              <a:rPr lang="en-US" dirty="0"/>
              <a:t>Additional INFORMATION</a:t>
            </a:r>
          </a:p>
        </p:txBody>
      </p:sp>
      <p:sp>
        <p:nvSpPr>
          <p:cNvPr id="9" name="CustomShape 4">
            <a:extLst>
              <a:ext uri="{FF2B5EF4-FFF2-40B4-BE49-F238E27FC236}">
                <a16:creationId xmlns:a16="http://schemas.microsoft.com/office/drawing/2014/main" id="{90FAEB65-B0BF-43A1-A9CE-BC8BA3D99608}"/>
              </a:ext>
            </a:extLst>
          </p:cNvPr>
          <p:cNvSpPr/>
          <p:nvPr/>
        </p:nvSpPr>
        <p:spPr>
          <a:xfrm>
            <a:off x="5024810" y="1529354"/>
            <a:ext cx="4504680" cy="3538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5040">
              <a:lnSpc>
                <a:spcPct val="100000"/>
              </a:lnSpc>
              <a:spcAft>
                <a:spcPts val="601"/>
              </a:spcAft>
              <a:tabLst>
                <a:tab pos="0" algn="l"/>
              </a:tabLst>
            </a:pPr>
            <a:r>
              <a:rPr lang="en-GB" sz="1000" b="0" strike="noStrike" spc="-12" dirty="0">
                <a:solidFill>
                  <a:srgbClr val="000000"/>
                </a:solidFill>
                <a:latin typeface="RathbonesSans-Light"/>
                <a:ea typeface="DejaVu Sans"/>
              </a:rPr>
              <a:t>Rathbones Investment Management International is the registered business name of Rathbones Investment Management International Limited which is regulated by the Jersey Financial Services Commission. Registered Office: 26 Esplanade, St Helier, Jersey JE1 2RB. Company Registration No. 50503. </a:t>
            </a:r>
            <a:endParaRPr lang="en-GB" sz="1000" b="0" strike="noStrike" spc="-1" dirty="0">
              <a:latin typeface="Arial"/>
            </a:endParaRPr>
          </a:p>
          <a:p>
            <a:pPr marL="5040">
              <a:lnSpc>
                <a:spcPct val="100000"/>
              </a:lnSpc>
              <a:spcAft>
                <a:spcPts val="601"/>
              </a:spcAft>
              <a:tabLst>
                <a:tab pos="0" algn="l"/>
              </a:tabLst>
            </a:pPr>
            <a:r>
              <a:rPr lang="en-GB" sz="1000" b="0" strike="noStrike" spc="-12" dirty="0">
                <a:solidFill>
                  <a:srgbClr val="000000"/>
                </a:solidFill>
                <a:latin typeface="RathbonesSans-Light"/>
                <a:ea typeface="DejaVu Sans"/>
              </a:rPr>
              <a:t>Rathbones Investment Management International Limited is not authorised </a:t>
            </a:r>
            <a:br>
              <a:rPr dirty="0"/>
            </a:br>
            <a:r>
              <a:rPr lang="en-GB" sz="1000" b="0" strike="noStrike" spc="-12" dirty="0">
                <a:solidFill>
                  <a:srgbClr val="000000"/>
                </a:solidFill>
                <a:latin typeface="RathbonesSans-Light"/>
                <a:ea typeface="DejaVu Sans"/>
              </a:rPr>
              <a:t>or regulated by the Financial Conduct Authority or the Prudential Regulation Authority in the UK. Rathbones Investment Management International Limited is not subject to the provisions of the UK Financial Services and Markets Act 2000 and the Financial Services Act 2012; and</a:t>
            </a:r>
            <a:r>
              <a:rPr lang="en-GB" sz="1000" spc="-12" dirty="0">
                <a:solidFill>
                  <a:srgbClr val="000000"/>
                </a:solidFill>
                <a:latin typeface="RathbonesSans-Light"/>
                <a:ea typeface="DejaVu Sans"/>
              </a:rPr>
              <a:t> </a:t>
            </a:r>
            <a:r>
              <a:rPr lang="en-GB" sz="1000" b="0" strike="noStrike" spc="-12" dirty="0">
                <a:solidFill>
                  <a:srgbClr val="000000"/>
                </a:solidFill>
                <a:latin typeface="RathbonesSans-Light"/>
                <a:ea typeface="DejaVu Sans"/>
              </a:rPr>
              <a:t>investors entering into investment agreements with Rathbone Investment Management International Limited will not have the protections afforded by those Acts or the rules and regulations made under them, including the UK Financial Services Compensation Scheme. This document is not intended as an offer or solicitation for the purchase or sale of any financial instrument by Rathbones Investment Management International Limited.</a:t>
            </a:r>
            <a:endParaRPr lang="en-GB" sz="1000" b="0" strike="noStrike" spc="-1" dirty="0">
              <a:latin typeface="Arial"/>
            </a:endParaRPr>
          </a:p>
          <a:p>
            <a:pPr marL="5040">
              <a:lnSpc>
                <a:spcPct val="100000"/>
              </a:lnSpc>
              <a:spcAft>
                <a:spcPts val="601"/>
              </a:spcAft>
              <a:tabLst>
                <a:tab pos="0" algn="l"/>
              </a:tabLst>
            </a:pPr>
            <a:r>
              <a:rPr lang="en-GB" sz="1000" b="0" strike="noStrike" spc="-12" dirty="0">
                <a:solidFill>
                  <a:srgbClr val="000000"/>
                </a:solidFill>
                <a:latin typeface="RathbonesSans-Light"/>
                <a:ea typeface="DejaVu Sans"/>
              </a:rPr>
              <a:t>No part of this document may be reproduced in any manner without prior permission.</a:t>
            </a:r>
            <a:endParaRPr lang="en-GB" sz="1000" b="0" strike="noStrike" spc="-1" dirty="0">
              <a:latin typeface="Arial"/>
            </a:endParaRPr>
          </a:p>
          <a:p>
            <a:pPr marL="5040">
              <a:lnSpc>
                <a:spcPct val="100000"/>
              </a:lnSpc>
              <a:spcAft>
                <a:spcPts val="601"/>
              </a:spcAft>
              <a:tabLst>
                <a:tab pos="0" algn="l"/>
              </a:tabLst>
            </a:pPr>
            <a:r>
              <a:rPr lang="en-GB" sz="1000" b="0" strike="noStrike" spc="-12" dirty="0">
                <a:solidFill>
                  <a:srgbClr val="000000"/>
                </a:solidFill>
                <a:latin typeface="RathbonesSans-Light"/>
                <a:ea typeface="DejaVu Sans"/>
              </a:rPr>
              <a:t>© 2024 Rathbones Group Plc. All rights reserved.</a:t>
            </a:r>
            <a:endParaRPr lang="en-GB" sz="1000" b="0" strike="noStrike" spc="-1" dirty="0">
              <a:latin typeface="Arial"/>
            </a:endParaRPr>
          </a:p>
          <a:p>
            <a:pPr marL="5040">
              <a:lnSpc>
                <a:spcPct val="100000"/>
              </a:lnSpc>
              <a:spcAft>
                <a:spcPts val="601"/>
              </a:spcAft>
              <a:tabLst>
                <a:tab pos="0" algn="l"/>
              </a:tabLst>
            </a:pPr>
            <a:endParaRPr lang="en-GB" sz="1000" b="0" strike="noStrike" spc="-1" dirty="0">
              <a:latin typeface="Arial"/>
            </a:endParaRPr>
          </a:p>
        </p:txBody>
      </p:sp>
      <p:sp>
        <p:nvSpPr>
          <p:cNvPr id="10" name="CustomShape 5">
            <a:extLst>
              <a:ext uri="{FF2B5EF4-FFF2-40B4-BE49-F238E27FC236}">
                <a16:creationId xmlns:a16="http://schemas.microsoft.com/office/drawing/2014/main" id="{3F3512B4-0CBB-4CAA-90A7-0860CF69509C}"/>
              </a:ext>
            </a:extLst>
          </p:cNvPr>
          <p:cNvSpPr/>
          <p:nvPr/>
        </p:nvSpPr>
        <p:spPr>
          <a:xfrm>
            <a:off x="232187" y="1529354"/>
            <a:ext cx="4316040" cy="395255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6000"/>
              </a:lnSpc>
              <a:spcAft>
                <a:spcPts val="601"/>
              </a:spcAft>
              <a:tabLst>
                <a:tab pos="0" algn="l"/>
              </a:tabLst>
            </a:pPr>
            <a:r>
              <a:rPr lang="en-GB" sz="1000" b="0" strike="noStrike" spc="-18" dirty="0">
                <a:solidFill>
                  <a:srgbClr val="000000"/>
                </a:solidFill>
                <a:latin typeface="RathbonesSans-Light"/>
                <a:ea typeface="DejaVu Sans"/>
              </a:rPr>
              <a:t>Information valid at 31 March 2024, unless otherwise indicated.</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Tax regimes, bases and reliefs may change in the future.</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Rathbones Group Plc is independently owned, is the sole shareholder in each of its subsidiary businesses and is listed on the London Stock Exchange.</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Issued and approved by Rathbones Investment Management Limited, which is authorised by the Prudential Regulation Authority and regulated by the Financial Conduct Authority and the Prudential Regulation Authority. Registered office: Port of Liverpool Building, Pier Head, Liverpool L3 1NW, Registered in England No. 01448919.</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Rathbones and Rathbone Financial Planning are trading names of Rathbones Investment Management Limited.</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Rathbones Asset Management Limited is authorised and regulated by the Financial Conduct Authority. Registered office: 8 Finsbury Circus, London EC2M 7AZ, Registered in England No. 02376568.</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Trust, tax and company administration services are supplied by trust companies in the Rathbones Group. Provision of legal services is provided by Rathbones Legal Services Limited (‘RLS’), a wholly owned subsidiary of Rathbones Trust Company Limited (‘RTC’). RLS is authorised and regulated by the Solicitors Regulation Authority under no.636409. The registered office of both RTC and RLS is 8 Finsbury Circus, London EC2M 7AZ. RTC and RLS are registered in England under company Nos. 01688454 and 10514352 respectively.</a:t>
            </a:r>
            <a:endParaRPr lang="en-GB" sz="1000" b="0" strike="noStrike" spc="-1" dirty="0">
              <a:latin typeface="Arial"/>
            </a:endParaRPr>
          </a:p>
          <a:p>
            <a:pPr>
              <a:lnSpc>
                <a:spcPct val="106000"/>
              </a:lnSpc>
              <a:spcAft>
                <a:spcPts val="2999"/>
              </a:spcAft>
              <a:tabLst>
                <a:tab pos="0" algn="l"/>
              </a:tabLst>
            </a:pPr>
            <a:endParaRPr lang="en-GB" sz="1000" b="0" strike="noStrike" spc="-1" dirty="0">
              <a:latin typeface="Arial"/>
            </a:endParaRPr>
          </a:p>
        </p:txBody>
      </p:sp>
    </p:spTree>
    <p:extLst>
      <p:ext uri="{BB962C8B-B14F-4D97-AF65-F5344CB8AC3E}">
        <p14:creationId xmlns:p14="http://schemas.microsoft.com/office/powerpoint/2010/main" val="3021846523"/>
      </p:ext>
    </p:extLst>
  </p:cSld>
  <p:clrMapOvr>
    <a:masterClrMapping/>
  </p:clrMapOvr>
</p:sld>
</file>

<file path=ppt/theme/theme1.xml><?xml version="1.0" encoding="utf-8"?>
<a:theme xmlns:a="http://schemas.openxmlformats.org/drawingml/2006/main" name="Office Theme">
  <a:themeElements>
    <a:clrScheme name="Custom 88">
      <a:dk1>
        <a:srgbClr val="000000"/>
      </a:dk1>
      <a:lt1>
        <a:srgbClr val="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Rathbones Fonts">
      <a:majorFont>
        <a:latin typeface="Rathbones Sans"/>
        <a:ea typeface=""/>
        <a:cs typeface=""/>
      </a:majorFont>
      <a:minorFont>
        <a:latin typeface="Rathbones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041640"/>
    </a:custClr>
    <a:custClr name="Custom Color 2">
      <a:srgbClr val="005F7F"/>
    </a:custClr>
    <a:custClr name="Custom Color 3">
      <a:srgbClr val="00BED6"/>
    </a:custClr>
    <a:custClr name="Custom Color 4">
      <a:srgbClr val="323E48"/>
    </a:custClr>
    <a:custClr name="Custom Color 5">
      <a:srgbClr val="4B384C"/>
    </a:custClr>
    <a:custClr name="Custom Color 6">
      <a:srgbClr val="EFC2B3"/>
    </a:custClr>
    <a:custClr name="BLANK">
      <a:srgbClr val="FFFFFF"/>
    </a:custClr>
    <a:custClr name="BLANK">
      <a:srgbClr val="FFFFFF"/>
    </a:custClr>
    <a:custClr name="BLANK">
      <a:srgbClr val="FFFFFF"/>
    </a:custClr>
    <a:custClr name="BLANK">
      <a:srgbClr val="FFFFFF"/>
    </a:custClr>
    <a:custClr name="Custom Color 11">
      <a:srgbClr val="F5ACB8"/>
    </a:custClr>
    <a:custClr name="Custom Color 12">
      <a:srgbClr val="EFC2B3"/>
    </a:custClr>
    <a:custClr name="Custom Color 13">
      <a:srgbClr val="8093DC"/>
    </a:custClr>
    <a:custClr name="Custom Color 14">
      <a:srgbClr val="4B384C"/>
    </a:custClr>
    <a:custClr name="Custom Color 15">
      <a:srgbClr val="6C6463"/>
    </a:custClr>
    <a:custClr name="BLANK">
      <a:srgbClr val="FFFFFF"/>
    </a:custClr>
    <a:custClr name="BLANK">
      <a:srgbClr val="FFFFFF"/>
    </a:custClr>
    <a:custClr name="BLANK">
      <a:srgbClr val="FFFFFF"/>
    </a:custClr>
    <a:custClr name="BLANK">
      <a:srgbClr val="FFFFFF"/>
    </a:custClr>
    <a:custClr name="BLANK">
      <a:srgbClr val="FFFFFF"/>
    </a:custClr>
    <a:custClr name="Custom Color 21">
      <a:srgbClr val="B5DBD2"/>
    </a:custClr>
    <a:custClr name="Custom Color 22">
      <a:srgbClr val="78DED4"/>
    </a:custClr>
    <a:custClr name="Custom Color 23">
      <a:srgbClr val="00BED6"/>
    </a:custClr>
    <a:custClr name="Custom Color 24">
      <a:srgbClr val="005F7F"/>
    </a:custClr>
    <a:custClr name="Custom Color 25">
      <a:srgbClr val="323E48"/>
    </a:custClr>
  </a:custClrLst>
  <a:extLst>
    <a:ext uri="{05A4C25C-085E-4340-85A3-A5531E510DB2}">
      <thm15:themeFamily xmlns:thm15="http://schemas.microsoft.com/office/thememl/2012/main" name="Rathbones_PPT_Template_A4_v08.pptx" id="{E6800624-6502-8543-8D5F-7BD7C3CFCBBF}" vid="{06F67BED-39C4-A947-B1A9-EC5062CBF8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0a4f6aea-3f60-4c3e-96c4-e2eb3dccf440" isdomainofvalue="False" dataSourceId="680cd61e-0042-48cb-a1dd-e67ba13ec6ba"/>
</file>

<file path=customXml/item10.xml><?xml version="1.0" encoding="utf-8"?>
<VariableList UniqueId="997f5f1e-f94b-46f5-a7b7-367ae97f18b7" Name="Computed" ContentType="XML" MajorVersion="0" MinorVersion="1" isLocalCopy="False" IsBaseObject="False" DataSourceId="1e9b182e-add1-489f-9dc5-08cda30d892e" DataSourceMajorVersion="0" DataSourceMinorVersion="1"/>
</file>

<file path=customXml/item2.xml><?xml version="1.0" encoding="utf-8"?>
<VariableListDefinition name="System" displayName="System" id="efe11036-f4e7-4f39-a88a-be62420e14c2" isdomainofvalue="False" dataSourceId="89181871-9485-45b7-a4e0-f9fd1525207f"/>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Computed" displayName="Computed" id="997f5f1e-f94b-46f5-a7b7-367ae97f18b7" isdomainofvalue="False" dataSourceId="1e9b182e-add1-489f-9dc5-08cda30d892e"/>
</file>

<file path=customXml/item5.xml><?xml version="1.0" encoding="utf-8"?>
<AllExternalAdhocVariableMappings/>
</file>

<file path=customXml/item6.xml><?xml version="1.0" encoding="utf-8"?>
<ct:contentTypeSchema xmlns:ct="http://schemas.microsoft.com/office/2006/metadata/contentType" xmlns:ma="http://schemas.microsoft.com/office/2006/metadata/properties/metaAttributes" ct:_="" ma:_="" ma:contentTypeName="Document" ma:contentTypeID="0x010100A0D093C7BB93584F8A81E569305CB5A0" ma:contentTypeVersion="18" ma:contentTypeDescription="Create a new document." ma:contentTypeScope="" ma:versionID="d691f2def9727ceafc9327f0235ad33a">
  <xsd:schema xmlns:xsd="http://www.w3.org/2001/XMLSchema" xmlns:xs="http://www.w3.org/2001/XMLSchema" xmlns:p="http://schemas.microsoft.com/office/2006/metadata/properties" xmlns:ns2="3dfa790d-6c97-4469-a6dd-0fc8208bbef9" xmlns:ns3="5ed48892-d5ee-4abf-b89c-ee6759140051" targetNamespace="http://schemas.microsoft.com/office/2006/metadata/properties" ma:root="true" ma:fieldsID="6916ac335c9f7e979e55256f8bf0aade" ns2:_="" ns3:_="">
    <xsd:import namespace="3dfa790d-6c97-4469-a6dd-0fc8208bbef9"/>
    <xsd:import namespace="5ed48892-d5ee-4abf-b89c-ee67591400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a790d-6c97-4469-a6dd-0fc8208bb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a1eb2b-898b-4774-8453-eba47032bb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d48892-d5ee-4abf-b89c-ee67591400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738930-3ba3-47c3-b39f-5ffc8f5c7b53}" ma:internalName="TaxCatchAll" ma:showField="CatchAllData" ma:web="5ed48892-d5ee-4abf-b89c-ee67591400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VariableList UniqueId="efe11036-f4e7-4f39-a88a-be62420e14c2" Name="System" ContentType="XML" MajorVersion="0" MinorVersion="1" isLocalCopy="False" IsBaseObject="False" DataSourceId="89181871-9485-45b7-a4e0-f9fd1525207f" DataSourceMajorVersion="0" DataSourceMinorVersion="1"/>
</file>

<file path=customXml/item8.xml><?xml version="1.0" encoding="utf-8"?>
<p:properties xmlns:p="http://schemas.microsoft.com/office/2006/metadata/properties" xmlns:xsi="http://www.w3.org/2001/XMLSchema-instance" xmlns:pc="http://schemas.microsoft.com/office/infopath/2007/PartnerControls">
  <documentManagement>
    <lcf76f155ced4ddcb4097134ff3c332f xmlns="3dfa790d-6c97-4469-a6dd-0fc8208bbef9">
      <Terms xmlns="http://schemas.microsoft.com/office/infopath/2007/PartnerControls"/>
    </lcf76f155ced4ddcb4097134ff3c332f>
    <TaxCatchAll xmlns="5ed48892-d5ee-4abf-b89c-ee6759140051" xsi:nil="true"/>
  </documentManagement>
</p:properties>
</file>

<file path=customXml/item9.xml><?xml version="1.0" encoding="utf-8"?>
<VariableList UniqueId="0a4f6aea-3f60-4c3e-96c4-e2eb3dccf440" Name="AD_HOC" ContentType="XML" MajorVersion="0" MinorVersion="1" isLocalCopy="False" IsBaseObject="False" DataSourceId="680cd61e-0042-48cb-a1dd-e67ba13ec6ba" DataSourceMajorVersion="0" DataSourceMinorVersion="1"/>
</file>

<file path=customXml/itemProps1.xml><?xml version="1.0" encoding="utf-8"?>
<ds:datastoreItem xmlns:ds="http://schemas.openxmlformats.org/officeDocument/2006/customXml" ds:itemID="{DFA8EB3C-7FD2-4A54-986A-052BFDBEB1AF}">
  <ds:schemaRefs/>
</ds:datastoreItem>
</file>

<file path=customXml/itemProps10.xml><?xml version="1.0" encoding="utf-8"?>
<ds:datastoreItem xmlns:ds="http://schemas.openxmlformats.org/officeDocument/2006/customXml" ds:itemID="{462574B4-6AAD-4E26-8994-5D39CAED4317}">
  <ds:schemaRefs/>
</ds:datastoreItem>
</file>

<file path=customXml/itemProps2.xml><?xml version="1.0" encoding="utf-8"?>
<ds:datastoreItem xmlns:ds="http://schemas.openxmlformats.org/officeDocument/2006/customXml" ds:itemID="{F2BF2BBE-E8DA-4F47-95B5-AFC85332314B}">
  <ds:schemaRefs/>
</ds:datastoreItem>
</file>

<file path=customXml/itemProps3.xml><?xml version="1.0" encoding="utf-8"?>
<ds:datastoreItem xmlns:ds="http://schemas.openxmlformats.org/officeDocument/2006/customXml" ds:itemID="{42E0405C-CABF-4511-8AA8-C3204760EEE7}">
  <ds:schemaRefs>
    <ds:schemaRef ds:uri="http://schemas.microsoft.com/sharepoint/v3/contenttype/forms"/>
  </ds:schemaRefs>
</ds:datastoreItem>
</file>

<file path=customXml/itemProps4.xml><?xml version="1.0" encoding="utf-8"?>
<ds:datastoreItem xmlns:ds="http://schemas.openxmlformats.org/officeDocument/2006/customXml" ds:itemID="{9C989B95-1053-4AE2-927C-A50350D941FA}">
  <ds:schemaRefs/>
</ds:datastoreItem>
</file>

<file path=customXml/itemProps5.xml><?xml version="1.0" encoding="utf-8"?>
<ds:datastoreItem xmlns:ds="http://schemas.openxmlformats.org/officeDocument/2006/customXml" ds:itemID="{9512EF29-F994-4808-ABD0-1C2CBD8CDD3C}">
  <ds:schemaRefs/>
</ds:datastoreItem>
</file>

<file path=customXml/itemProps6.xml><?xml version="1.0" encoding="utf-8"?>
<ds:datastoreItem xmlns:ds="http://schemas.openxmlformats.org/officeDocument/2006/customXml" ds:itemID="{227782BA-0003-4733-9E6E-4653D718B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a790d-6c97-4469-a6dd-0fc8208bbef9"/>
    <ds:schemaRef ds:uri="5ed48892-d5ee-4abf-b89c-ee6759140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50D020EE-2FA7-4B44-9BAE-BE8597363496}">
  <ds:schemaRefs/>
</ds:datastoreItem>
</file>

<file path=customXml/itemProps8.xml><?xml version="1.0" encoding="utf-8"?>
<ds:datastoreItem xmlns:ds="http://schemas.openxmlformats.org/officeDocument/2006/customXml" ds:itemID="{33A39798-A97D-4604-AAD7-48AF448855C0}">
  <ds:schemaRefs>
    <ds:schemaRef ds:uri="http://schemas.microsoft.com/office/2006/metadata/properties"/>
    <ds:schemaRef ds:uri="http://schemas.microsoft.com/office/infopath/2007/PartnerControls"/>
    <ds:schemaRef ds:uri="3dfa790d-6c97-4469-a6dd-0fc8208bbef9"/>
    <ds:schemaRef ds:uri="5ed48892-d5ee-4abf-b89c-ee6759140051"/>
  </ds:schemaRefs>
</ds:datastoreItem>
</file>

<file path=customXml/itemProps9.xml><?xml version="1.0" encoding="utf-8"?>
<ds:datastoreItem xmlns:ds="http://schemas.openxmlformats.org/officeDocument/2006/customXml" ds:itemID="{C1A6D96B-1EC6-4A3E-8CB9-2C64D1CEBD82}">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2649</Words>
  <Application>Microsoft Office PowerPoint</Application>
  <PresentationFormat>A4 Paper (210x297 mm)</PresentationFormat>
  <Paragraphs>139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Rathbones Sans</vt:lpstr>
      <vt:lpstr>Rathbones Sans Light</vt:lpstr>
      <vt:lpstr>RathbonesSans-Light</vt:lpstr>
      <vt:lpstr>System Font Regular</vt:lpstr>
      <vt:lpstr>Office Theme</vt:lpstr>
      <vt:lpstr>Five key issues shaping  current investment strategy</vt:lpstr>
      <vt:lpstr>Five key issues shaping current investment strategy</vt:lpstr>
      <vt:lpstr>The investment outlook is turning more positive</vt:lpstr>
      <vt:lpstr>Big gains for big stocks obscure some hidden gems</vt:lpstr>
      <vt:lpstr>the magnificent seven are not the only stock market stars</vt:lpstr>
      <vt:lpstr>Can India meet optimistic growth expectations?</vt:lpstr>
      <vt:lpstr>How to harness the power of AI for good</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2024-04-03T09:37:45Z</dcterms:created>
  <dcterms:modified xsi:type="dcterms:W3CDTF">2024-04-05T19:05:51Z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0x010100A0D093C7BB93584F8A81E569305CB5A0</vt:lpwstr>
  </property>
</Properties>
</file>